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0" r:id="rId2"/>
    <p:sldMasterId id="2147483672" r:id="rId3"/>
  </p:sldMasterIdLst>
  <p:notesMasterIdLst>
    <p:notesMasterId r:id="rId47"/>
  </p:notesMasterIdLst>
  <p:sldIdLst>
    <p:sldId id="1004" r:id="rId4"/>
    <p:sldId id="964" r:id="rId5"/>
    <p:sldId id="965" r:id="rId6"/>
    <p:sldId id="989" r:id="rId7"/>
    <p:sldId id="990" r:id="rId8"/>
    <p:sldId id="937" r:id="rId9"/>
    <p:sldId id="935" r:id="rId10"/>
    <p:sldId id="963" r:id="rId11"/>
    <p:sldId id="929" r:id="rId12"/>
    <p:sldId id="928" r:id="rId13"/>
    <p:sldId id="930" r:id="rId14"/>
    <p:sldId id="931" r:id="rId15"/>
    <p:sldId id="860" r:id="rId16"/>
    <p:sldId id="988" r:id="rId17"/>
    <p:sldId id="861" r:id="rId18"/>
    <p:sldId id="948" r:id="rId19"/>
    <p:sldId id="923" r:id="rId20"/>
    <p:sldId id="993" r:id="rId21"/>
    <p:sldId id="1002" r:id="rId22"/>
    <p:sldId id="855" r:id="rId23"/>
    <p:sldId id="870" r:id="rId24"/>
    <p:sldId id="869" r:id="rId25"/>
    <p:sldId id="873" r:id="rId26"/>
    <p:sldId id="956" r:id="rId27"/>
    <p:sldId id="957" r:id="rId28"/>
    <p:sldId id="958" r:id="rId29"/>
    <p:sldId id="959" r:id="rId30"/>
    <p:sldId id="877" r:id="rId31"/>
    <p:sldId id="967" r:id="rId32"/>
    <p:sldId id="968" r:id="rId33"/>
    <p:sldId id="883" r:id="rId34"/>
    <p:sldId id="969" r:id="rId35"/>
    <p:sldId id="991" r:id="rId36"/>
    <p:sldId id="992" r:id="rId37"/>
    <p:sldId id="972" r:id="rId38"/>
    <p:sldId id="998" r:id="rId39"/>
    <p:sldId id="973" r:id="rId40"/>
    <p:sldId id="874" r:id="rId41"/>
    <p:sldId id="876" r:id="rId42"/>
    <p:sldId id="974" r:id="rId43"/>
    <p:sldId id="975" r:id="rId44"/>
    <p:sldId id="1003" r:id="rId45"/>
    <p:sldId id="1005" r:id="rId46"/>
  </p:sldIdLst>
  <p:sldSz cx="12188825" cy="6858000"/>
  <p:notesSz cx="7010400" cy="9398000"/>
  <p:defaultTextStyle>
    <a:defPPr>
      <a:defRPr lang="es-ES"/>
    </a:defPPr>
    <a:lvl1pPr marL="0" algn="l" defTabSz="614751" rtl="0" eaLnBrk="1" latinLnBrk="0" hangingPunct="1">
      <a:defRPr sz="2400" kern="1200">
        <a:solidFill>
          <a:schemeClr val="tx1"/>
        </a:solidFill>
        <a:latin typeface="+mn-lt"/>
        <a:ea typeface="+mn-ea"/>
        <a:cs typeface="+mn-cs"/>
      </a:defRPr>
    </a:lvl1pPr>
    <a:lvl2pPr marL="614751" algn="l" defTabSz="614751" rtl="0" eaLnBrk="1" latinLnBrk="0" hangingPunct="1">
      <a:defRPr sz="2400" kern="1200">
        <a:solidFill>
          <a:schemeClr val="tx1"/>
        </a:solidFill>
        <a:latin typeface="+mn-lt"/>
        <a:ea typeface="+mn-ea"/>
        <a:cs typeface="+mn-cs"/>
      </a:defRPr>
    </a:lvl2pPr>
    <a:lvl3pPr marL="1229502" algn="l" defTabSz="614751" rtl="0" eaLnBrk="1" latinLnBrk="0" hangingPunct="1">
      <a:defRPr sz="2400" kern="1200">
        <a:solidFill>
          <a:schemeClr val="tx1"/>
        </a:solidFill>
        <a:latin typeface="+mn-lt"/>
        <a:ea typeface="+mn-ea"/>
        <a:cs typeface="+mn-cs"/>
      </a:defRPr>
    </a:lvl3pPr>
    <a:lvl4pPr marL="1844253" algn="l" defTabSz="614751" rtl="0" eaLnBrk="1" latinLnBrk="0" hangingPunct="1">
      <a:defRPr sz="2400" kern="1200">
        <a:solidFill>
          <a:schemeClr val="tx1"/>
        </a:solidFill>
        <a:latin typeface="+mn-lt"/>
        <a:ea typeface="+mn-ea"/>
        <a:cs typeface="+mn-cs"/>
      </a:defRPr>
    </a:lvl4pPr>
    <a:lvl5pPr marL="2459004" algn="l" defTabSz="614751" rtl="0" eaLnBrk="1" latinLnBrk="0" hangingPunct="1">
      <a:defRPr sz="2400" kern="1200">
        <a:solidFill>
          <a:schemeClr val="tx1"/>
        </a:solidFill>
        <a:latin typeface="+mn-lt"/>
        <a:ea typeface="+mn-ea"/>
        <a:cs typeface="+mn-cs"/>
      </a:defRPr>
    </a:lvl5pPr>
    <a:lvl6pPr marL="3073756" algn="l" defTabSz="614751" rtl="0" eaLnBrk="1" latinLnBrk="0" hangingPunct="1">
      <a:defRPr sz="2400" kern="1200">
        <a:solidFill>
          <a:schemeClr val="tx1"/>
        </a:solidFill>
        <a:latin typeface="+mn-lt"/>
        <a:ea typeface="+mn-ea"/>
        <a:cs typeface="+mn-cs"/>
      </a:defRPr>
    </a:lvl6pPr>
    <a:lvl7pPr marL="3688507" algn="l" defTabSz="614751" rtl="0" eaLnBrk="1" latinLnBrk="0" hangingPunct="1">
      <a:defRPr sz="2400" kern="1200">
        <a:solidFill>
          <a:schemeClr val="tx1"/>
        </a:solidFill>
        <a:latin typeface="+mn-lt"/>
        <a:ea typeface="+mn-ea"/>
        <a:cs typeface="+mn-cs"/>
      </a:defRPr>
    </a:lvl7pPr>
    <a:lvl8pPr marL="4303258" algn="l" defTabSz="614751" rtl="0" eaLnBrk="1" latinLnBrk="0" hangingPunct="1">
      <a:defRPr sz="2400" kern="1200">
        <a:solidFill>
          <a:schemeClr val="tx1"/>
        </a:solidFill>
        <a:latin typeface="+mn-lt"/>
        <a:ea typeface="+mn-ea"/>
        <a:cs typeface="+mn-cs"/>
      </a:defRPr>
    </a:lvl8pPr>
    <a:lvl9pPr marL="4918009" algn="l" defTabSz="614751"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900FF"/>
    <a:srgbClr val="CC3300"/>
    <a:srgbClr val="0033CC"/>
    <a:srgbClr val="FFFFFF"/>
    <a:srgbClr val="000000"/>
    <a:srgbClr val="000099"/>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5BE263C-DBD7-4A20-BB59-AAB30ACAA65A}" styleName="Estilo medio 3 - Énfasis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46F890A9-2807-4EBB-B81D-B2AA78EC7F39}" styleName="Estilo oscuro 2 - Énfasis 5/Énfasis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505E3EF-67EA-436B-97B2-0124C06EBD24}" styleName="Estilo medio 4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04" autoAdjust="0"/>
    <p:restoredTop sz="94671" autoAdjust="0"/>
  </p:normalViewPr>
  <p:slideViewPr>
    <p:cSldViewPr snapToGrid="0" snapToObjects="1">
      <p:cViewPr varScale="1">
        <p:scale>
          <a:sx n="67" d="100"/>
          <a:sy n="67" d="100"/>
        </p:scale>
        <p:origin x="630" y="60"/>
      </p:cViewPr>
      <p:guideLst>
        <p:guide orient="horz" pos="2160"/>
        <p:guide pos="383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7840" cy="469900"/>
          </a:xfrm>
          <a:prstGeom prst="rect">
            <a:avLst/>
          </a:prstGeom>
        </p:spPr>
        <p:txBody>
          <a:bodyPr vert="horz" lIns="93177" tIns="46589" rIns="93177" bIns="46589" rtlCol="0"/>
          <a:lstStyle>
            <a:lvl1pPr algn="l">
              <a:defRPr sz="1200"/>
            </a:lvl1pPr>
          </a:lstStyle>
          <a:p>
            <a:endParaRPr lang="es-ES" dirty="0"/>
          </a:p>
        </p:txBody>
      </p:sp>
      <p:sp>
        <p:nvSpPr>
          <p:cNvPr id="3" name="Marcador de fecha 2"/>
          <p:cNvSpPr>
            <a:spLocks noGrp="1"/>
          </p:cNvSpPr>
          <p:nvPr>
            <p:ph type="dt" idx="1"/>
          </p:nvPr>
        </p:nvSpPr>
        <p:spPr>
          <a:xfrm>
            <a:off x="3970938" y="0"/>
            <a:ext cx="3037840" cy="469900"/>
          </a:xfrm>
          <a:prstGeom prst="rect">
            <a:avLst/>
          </a:prstGeom>
        </p:spPr>
        <p:txBody>
          <a:bodyPr vert="horz" lIns="93177" tIns="46589" rIns="93177" bIns="46589" rtlCol="0"/>
          <a:lstStyle>
            <a:lvl1pPr algn="r">
              <a:defRPr sz="1200"/>
            </a:lvl1pPr>
          </a:lstStyle>
          <a:p>
            <a:fld id="{4B07E33C-6C9E-4341-B438-B3D5A4680E78}" type="datetimeFigureOut">
              <a:rPr lang="es-ES" smtClean="0"/>
              <a:t>29/07/2026</a:t>
            </a:fld>
            <a:endParaRPr lang="es-ES" dirty="0"/>
          </a:p>
        </p:txBody>
      </p:sp>
      <p:sp>
        <p:nvSpPr>
          <p:cNvPr id="4" name="Marcador de imagen de diapositiva 3"/>
          <p:cNvSpPr>
            <a:spLocks noGrp="1" noRot="1" noChangeAspect="1"/>
          </p:cNvSpPr>
          <p:nvPr>
            <p:ph type="sldImg" idx="2"/>
          </p:nvPr>
        </p:nvSpPr>
        <p:spPr>
          <a:xfrm>
            <a:off x="373063" y="704850"/>
            <a:ext cx="6264275" cy="3524250"/>
          </a:xfrm>
          <a:prstGeom prst="rect">
            <a:avLst/>
          </a:prstGeom>
          <a:noFill/>
          <a:ln w="12700">
            <a:solidFill>
              <a:prstClr val="black"/>
            </a:solidFill>
          </a:ln>
        </p:spPr>
        <p:txBody>
          <a:bodyPr vert="horz" lIns="93177" tIns="46589" rIns="93177" bIns="46589" rtlCol="0" anchor="ctr"/>
          <a:lstStyle/>
          <a:p>
            <a:endParaRPr lang="es-ES" dirty="0"/>
          </a:p>
        </p:txBody>
      </p:sp>
      <p:sp>
        <p:nvSpPr>
          <p:cNvPr id="5" name="Marcador de notas 4"/>
          <p:cNvSpPr>
            <a:spLocks noGrp="1"/>
          </p:cNvSpPr>
          <p:nvPr>
            <p:ph type="body" sz="quarter" idx="3"/>
          </p:nvPr>
        </p:nvSpPr>
        <p:spPr>
          <a:xfrm>
            <a:off x="701041" y="4464050"/>
            <a:ext cx="5608320" cy="4229100"/>
          </a:xfrm>
          <a:prstGeom prst="rect">
            <a:avLst/>
          </a:prstGeom>
        </p:spPr>
        <p:txBody>
          <a:bodyPr vert="horz" lIns="93177" tIns="46589" rIns="93177" bIns="46589" rtlCol="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6" name="Marcador de pie de página 5"/>
          <p:cNvSpPr>
            <a:spLocks noGrp="1"/>
          </p:cNvSpPr>
          <p:nvPr>
            <p:ph type="ftr" sz="quarter" idx="4"/>
          </p:nvPr>
        </p:nvSpPr>
        <p:spPr>
          <a:xfrm>
            <a:off x="0" y="8926470"/>
            <a:ext cx="3037840" cy="469900"/>
          </a:xfrm>
          <a:prstGeom prst="rect">
            <a:avLst/>
          </a:prstGeom>
        </p:spPr>
        <p:txBody>
          <a:bodyPr vert="horz" lIns="93177" tIns="46589" rIns="93177" bIns="46589" rtlCol="0" anchor="b"/>
          <a:lstStyle>
            <a:lvl1pPr algn="l">
              <a:defRPr sz="1200"/>
            </a:lvl1pPr>
          </a:lstStyle>
          <a:p>
            <a:endParaRPr lang="es-ES" dirty="0"/>
          </a:p>
        </p:txBody>
      </p:sp>
      <p:sp>
        <p:nvSpPr>
          <p:cNvPr id="7" name="Marcador de número de diapositiva 6"/>
          <p:cNvSpPr>
            <a:spLocks noGrp="1"/>
          </p:cNvSpPr>
          <p:nvPr>
            <p:ph type="sldNum" sz="quarter" idx="5"/>
          </p:nvPr>
        </p:nvSpPr>
        <p:spPr>
          <a:xfrm>
            <a:off x="3970938" y="8926470"/>
            <a:ext cx="3037840" cy="469900"/>
          </a:xfrm>
          <a:prstGeom prst="rect">
            <a:avLst/>
          </a:prstGeom>
        </p:spPr>
        <p:txBody>
          <a:bodyPr vert="horz" lIns="93177" tIns="46589" rIns="93177" bIns="46589" rtlCol="0" anchor="b"/>
          <a:lstStyle>
            <a:lvl1pPr algn="r">
              <a:defRPr sz="1200"/>
            </a:lvl1pPr>
          </a:lstStyle>
          <a:p>
            <a:fld id="{6E947520-7E81-D74F-98BC-90BAD165B97A}" type="slidenum">
              <a:rPr lang="es-ES" smtClean="0"/>
              <a:t>‹Nº›</a:t>
            </a:fld>
            <a:endParaRPr lang="es-ES" dirty="0"/>
          </a:p>
        </p:txBody>
      </p:sp>
    </p:spTree>
    <p:extLst>
      <p:ext uri="{BB962C8B-B14F-4D97-AF65-F5344CB8AC3E}">
        <p14:creationId xmlns:p14="http://schemas.microsoft.com/office/powerpoint/2010/main" val="6003931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0178" name="Google Shape;96;g3c5ada25ca5_1_45:notes"/>
          <p:cNvSpPr>
            <a:spLocks noGrp="1" noRot="1" noChangeAspect="1" noTextEdit="1"/>
          </p:cNvSpPr>
          <p:nvPr>
            <p:ph type="sldImg" idx="2"/>
          </p:nvPr>
        </p:nvSpPr>
        <p:spPr bwMode="auto">
          <a:xfrm>
            <a:off x="407988" y="696913"/>
            <a:ext cx="6194425" cy="348615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w="9525" cap="flat">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50179" name="Google Shape;97;g3c5ada25ca5_1_45:notes"/>
          <p:cNvSpPr>
            <a:spLocks noGrp="1"/>
          </p:cNvSpPr>
          <p:nvPr>
            <p:ph type="body" idx="1"/>
          </p:nvPr>
        </p:nvSpPr>
        <p:spPr bwMode="auto">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2" tIns="93162" rIns="93162" bIns="93162"/>
          <a:lstStyle/>
          <a:p>
            <a:endParaRPr lang="es-CL" altLang="es-CL" smtClean="0"/>
          </a:p>
        </p:txBody>
      </p:sp>
    </p:spTree>
    <p:extLst>
      <p:ext uri="{BB962C8B-B14F-4D97-AF65-F5344CB8AC3E}">
        <p14:creationId xmlns:p14="http://schemas.microsoft.com/office/powerpoint/2010/main" val="3467546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fld id="{6E947520-7E81-D74F-98BC-90BAD165B97A}" type="slidenum">
              <a:rPr lang="es-ES" smtClean="0"/>
              <a:t>11</a:t>
            </a:fld>
            <a:endParaRPr lang="es-ES" dirty="0"/>
          </a:p>
        </p:txBody>
      </p:sp>
    </p:spTree>
    <p:extLst>
      <p:ext uri="{BB962C8B-B14F-4D97-AF65-F5344CB8AC3E}">
        <p14:creationId xmlns:p14="http://schemas.microsoft.com/office/powerpoint/2010/main" val="3800170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4562" name="Google Shape;152;g3c5ada25ca5_1_95:notes"/>
          <p:cNvSpPr>
            <a:spLocks noGrp="1" noRot="1" noChangeAspect="1" noTextEdit="1"/>
          </p:cNvSpPr>
          <p:nvPr>
            <p:ph type="sldImg" idx="2"/>
          </p:nvPr>
        </p:nvSpPr>
        <p:spPr bwMode="auto">
          <a:xfrm>
            <a:off x="407988" y="696913"/>
            <a:ext cx="6194425" cy="348615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w="9525" cap="flat">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194563" name="Google Shape;153;g3c5ada25ca5_1_95:notes"/>
          <p:cNvSpPr>
            <a:spLocks noGrp="1"/>
          </p:cNvSpPr>
          <p:nvPr>
            <p:ph type="body" idx="1"/>
          </p:nvPr>
        </p:nvSpPr>
        <p:spPr bwMode="auto">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2" tIns="93162" rIns="93162" bIns="93162"/>
          <a:lstStyle/>
          <a:p>
            <a:endParaRPr lang="es-CL" altLang="es-CL" smtClean="0"/>
          </a:p>
        </p:txBody>
      </p:sp>
    </p:spTree>
    <p:extLst>
      <p:ext uri="{BB962C8B-B14F-4D97-AF65-F5344CB8AC3E}">
        <p14:creationId xmlns:p14="http://schemas.microsoft.com/office/powerpoint/2010/main" val="907532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914163" y="2130427"/>
            <a:ext cx="10360501"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614751" indent="0" algn="ctr">
              <a:buNone/>
              <a:defRPr>
                <a:solidFill>
                  <a:schemeClr val="tx1">
                    <a:tint val="75000"/>
                  </a:schemeClr>
                </a:solidFill>
              </a:defRPr>
            </a:lvl2pPr>
            <a:lvl3pPr marL="1229502" indent="0" algn="ctr">
              <a:buNone/>
              <a:defRPr>
                <a:solidFill>
                  <a:schemeClr val="tx1">
                    <a:tint val="75000"/>
                  </a:schemeClr>
                </a:solidFill>
              </a:defRPr>
            </a:lvl3pPr>
            <a:lvl4pPr marL="1844253" indent="0" algn="ctr">
              <a:buNone/>
              <a:defRPr>
                <a:solidFill>
                  <a:schemeClr val="tx1">
                    <a:tint val="75000"/>
                  </a:schemeClr>
                </a:solidFill>
              </a:defRPr>
            </a:lvl4pPr>
            <a:lvl5pPr marL="2459004" indent="0" algn="ctr">
              <a:buNone/>
              <a:defRPr>
                <a:solidFill>
                  <a:schemeClr val="tx1">
                    <a:tint val="75000"/>
                  </a:schemeClr>
                </a:solidFill>
              </a:defRPr>
            </a:lvl5pPr>
            <a:lvl6pPr marL="3073756" indent="0" algn="ctr">
              <a:buNone/>
              <a:defRPr>
                <a:solidFill>
                  <a:schemeClr val="tx1">
                    <a:tint val="75000"/>
                  </a:schemeClr>
                </a:solidFill>
              </a:defRPr>
            </a:lvl6pPr>
            <a:lvl7pPr marL="3688507" indent="0" algn="ctr">
              <a:buNone/>
              <a:defRPr>
                <a:solidFill>
                  <a:schemeClr val="tx1">
                    <a:tint val="75000"/>
                  </a:schemeClr>
                </a:solidFill>
              </a:defRPr>
            </a:lvl7pPr>
            <a:lvl8pPr marL="4303258" indent="0" algn="ctr">
              <a:buNone/>
              <a:defRPr>
                <a:solidFill>
                  <a:schemeClr val="tx1">
                    <a:tint val="75000"/>
                  </a:schemeClr>
                </a:solidFill>
              </a:defRPr>
            </a:lvl8pPr>
            <a:lvl9pPr marL="4918009"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B7600B7B-EDF0-4C5E-8B89-147A74012DF1}" type="datetime1">
              <a:rPr lang="es-ES" smtClean="0"/>
              <a:t>29/07/2026</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1057946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4182F5DA-7123-4AE5-9636-A762915B03EB}" type="datetime1">
              <a:rPr lang="es-ES" smtClean="0"/>
              <a:t>29/07/2026</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3849925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836898" y="274640"/>
            <a:ext cx="2742486"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609441" y="274640"/>
            <a:ext cx="802431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21F4D270-663E-49E5-B0BD-A1D5BBB4AB33}" type="datetime1">
              <a:rPr lang="es-ES" smtClean="0"/>
              <a:t>29/07/2026</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1776830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415504" y="992767"/>
            <a:ext cx="11357841" cy="2736800"/>
          </a:xfrm>
          <a:prstGeom prst="rect">
            <a:avLst/>
          </a:prstGeom>
          <a:noFill/>
          <a:ln>
            <a:noFill/>
          </a:ln>
        </p:spPr>
        <p:txBody>
          <a:bodyPr spcFirstLastPara="1" anchor="b">
            <a:normAutofit/>
          </a:bodyPr>
          <a:lstStyle>
            <a:lvl1pPr lvl="0" algn="ctr">
              <a:lnSpc>
                <a:spcPct val="100000"/>
              </a:lnSpc>
              <a:spcBef>
                <a:spcPts val="0"/>
              </a:spcBef>
              <a:spcAft>
                <a:spcPts val="0"/>
              </a:spcAft>
              <a:buSzPts val="5200"/>
              <a:buNone/>
              <a:defRPr sz="3899"/>
            </a:lvl1pPr>
            <a:lvl2pPr lvl="1" algn="ctr">
              <a:lnSpc>
                <a:spcPct val="100000"/>
              </a:lnSpc>
              <a:spcBef>
                <a:spcPts val="0"/>
              </a:spcBef>
              <a:spcAft>
                <a:spcPts val="0"/>
              </a:spcAft>
              <a:buSzPts val="5200"/>
              <a:buNone/>
              <a:defRPr sz="3899"/>
            </a:lvl2pPr>
            <a:lvl3pPr lvl="2" algn="ctr">
              <a:lnSpc>
                <a:spcPct val="100000"/>
              </a:lnSpc>
              <a:spcBef>
                <a:spcPts val="0"/>
              </a:spcBef>
              <a:spcAft>
                <a:spcPts val="0"/>
              </a:spcAft>
              <a:buSzPts val="5200"/>
              <a:buNone/>
              <a:defRPr sz="3899"/>
            </a:lvl3pPr>
            <a:lvl4pPr lvl="3" algn="ctr">
              <a:lnSpc>
                <a:spcPct val="100000"/>
              </a:lnSpc>
              <a:spcBef>
                <a:spcPts val="0"/>
              </a:spcBef>
              <a:spcAft>
                <a:spcPts val="0"/>
              </a:spcAft>
              <a:buSzPts val="5200"/>
              <a:buNone/>
              <a:defRPr sz="3899"/>
            </a:lvl4pPr>
            <a:lvl5pPr lvl="4" algn="ctr">
              <a:lnSpc>
                <a:spcPct val="100000"/>
              </a:lnSpc>
              <a:spcBef>
                <a:spcPts val="0"/>
              </a:spcBef>
              <a:spcAft>
                <a:spcPts val="0"/>
              </a:spcAft>
              <a:buSzPts val="5200"/>
              <a:buNone/>
              <a:defRPr sz="3899"/>
            </a:lvl5pPr>
            <a:lvl6pPr lvl="5" algn="ctr">
              <a:lnSpc>
                <a:spcPct val="100000"/>
              </a:lnSpc>
              <a:spcBef>
                <a:spcPts val="0"/>
              </a:spcBef>
              <a:spcAft>
                <a:spcPts val="0"/>
              </a:spcAft>
              <a:buSzPts val="5200"/>
              <a:buNone/>
              <a:defRPr sz="3899"/>
            </a:lvl6pPr>
            <a:lvl7pPr lvl="6" algn="ctr">
              <a:lnSpc>
                <a:spcPct val="100000"/>
              </a:lnSpc>
              <a:spcBef>
                <a:spcPts val="0"/>
              </a:spcBef>
              <a:spcAft>
                <a:spcPts val="0"/>
              </a:spcAft>
              <a:buSzPts val="5200"/>
              <a:buNone/>
              <a:defRPr sz="3899"/>
            </a:lvl7pPr>
            <a:lvl8pPr lvl="7" algn="ctr">
              <a:lnSpc>
                <a:spcPct val="100000"/>
              </a:lnSpc>
              <a:spcBef>
                <a:spcPts val="0"/>
              </a:spcBef>
              <a:spcAft>
                <a:spcPts val="0"/>
              </a:spcAft>
              <a:buSzPts val="5200"/>
              <a:buNone/>
              <a:defRPr sz="3899"/>
            </a:lvl8pPr>
            <a:lvl9pPr lvl="8" algn="ctr">
              <a:lnSpc>
                <a:spcPct val="100000"/>
              </a:lnSpc>
              <a:spcBef>
                <a:spcPts val="0"/>
              </a:spcBef>
              <a:spcAft>
                <a:spcPts val="0"/>
              </a:spcAft>
              <a:buSzPts val="5200"/>
              <a:buNone/>
              <a:defRPr sz="3899"/>
            </a:lvl9pPr>
          </a:lstStyle>
          <a:p>
            <a:endParaRPr/>
          </a:p>
        </p:txBody>
      </p:sp>
      <p:sp>
        <p:nvSpPr>
          <p:cNvPr id="56" name="Google Shape;56;p14"/>
          <p:cNvSpPr txBox="1">
            <a:spLocks noGrp="1"/>
          </p:cNvSpPr>
          <p:nvPr>
            <p:ph type="subTitle" idx="1"/>
          </p:nvPr>
        </p:nvSpPr>
        <p:spPr>
          <a:xfrm>
            <a:off x="415492" y="3778833"/>
            <a:ext cx="11357841" cy="1056800"/>
          </a:xfrm>
          <a:prstGeom prst="rect">
            <a:avLst/>
          </a:prstGeom>
          <a:noFill/>
          <a:ln>
            <a:noFill/>
          </a:ln>
        </p:spPr>
        <p:txBody>
          <a:bodyPr spcFirstLastPara="1">
            <a:normAutofit/>
          </a:bodyPr>
          <a:lstStyle>
            <a:lvl1pPr lvl="0" algn="ctr">
              <a:lnSpc>
                <a:spcPct val="100000"/>
              </a:lnSpc>
              <a:spcBef>
                <a:spcPts val="0"/>
              </a:spcBef>
              <a:spcAft>
                <a:spcPts val="0"/>
              </a:spcAft>
              <a:buSzPts val="2800"/>
              <a:buNone/>
              <a:defRPr sz="2099"/>
            </a:lvl1pPr>
            <a:lvl2pPr lvl="1" algn="ctr">
              <a:lnSpc>
                <a:spcPct val="100000"/>
              </a:lnSpc>
              <a:spcBef>
                <a:spcPts val="0"/>
              </a:spcBef>
              <a:spcAft>
                <a:spcPts val="0"/>
              </a:spcAft>
              <a:buSzPts val="2800"/>
              <a:buNone/>
              <a:defRPr sz="2099"/>
            </a:lvl2pPr>
            <a:lvl3pPr lvl="2" algn="ctr">
              <a:lnSpc>
                <a:spcPct val="100000"/>
              </a:lnSpc>
              <a:spcBef>
                <a:spcPts val="0"/>
              </a:spcBef>
              <a:spcAft>
                <a:spcPts val="0"/>
              </a:spcAft>
              <a:buSzPts val="2800"/>
              <a:buNone/>
              <a:defRPr sz="2099"/>
            </a:lvl3pPr>
            <a:lvl4pPr lvl="3" algn="ctr">
              <a:lnSpc>
                <a:spcPct val="100000"/>
              </a:lnSpc>
              <a:spcBef>
                <a:spcPts val="0"/>
              </a:spcBef>
              <a:spcAft>
                <a:spcPts val="0"/>
              </a:spcAft>
              <a:buSzPts val="2800"/>
              <a:buNone/>
              <a:defRPr sz="2099"/>
            </a:lvl4pPr>
            <a:lvl5pPr lvl="4" algn="ctr">
              <a:lnSpc>
                <a:spcPct val="100000"/>
              </a:lnSpc>
              <a:spcBef>
                <a:spcPts val="0"/>
              </a:spcBef>
              <a:spcAft>
                <a:spcPts val="0"/>
              </a:spcAft>
              <a:buSzPts val="2800"/>
              <a:buNone/>
              <a:defRPr sz="2099"/>
            </a:lvl5pPr>
            <a:lvl6pPr lvl="5" algn="ctr">
              <a:lnSpc>
                <a:spcPct val="100000"/>
              </a:lnSpc>
              <a:spcBef>
                <a:spcPts val="0"/>
              </a:spcBef>
              <a:spcAft>
                <a:spcPts val="0"/>
              </a:spcAft>
              <a:buSzPts val="2800"/>
              <a:buNone/>
              <a:defRPr sz="2099"/>
            </a:lvl6pPr>
            <a:lvl7pPr lvl="6" algn="ctr">
              <a:lnSpc>
                <a:spcPct val="100000"/>
              </a:lnSpc>
              <a:spcBef>
                <a:spcPts val="0"/>
              </a:spcBef>
              <a:spcAft>
                <a:spcPts val="0"/>
              </a:spcAft>
              <a:buSzPts val="2800"/>
              <a:buNone/>
              <a:defRPr sz="2099"/>
            </a:lvl7pPr>
            <a:lvl8pPr lvl="7" algn="ctr">
              <a:lnSpc>
                <a:spcPct val="100000"/>
              </a:lnSpc>
              <a:spcBef>
                <a:spcPts val="0"/>
              </a:spcBef>
              <a:spcAft>
                <a:spcPts val="0"/>
              </a:spcAft>
              <a:buSzPts val="2800"/>
              <a:buNone/>
              <a:defRPr sz="2099"/>
            </a:lvl8pPr>
            <a:lvl9pPr lvl="8" algn="ctr">
              <a:lnSpc>
                <a:spcPct val="100000"/>
              </a:lnSpc>
              <a:spcBef>
                <a:spcPts val="0"/>
              </a:spcBef>
              <a:spcAft>
                <a:spcPts val="0"/>
              </a:spcAft>
              <a:buSzPts val="2800"/>
              <a:buNone/>
              <a:defRPr sz="2099"/>
            </a:lvl9pPr>
          </a:lstStyle>
          <a:p>
            <a:endParaRPr/>
          </a:p>
        </p:txBody>
      </p:sp>
      <p:sp>
        <p:nvSpPr>
          <p:cNvPr id="4" name="Google Shape;57;p14"/>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38AE5187-0EAE-4DE9-9D84-229058BA5F04}" type="slidenum">
              <a:rPr lang="es-419"/>
              <a:pPr>
                <a:defRPr/>
              </a:pPr>
              <a:t>‹Nº›</a:t>
            </a:fld>
            <a:endParaRPr dirty="0"/>
          </a:p>
        </p:txBody>
      </p:sp>
    </p:spTree>
    <p:extLst>
      <p:ext uri="{BB962C8B-B14F-4D97-AF65-F5344CB8AC3E}">
        <p14:creationId xmlns:p14="http://schemas.microsoft.com/office/powerpoint/2010/main" val="25633033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0" name="Google Shape;60;p15"/>
          <p:cNvSpPr txBox="1">
            <a:spLocks noGrp="1"/>
          </p:cNvSpPr>
          <p:nvPr>
            <p:ph type="body" idx="1"/>
          </p:nvPr>
        </p:nvSpPr>
        <p:spPr>
          <a:xfrm>
            <a:off x="415492" y="1536633"/>
            <a:ext cx="11357841" cy="4555200"/>
          </a:xfrm>
          <a:prstGeom prst="rect">
            <a:avLst/>
          </a:prstGeom>
          <a:noFill/>
          <a:ln>
            <a:noFill/>
          </a:ln>
        </p:spPr>
        <p:txBody>
          <a:bodyPr spcFirstLastPara="1">
            <a:normAutofit/>
          </a:bodyPr>
          <a:lstStyle>
            <a:lvl1pPr marL="342803" lvl="0" indent="-257103" algn="l">
              <a:lnSpc>
                <a:spcPct val="115000"/>
              </a:lnSpc>
              <a:spcBef>
                <a:spcPts val="0"/>
              </a:spcBef>
              <a:spcAft>
                <a:spcPts val="0"/>
              </a:spcAft>
              <a:buSzPts val="1800"/>
              <a:buChar char="●"/>
              <a:defRPr/>
            </a:lvl1pPr>
            <a:lvl2pPr marL="685605" lvl="1" indent="-238059" algn="l">
              <a:lnSpc>
                <a:spcPct val="115000"/>
              </a:lnSpc>
              <a:spcBef>
                <a:spcPts val="0"/>
              </a:spcBef>
              <a:spcAft>
                <a:spcPts val="0"/>
              </a:spcAft>
              <a:buSzPts val="1400"/>
              <a:buChar char="○"/>
              <a:defRPr/>
            </a:lvl2pPr>
            <a:lvl3pPr marL="1028408" lvl="2" indent="-238059" algn="l">
              <a:lnSpc>
                <a:spcPct val="115000"/>
              </a:lnSpc>
              <a:spcBef>
                <a:spcPts val="0"/>
              </a:spcBef>
              <a:spcAft>
                <a:spcPts val="0"/>
              </a:spcAft>
              <a:buSzPts val="1400"/>
              <a:buChar char="■"/>
              <a:defRPr/>
            </a:lvl3pPr>
            <a:lvl4pPr marL="1371212" lvl="3" indent="-238059" algn="l">
              <a:lnSpc>
                <a:spcPct val="115000"/>
              </a:lnSpc>
              <a:spcBef>
                <a:spcPts val="0"/>
              </a:spcBef>
              <a:spcAft>
                <a:spcPts val="0"/>
              </a:spcAft>
              <a:buSzPts val="1400"/>
              <a:buChar char="●"/>
              <a:defRPr/>
            </a:lvl4pPr>
            <a:lvl5pPr marL="1714015" lvl="4" indent="-238059" algn="l">
              <a:lnSpc>
                <a:spcPct val="115000"/>
              </a:lnSpc>
              <a:spcBef>
                <a:spcPts val="0"/>
              </a:spcBef>
              <a:spcAft>
                <a:spcPts val="0"/>
              </a:spcAft>
              <a:buSzPts val="1400"/>
              <a:buChar char="○"/>
              <a:defRPr/>
            </a:lvl5pPr>
            <a:lvl6pPr marL="2056818" lvl="5" indent="-238059" algn="l">
              <a:lnSpc>
                <a:spcPct val="115000"/>
              </a:lnSpc>
              <a:spcBef>
                <a:spcPts val="0"/>
              </a:spcBef>
              <a:spcAft>
                <a:spcPts val="0"/>
              </a:spcAft>
              <a:buSzPts val="1400"/>
              <a:buChar char="■"/>
              <a:defRPr/>
            </a:lvl6pPr>
            <a:lvl7pPr marL="2399620" lvl="6" indent="-238059" algn="l">
              <a:lnSpc>
                <a:spcPct val="115000"/>
              </a:lnSpc>
              <a:spcBef>
                <a:spcPts val="0"/>
              </a:spcBef>
              <a:spcAft>
                <a:spcPts val="0"/>
              </a:spcAft>
              <a:buSzPts val="1400"/>
              <a:buChar char="●"/>
              <a:defRPr/>
            </a:lvl7pPr>
            <a:lvl8pPr marL="2742423" lvl="7" indent="-238059" algn="l">
              <a:lnSpc>
                <a:spcPct val="115000"/>
              </a:lnSpc>
              <a:spcBef>
                <a:spcPts val="0"/>
              </a:spcBef>
              <a:spcAft>
                <a:spcPts val="0"/>
              </a:spcAft>
              <a:buSzPts val="1400"/>
              <a:buChar char="○"/>
              <a:defRPr/>
            </a:lvl8pPr>
            <a:lvl9pPr marL="3085225" lvl="8" indent="-238059" algn="l">
              <a:lnSpc>
                <a:spcPct val="115000"/>
              </a:lnSpc>
              <a:spcBef>
                <a:spcPts val="0"/>
              </a:spcBef>
              <a:spcAft>
                <a:spcPts val="0"/>
              </a:spcAft>
              <a:buSzPts val="1400"/>
              <a:buChar char="■"/>
              <a:defRPr/>
            </a:lvl9pPr>
          </a:lstStyle>
          <a:p>
            <a:endParaRPr/>
          </a:p>
        </p:txBody>
      </p:sp>
      <p:sp>
        <p:nvSpPr>
          <p:cNvPr id="4" name="Google Shape;61;p15"/>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AD8D5132-0DC8-4F65-928D-654CC7CFE5EE}" type="slidenum">
              <a:rPr lang="es-419"/>
              <a:pPr>
                <a:defRPr/>
              </a:pPr>
              <a:t>‹Nº›</a:t>
            </a:fld>
            <a:endParaRPr dirty="0"/>
          </a:p>
        </p:txBody>
      </p:sp>
    </p:spTree>
    <p:extLst>
      <p:ext uri="{BB962C8B-B14F-4D97-AF65-F5344CB8AC3E}">
        <p14:creationId xmlns:p14="http://schemas.microsoft.com/office/powerpoint/2010/main" val="9093962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415492" y="2867800"/>
            <a:ext cx="11357841" cy="1122400"/>
          </a:xfrm>
          <a:prstGeom prst="rect">
            <a:avLst/>
          </a:prstGeom>
          <a:noFill/>
          <a:ln>
            <a:noFill/>
          </a:ln>
        </p:spPr>
        <p:txBody>
          <a:bodyPr spcFirstLastPara="1" anchor="ctr">
            <a:normAutofit/>
          </a:bodyPr>
          <a:lstStyle>
            <a:lvl1pPr lvl="0" algn="ctr">
              <a:lnSpc>
                <a:spcPct val="100000"/>
              </a:lnSpc>
              <a:spcBef>
                <a:spcPts val="0"/>
              </a:spcBef>
              <a:spcAft>
                <a:spcPts val="0"/>
              </a:spcAft>
              <a:buSzPts val="3600"/>
              <a:buNone/>
              <a:defRPr sz="2699"/>
            </a:lvl1pPr>
            <a:lvl2pPr lvl="1" algn="ctr">
              <a:lnSpc>
                <a:spcPct val="100000"/>
              </a:lnSpc>
              <a:spcBef>
                <a:spcPts val="0"/>
              </a:spcBef>
              <a:spcAft>
                <a:spcPts val="0"/>
              </a:spcAft>
              <a:buSzPts val="3600"/>
              <a:buNone/>
              <a:defRPr sz="2699"/>
            </a:lvl2pPr>
            <a:lvl3pPr lvl="2" algn="ctr">
              <a:lnSpc>
                <a:spcPct val="100000"/>
              </a:lnSpc>
              <a:spcBef>
                <a:spcPts val="0"/>
              </a:spcBef>
              <a:spcAft>
                <a:spcPts val="0"/>
              </a:spcAft>
              <a:buSzPts val="3600"/>
              <a:buNone/>
              <a:defRPr sz="2699"/>
            </a:lvl3pPr>
            <a:lvl4pPr lvl="3" algn="ctr">
              <a:lnSpc>
                <a:spcPct val="100000"/>
              </a:lnSpc>
              <a:spcBef>
                <a:spcPts val="0"/>
              </a:spcBef>
              <a:spcAft>
                <a:spcPts val="0"/>
              </a:spcAft>
              <a:buSzPts val="3600"/>
              <a:buNone/>
              <a:defRPr sz="2699"/>
            </a:lvl4pPr>
            <a:lvl5pPr lvl="4" algn="ctr">
              <a:lnSpc>
                <a:spcPct val="100000"/>
              </a:lnSpc>
              <a:spcBef>
                <a:spcPts val="0"/>
              </a:spcBef>
              <a:spcAft>
                <a:spcPts val="0"/>
              </a:spcAft>
              <a:buSzPts val="3600"/>
              <a:buNone/>
              <a:defRPr sz="2699"/>
            </a:lvl5pPr>
            <a:lvl6pPr lvl="5" algn="ctr">
              <a:lnSpc>
                <a:spcPct val="100000"/>
              </a:lnSpc>
              <a:spcBef>
                <a:spcPts val="0"/>
              </a:spcBef>
              <a:spcAft>
                <a:spcPts val="0"/>
              </a:spcAft>
              <a:buSzPts val="3600"/>
              <a:buNone/>
              <a:defRPr sz="2699"/>
            </a:lvl6pPr>
            <a:lvl7pPr lvl="6" algn="ctr">
              <a:lnSpc>
                <a:spcPct val="100000"/>
              </a:lnSpc>
              <a:spcBef>
                <a:spcPts val="0"/>
              </a:spcBef>
              <a:spcAft>
                <a:spcPts val="0"/>
              </a:spcAft>
              <a:buSzPts val="3600"/>
              <a:buNone/>
              <a:defRPr sz="2699"/>
            </a:lvl7pPr>
            <a:lvl8pPr lvl="7" algn="ctr">
              <a:lnSpc>
                <a:spcPct val="100000"/>
              </a:lnSpc>
              <a:spcBef>
                <a:spcPts val="0"/>
              </a:spcBef>
              <a:spcAft>
                <a:spcPts val="0"/>
              </a:spcAft>
              <a:buSzPts val="3600"/>
              <a:buNone/>
              <a:defRPr sz="2699"/>
            </a:lvl8pPr>
            <a:lvl9pPr lvl="8" algn="ctr">
              <a:lnSpc>
                <a:spcPct val="100000"/>
              </a:lnSpc>
              <a:spcBef>
                <a:spcPts val="0"/>
              </a:spcBef>
              <a:spcAft>
                <a:spcPts val="0"/>
              </a:spcAft>
              <a:buSzPts val="3600"/>
              <a:buNone/>
              <a:defRPr sz="2699"/>
            </a:lvl9pPr>
          </a:lstStyle>
          <a:p>
            <a:endParaRPr/>
          </a:p>
        </p:txBody>
      </p:sp>
      <p:sp>
        <p:nvSpPr>
          <p:cNvPr id="3" name="Google Shape;64;p16"/>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2315CFB4-7B18-43EE-A730-49BF02076F41}" type="slidenum">
              <a:rPr lang="es-419"/>
              <a:pPr>
                <a:defRPr/>
              </a:pPr>
              <a:t>‹Nº›</a:t>
            </a:fld>
            <a:endParaRPr dirty="0"/>
          </a:p>
        </p:txBody>
      </p:sp>
    </p:spTree>
    <p:extLst>
      <p:ext uri="{BB962C8B-B14F-4D97-AF65-F5344CB8AC3E}">
        <p14:creationId xmlns:p14="http://schemas.microsoft.com/office/powerpoint/2010/main" val="34002379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415492" y="1536633"/>
            <a:ext cx="5331811" cy="4555200"/>
          </a:xfrm>
          <a:prstGeom prst="rect">
            <a:avLst/>
          </a:prstGeom>
          <a:noFill/>
          <a:ln>
            <a:noFill/>
          </a:ln>
        </p:spPr>
        <p:txBody>
          <a:bodyPr spcFirstLastPara="1">
            <a:normAutofit/>
          </a:bodyPr>
          <a:lstStyle>
            <a:lvl1pPr marL="342803" lvl="0" indent="-238059" algn="l">
              <a:lnSpc>
                <a:spcPct val="115000"/>
              </a:lnSpc>
              <a:spcBef>
                <a:spcPts val="0"/>
              </a:spcBef>
              <a:spcAft>
                <a:spcPts val="0"/>
              </a:spcAft>
              <a:buSzPts val="1400"/>
              <a:buChar char="●"/>
              <a:defRPr sz="1050"/>
            </a:lvl1pPr>
            <a:lvl2pPr marL="685605" lvl="1" indent="-228535" algn="l">
              <a:lnSpc>
                <a:spcPct val="115000"/>
              </a:lnSpc>
              <a:spcBef>
                <a:spcPts val="0"/>
              </a:spcBef>
              <a:spcAft>
                <a:spcPts val="0"/>
              </a:spcAft>
              <a:buSzPts val="1200"/>
              <a:buChar char="○"/>
              <a:defRPr sz="900"/>
            </a:lvl2pPr>
            <a:lvl3pPr marL="1028408" lvl="2" indent="-228535" algn="l">
              <a:lnSpc>
                <a:spcPct val="115000"/>
              </a:lnSpc>
              <a:spcBef>
                <a:spcPts val="0"/>
              </a:spcBef>
              <a:spcAft>
                <a:spcPts val="0"/>
              </a:spcAft>
              <a:buSzPts val="1200"/>
              <a:buChar char="■"/>
              <a:defRPr sz="900"/>
            </a:lvl3pPr>
            <a:lvl4pPr marL="1371212" lvl="3" indent="-228535" algn="l">
              <a:lnSpc>
                <a:spcPct val="115000"/>
              </a:lnSpc>
              <a:spcBef>
                <a:spcPts val="0"/>
              </a:spcBef>
              <a:spcAft>
                <a:spcPts val="0"/>
              </a:spcAft>
              <a:buSzPts val="1200"/>
              <a:buChar char="●"/>
              <a:defRPr sz="900"/>
            </a:lvl4pPr>
            <a:lvl5pPr marL="1714015" lvl="4" indent="-228535" algn="l">
              <a:lnSpc>
                <a:spcPct val="115000"/>
              </a:lnSpc>
              <a:spcBef>
                <a:spcPts val="0"/>
              </a:spcBef>
              <a:spcAft>
                <a:spcPts val="0"/>
              </a:spcAft>
              <a:buSzPts val="1200"/>
              <a:buChar char="○"/>
              <a:defRPr sz="900"/>
            </a:lvl5pPr>
            <a:lvl6pPr marL="2056818" lvl="5" indent="-228535" algn="l">
              <a:lnSpc>
                <a:spcPct val="115000"/>
              </a:lnSpc>
              <a:spcBef>
                <a:spcPts val="0"/>
              </a:spcBef>
              <a:spcAft>
                <a:spcPts val="0"/>
              </a:spcAft>
              <a:buSzPts val="1200"/>
              <a:buChar char="■"/>
              <a:defRPr sz="900"/>
            </a:lvl6pPr>
            <a:lvl7pPr marL="2399620" lvl="6" indent="-228535" algn="l">
              <a:lnSpc>
                <a:spcPct val="115000"/>
              </a:lnSpc>
              <a:spcBef>
                <a:spcPts val="0"/>
              </a:spcBef>
              <a:spcAft>
                <a:spcPts val="0"/>
              </a:spcAft>
              <a:buSzPts val="1200"/>
              <a:buChar char="●"/>
              <a:defRPr sz="900"/>
            </a:lvl7pPr>
            <a:lvl8pPr marL="2742423" lvl="7" indent="-228535" algn="l">
              <a:lnSpc>
                <a:spcPct val="115000"/>
              </a:lnSpc>
              <a:spcBef>
                <a:spcPts val="0"/>
              </a:spcBef>
              <a:spcAft>
                <a:spcPts val="0"/>
              </a:spcAft>
              <a:buSzPts val="1200"/>
              <a:buChar char="○"/>
              <a:defRPr sz="900"/>
            </a:lvl8pPr>
            <a:lvl9pPr marL="3085225" lvl="8" indent="-228535" algn="l">
              <a:lnSpc>
                <a:spcPct val="115000"/>
              </a:lnSpc>
              <a:spcBef>
                <a:spcPts val="0"/>
              </a:spcBef>
              <a:spcAft>
                <a:spcPts val="0"/>
              </a:spcAft>
              <a:buSzPts val="1200"/>
              <a:buChar char="■"/>
              <a:defRPr sz="900"/>
            </a:lvl9pPr>
          </a:lstStyle>
          <a:p>
            <a:endParaRPr/>
          </a:p>
        </p:txBody>
      </p:sp>
      <p:sp>
        <p:nvSpPr>
          <p:cNvPr id="68" name="Google Shape;68;p17"/>
          <p:cNvSpPr txBox="1">
            <a:spLocks noGrp="1"/>
          </p:cNvSpPr>
          <p:nvPr>
            <p:ph type="body" idx="2"/>
          </p:nvPr>
        </p:nvSpPr>
        <p:spPr>
          <a:xfrm>
            <a:off x="6441522" y="1536633"/>
            <a:ext cx="5331811" cy="4555200"/>
          </a:xfrm>
          <a:prstGeom prst="rect">
            <a:avLst/>
          </a:prstGeom>
          <a:noFill/>
          <a:ln>
            <a:noFill/>
          </a:ln>
        </p:spPr>
        <p:txBody>
          <a:bodyPr spcFirstLastPara="1">
            <a:normAutofit/>
          </a:bodyPr>
          <a:lstStyle>
            <a:lvl1pPr marL="342803" lvl="0" indent="-238059" algn="l">
              <a:lnSpc>
                <a:spcPct val="115000"/>
              </a:lnSpc>
              <a:spcBef>
                <a:spcPts val="0"/>
              </a:spcBef>
              <a:spcAft>
                <a:spcPts val="0"/>
              </a:spcAft>
              <a:buSzPts val="1400"/>
              <a:buChar char="●"/>
              <a:defRPr sz="1050"/>
            </a:lvl1pPr>
            <a:lvl2pPr marL="685605" lvl="1" indent="-228535" algn="l">
              <a:lnSpc>
                <a:spcPct val="115000"/>
              </a:lnSpc>
              <a:spcBef>
                <a:spcPts val="0"/>
              </a:spcBef>
              <a:spcAft>
                <a:spcPts val="0"/>
              </a:spcAft>
              <a:buSzPts val="1200"/>
              <a:buChar char="○"/>
              <a:defRPr sz="900"/>
            </a:lvl2pPr>
            <a:lvl3pPr marL="1028408" lvl="2" indent="-228535" algn="l">
              <a:lnSpc>
                <a:spcPct val="115000"/>
              </a:lnSpc>
              <a:spcBef>
                <a:spcPts val="0"/>
              </a:spcBef>
              <a:spcAft>
                <a:spcPts val="0"/>
              </a:spcAft>
              <a:buSzPts val="1200"/>
              <a:buChar char="■"/>
              <a:defRPr sz="900"/>
            </a:lvl3pPr>
            <a:lvl4pPr marL="1371212" lvl="3" indent="-228535" algn="l">
              <a:lnSpc>
                <a:spcPct val="115000"/>
              </a:lnSpc>
              <a:spcBef>
                <a:spcPts val="0"/>
              </a:spcBef>
              <a:spcAft>
                <a:spcPts val="0"/>
              </a:spcAft>
              <a:buSzPts val="1200"/>
              <a:buChar char="●"/>
              <a:defRPr sz="900"/>
            </a:lvl4pPr>
            <a:lvl5pPr marL="1714015" lvl="4" indent="-228535" algn="l">
              <a:lnSpc>
                <a:spcPct val="115000"/>
              </a:lnSpc>
              <a:spcBef>
                <a:spcPts val="0"/>
              </a:spcBef>
              <a:spcAft>
                <a:spcPts val="0"/>
              </a:spcAft>
              <a:buSzPts val="1200"/>
              <a:buChar char="○"/>
              <a:defRPr sz="900"/>
            </a:lvl5pPr>
            <a:lvl6pPr marL="2056818" lvl="5" indent="-228535" algn="l">
              <a:lnSpc>
                <a:spcPct val="115000"/>
              </a:lnSpc>
              <a:spcBef>
                <a:spcPts val="0"/>
              </a:spcBef>
              <a:spcAft>
                <a:spcPts val="0"/>
              </a:spcAft>
              <a:buSzPts val="1200"/>
              <a:buChar char="■"/>
              <a:defRPr sz="900"/>
            </a:lvl6pPr>
            <a:lvl7pPr marL="2399620" lvl="6" indent="-228535" algn="l">
              <a:lnSpc>
                <a:spcPct val="115000"/>
              </a:lnSpc>
              <a:spcBef>
                <a:spcPts val="0"/>
              </a:spcBef>
              <a:spcAft>
                <a:spcPts val="0"/>
              </a:spcAft>
              <a:buSzPts val="1200"/>
              <a:buChar char="●"/>
              <a:defRPr sz="900"/>
            </a:lvl7pPr>
            <a:lvl8pPr marL="2742423" lvl="7" indent="-228535" algn="l">
              <a:lnSpc>
                <a:spcPct val="115000"/>
              </a:lnSpc>
              <a:spcBef>
                <a:spcPts val="0"/>
              </a:spcBef>
              <a:spcAft>
                <a:spcPts val="0"/>
              </a:spcAft>
              <a:buSzPts val="1200"/>
              <a:buChar char="○"/>
              <a:defRPr sz="900"/>
            </a:lvl8pPr>
            <a:lvl9pPr marL="3085225" lvl="8" indent="-228535" algn="l">
              <a:lnSpc>
                <a:spcPct val="115000"/>
              </a:lnSpc>
              <a:spcBef>
                <a:spcPts val="0"/>
              </a:spcBef>
              <a:spcAft>
                <a:spcPts val="0"/>
              </a:spcAft>
              <a:buSzPts val="1200"/>
              <a:buChar char="■"/>
              <a:defRPr sz="900"/>
            </a:lvl9pPr>
          </a:lstStyle>
          <a:p>
            <a:endParaRPr/>
          </a:p>
        </p:txBody>
      </p:sp>
      <p:sp>
        <p:nvSpPr>
          <p:cNvPr id="5" name="Google Shape;69;p17"/>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CD6F7E71-4B84-4B50-98A7-C19AD2FCCADE}" type="slidenum">
              <a:rPr lang="es-419"/>
              <a:pPr>
                <a:defRPr/>
              </a:pPr>
              <a:t>‹Nº›</a:t>
            </a:fld>
            <a:endParaRPr dirty="0"/>
          </a:p>
        </p:txBody>
      </p:sp>
    </p:spTree>
    <p:extLst>
      <p:ext uri="{BB962C8B-B14F-4D97-AF65-F5344CB8AC3E}">
        <p14:creationId xmlns:p14="http://schemas.microsoft.com/office/powerpoint/2010/main" val="31583521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 name="Google Shape;72;p18"/>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1F660014-8918-48D7-A230-12B4413AC70E}" type="slidenum">
              <a:rPr lang="es-419"/>
              <a:pPr>
                <a:defRPr/>
              </a:pPr>
              <a:t>‹Nº›</a:t>
            </a:fld>
            <a:endParaRPr dirty="0"/>
          </a:p>
        </p:txBody>
      </p:sp>
    </p:spTree>
    <p:extLst>
      <p:ext uri="{BB962C8B-B14F-4D97-AF65-F5344CB8AC3E}">
        <p14:creationId xmlns:p14="http://schemas.microsoft.com/office/powerpoint/2010/main" val="26621294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415493" y="740800"/>
            <a:ext cx="3743025" cy="1007600"/>
          </a:xfrm>
          <a:prstGeom prst="rect">
            <a:avLst/>
          </a:prstGeom>
          <a:noFill/>
          <a:ln>
            <a:noFill/>
          </a:ln>
        </p:spPr>
        <p:txBody>
          <a:bodyPr spcFirstLastPara="1" anchor="b">
            <a:normAutofit/>
          </a:bodyPr>
          <a:lstStyle>
            <a:lvl1pPr lvl="0" algn="l">
              <a:lnSpc>
                <a:spcPct val="100000"/>
              </a:lnSpc>
              <a:spcBef>
                <a:spcPts val="0"/>
              </a:spcBef>
              <a:spcAft>
                <a:spcPts val="0"/>
              </a:spcAft>
              <a:buSzPts val="2400"/>
              <a:buNone/>
              <a:defRPr sz="1799"/>
            </a:lvl1pPr>
            <a:lvl2pPr lvl="1" algn="l">
              <a:lnSpc>
                <a:spcPct val="100000"/>
              </a:lnSpc>
              <a:spcBef>
                <a:spcPts val="0"/>
              </a:spcBef>
              <a:spcAft>
                <a:spcPts val="0"/>
              </a:spcAft>
              <a:buSzPts val="2400"/>
              <a:buNone/>
              <a:defRPr sz="1799"/>
            </a:lvl2pPr>
            <a:lvl3pPr lvl="2" algn="l">
              <a:lnSpc>
                <a:spcPct val="100000"/>
              </a:lnSpc>
              <a:spcBef>
                <a:spcPts val="0"/>
              </a:spcBef>
              <a:spcAft>
                <a:spcPts val="0"/>
              </a:spcAft>
              <a:buSzPts val="2400"/>
              <a:buNone/>
              <a:defRPr sz="1799"/>
            </a:lvl3pPr>
            <a:lvl4pPr lvl="3" algn="l">
              <a:lnSpc>
                <a:spcPct val="100000"/>
              </a:lnSpc>
              <a:spcBef>
                <a:spcPts val="0"/>
              </a:spcBef>
              <a:spcAft>
                <a:spcPts val="0"/>
              </a:spcAft>
              <a:buSzPts val="2400"/>
              <a:buNone/>
              <a:defRPr sz="1799"/>
            </a:lvl4pPr>
            <a:lvl5pPr lvl="4" algn="l">
              <a:lnSpc>
                <a:spcPct val="100000"/>
              </a:lnSpc>
              <a:spcBef>
                <a:spcPts val="0"/>
              </a:spcBef>
              <a:spcAft>
                <a:spcPts val="0"/>
              </a:spcAft>
              <a:buSzPts val="2400"/>
              <a:buNone/>
              <a:defRPr sz="1799"/>
            </a:lvl5pPr>
            <a:lvl6pPr lvl="5" algn="l">
              <a:lnSpc>
                <a:spcPct val="100000"/>
              </a:lnSpc>
              <a:spcBef>
                <a:spcPts val="0"/>
              </a:spcBef>
              <a:spcAft>
                <a:spcPts val="0"/>
              </a:spcAft>
              <a:buSzPts val="2400"/>
              <a:buNone/>
              <a:defRPr sz="1799"/>
            </a:lvl6pPr>
            <a:lvl7pPr lvl="6" algn="l">
              <a:lnSpc>
                <a:spcPct val="100000"/>
              </a:lnSpc>
              <a:spcBef>
                <a:spcPts val="0"/>
              </a:spcBef>
              <a:spcAft>
                <a:spcPts val="0"/>
              </a:spcAft>
              <a:buSzPts val="2400"/>
              <a:buNone/>
              <a:defRPr sz="1799"/>
            </a:lvl7pPr>
            <a:lvl8pPr lvl="7" algn="l">
              <a:lnSpc>
                <a:spcPct val="100000"/>
              </a:lnSpc>
              <a:spcBef>
                <a:spcPts val="0"/>
              </a:spcBef>
              <a:spcAft>
                <a:spcPts val="0"/>
              </a:spcAft>
              <a:buSzPts val="2400"/>
              <a:buNone/>
              <a:defRPr sz="1799"/>
            </a:lvl8pPr>
            <a:lvl9pPr lvl="8" algn="l">
              <a:lnSpc>
                <a:spcPct val="100000"/>
              </a:lnSpc>
              <a:spcBef>
                <a:spcPts val="0"/>
              </a:spcBef>
              <a:spcAft>
                <a:spcPts val="0"/>
              </a:spcAft>
              <a:buSzPts val="2400"/>
              <a:buNone/>
              <a:defRPr sz="1799"/>
            </a:lvl9pPr>
          </a:lstStyle>
          <a:p>
            <a:endParaRPr/>
          </a:p>
        </p:txBody>
      </p:sp>
      <p:sp>
        <p:nvSpPr>
          <p:cNvPr id="75" name="Google Shape;75;p19"/>
          <p:cNvSpPr txBox="1">
            <a:spLocks noGrp="1"/>
          </p:cNvSpPr>
          <p:nvPr>
            <p:ph type="body" idx="1"/>
          </p:nvPr>
        </p:nvSpPr>
        <p:spPr>
          <a:xfrm>
            <a:off x="415493" y="1852800"/>
            <a:ext cx="3743025" cy="4239200"/>
          </a:xfrm>
          <a:prstGeom prst="rect">
            <a:avLst/>
          </a:prstGeom>
          <a:noFill/>
          <a:ln>
            <a:noFill/>
          </a:ln>
        </p:spPr>
        <p:txBody>
          <a:bodyPr spcFirstLastPara="1">
            <a:normAutofit/>
          </a:bodyPr>
          <a:lstStyle>
            <a:lvl1pPr marL="342803" lvl="0" indent="-228535" algn="l">
              <a:lnSpc>
                <a:spcPct val="115000"/>
              </a:lnSpc>
              <a:spcBef>
                <a:spcPts val="0"/>
              </a:spcBef>
              <a:spcAft>
                <a:spcPts val="0"/>
              </a:spcAft>
              <a:buSzPts val="1200"/>
              <a:buChar char="●"/>
              <a:defRPr sz="900"/>
            </a:lvl1pPr>
            <a:lvl2pPr marL="685605" lvl="1" indent="-228535" algn="l">
              <a:lnSpc>
                <a:spcPct val="115000"/>
              </a:lnSpc>
              <a:spcBef>
                <a:spcPts val="0"/>
              </a:spcBef>
              <a:spcAft>
                <a:spcPts val="0"/>
              </a:spcAft>
              <a:buSzPts val="1200"/>
              <a:buChar char="○"/>
              <a:defRPr sz="900"/>
            </a:lvl2pPr>
            <a:lvl3pPr marL="1028408" lvl="2" indent="-228535" algn="l">
              <a:lnSpc>
                <a:spcPct val="115000"/>
              </a:lnSpc>
              <a:spcBef>
                <a:spcPts val="0"/>
              </a:spcBef>
              <a:spcAft>
                <a:spcPts val="0"/>
              </a:spcAft>
              <a:buSzPts val="1200"/>
              <a:buChar char="■"/>
              <a:defRPr sz="900"/>
            </a:lvl3pPr>
            <a:lvl4pPr marL="1371212" lvl="3" indent="-228535" algn="l">
              <a:lnSpc>
                <a:spcPct val="115000"/>
              </a:lnSpc>
              <a:spcBef>
                <a:spcPts val="0"/>
              </a:spcBef>
              <a:spcAft>
                <a:spcPts val="0"/>
              </a:spcAft>
              <a:buSzPts val="1200"/>
              <a:buChar char="●"/>
              <a:defRPr sz="900"/>
            </a:lvl4pPr>
            <a:lvl5pPr marL="1714015" lvl="4" indent="-228535" algn="l">
              <a:lnSpc>
                <a:spcPct val="115000"/>
              </a:lnSpc>
              <a:spcBef>
                <a:spcPts val="0"/>
              </a:spcBef>
              <a:spcAft>
                <a:spcPts val="0"/>
              </a:spcAft>
              <a:buSzPts val="1200"/>
              <a:buChar char="○"/>
              <a:defRPr sz="900"/>
            </a:lvl5pPr>
            <a:lvl6pPr marL="2056818" lvl="5" indent="-228535" algn="l">
              <a:lnSpc>
                <a:spcPct val="115000"/>
              </a:lnSpc>
              <a:spcBef>
                <a:spcPts val="0"/>
              </a:spcBef>
              <a:spcAft>
                <a:spcPts val="0"/>
              </a:spcAft>
              <a:buSzPts val="1200"/>
              <a:buChar char="■"/>
              <a:defRPr sz="900"/>
            </a:lvl6pPr>
            <a:lvl7pPr marL="2399620" lvl="6" indent="-228535" algn="l">
              <a:lnSpc>
                <a:spcPct val="115000"/>
              </a:lnSpc>
              <a:spcBef>
                <a:spcPts val="0"/>
              </a:spcBef>
              <a:spcAft>
                <a:spcPts val="0"/>
              </a:spcAft>
              <a:buSzPts val="1200"/>
              <a:buChar char="●"/>
              <a:defRPr sz="900"/>
            </a:lvl7pPr>
            <a:lvl8pPr marL="2742423" lvl="7" indent="-228535" algn="l">
              <a:lnSpc>
                <a:spcPct val="115000"/>
              </a:lnSpc>
              <a:spcBef>
                <a:spcPts val="0"/>
              </a:spcBef>
              <a:spcAft>
                <a:spcPts val="0"/>
              </a:spcAft>
              <a:buSzPts val="1200"/>
              <a:buChar char="○"/>
              <a:defRPr sz="900"/>
            </a:lvl8pPr>
            <a:lvl9pPr marL="3085225" lvl="8" indent="-228535" algn="l">
              <a:lnSpc>
                <a:spcPct val="115000"/>
              </a:lnSpc>
              <a:spcBef>
                <a:spcPts val="0"/>
              </a:spcBef>
              <a:spcAft>
                <a:spcPts val="0"/>
              </a:spcAft>
              <a:buSzPts val="1200"/>
              <a:buChar char="■"/>
              <a:defRPr sz="900"/>
            </a:lvl9pPr>
          </a:lstStyle>
          <a:p>
            <a:endParaRPr/>
          </a:p>
        </p:txBody>
      </p:sp>
      <p:sp>
        <p:nvSpPr>
          <p:cNvPr id="4" name="Google Shape;76;p19"/>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D84DA975-9CD6-452D-AD01-4A4BAAA58CA6}" type="slidenum">
              <a:rPr lang="es-419"/>
              <a:pPr>
                <a:defRPr/>
              </a:pPr>
              <a:t>‹Nº›</a:t>
            </a:fld>
            <a:endParaRPr dirty="0"/>
          </a:p>
        </p:txBody>
      </p:sp>
    </p:spTree>
    <p:extLst>
      <p:ext uri="{BB962C8B-B14F-4D97-AF65-F5344CB8AC3E}">
        <p14:creationId xmlns:p14="http://schemas.microsoft.com/office/powerpoint/2010/main" val="20166843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653497" y="600200"/>
            <a:ext cx="8488189" cy="5454400"/>
          </a:xfrm>
          <a:prstGeom prst="rect">
            <a:avLst/>
          </a:prstGeom>
          <a:noFill/>
          <a:ln>
            <a:noFill/>
          </a:ln>
        </p:spPr>
        <p:txBody>
          <a:bodyPr spcFirstLastPara="1" anchor="ctr">
            <a:normAutofit/>
          </a:bodyPr>
          <a:lstStyle>
            <a:lvl1pPr lvl="0" algn="l">
              <a:lnSpc>
                <a:spcPct val="100000"/>
              </a:lnSpc>
              <a:spcBef>
                <a:spcPts val="0"/>
              </a:spcBef>
              <a:spcAft>
                <a:spcPts val="0"/>
              </a:spcAft>
              <a:buSzPts val="4800"/>
              <a:buNone/>
              <a:defRPr sz="3599"/>
            </a:lvl1pPr>
            <a:lvl2pPr lvl="1" algn="l">
              <a:lnSpc>
                <a:spcPct val="100000"/>
              </a:lnSpc>
              <a:spcBef>
                <a:spcPts val="0"/>
              </a:spcBef>
              <a:spcAft>
                <a:spcPts val="0"/>
              </a:spcAft>
              <a:buSzPts val="4800"/>
              <a:buNone/>
              <a:defRPr sz="3599"/>
            </a:lvl2pPr>
            <a:lvl3pPr lvl="2" algn="l">
              <a:lnSpc>
                <a:spcPct val="100000"/>
              </a:lnSpc>
              <a:spcBef>
                <a:spcPts val="0"/>
              </a:spcBef>
              <a:spcAft>
                <a:spcPts val="0"/>
              </a:spcAft>
              <a:buSzPts val="4800"/>
              <a:buNone/>
              <a:defRPr sz="3599"/>
            </a:lvl3pPr>
            <a:lvl4pPr lvl="3" algn="l">
              <a:lnSpc>
                <a:spcPct val="100000"/>
              </a:lnSpc>
              <a:spcBef>
                <a:spcPts val="0"/>
              </a:spcBef>
              <a:spcAft>
                <a:spcPts val="0"/>
              </a:spcAft>
              <a:buSzPts val="4800"/>
              <a:buNone/>
              <a:defRPr sz="3599"/>
            </a:lvl4pPr>
            <a:lvl5pPr lvl="4" algn="l">
              <a:lnSpc>
                <a:spcPct val="100000"/>
              </a:lnSpc>
              <a:spcBef>
                <a:spcPts val="0"/>
              </a:spcBef>
              <a:spcAft>
                <a:spcPts val="0"/>
              </a:spcAft>
              <a:buSzPts val="4800"/>
              <a:buNone/>
              <a:defRPr sz="3599"/>
            </a:lvl5pPr>
            <a:lvl6pPr lvl="5" algn="l">
              <a:lnSpc>
                <a:spcPct val="100000"/>
              </a:lnSpc>
              <a:spcBef>
                <a:spcPts val="0"/>
              </a:spcBef>
              <a:spcAft>
                <a:spcPts val="0"/>
              </a:spcAft>
              <a:buSzPts val="4800"/>
              <a:buNone/>
              <a:defRPr sz="3599"/>
            </a:lvl6pPr>
            <a:lvl7pPr lvl="6" algn="l">
              <a:lnSpc>
                <a:spcPct val="100000"/>
              </a:lnSpc>
              <a:spcBef>
                <a:spcPts val="0"/>
              </a:spcBef>
              <a:spcAft>
                <a:spcPts val="0"/>
              </a:spcAft>
              <a:buSzPts val="4800"/>
              <a:buNone/>
              <a:defRPr sz="3599"/>
            </a:lvl7pPr>
            <a:lvl8pPr lvl="7" algn="l">
              <a:lnSpc>
                <a:spcPct val="100000"/>
              </a:lnSpc>
              <a:spcBef>
                <a:spcPts val="0"/>
              </a:spcBef>
              <a:spcAft>
                <a:spcPts val="0"/>
              </a:spcAft>
              <a:buSzPts val="4800"/>
              <a:buNone/>
              <a:defRPr sz="3599"/>
            </a:lvl8pPr>
            <a:lvl9pPr lvl="8" algn="l">
              <a:lnSpc>
                <a:spcPct val="100000"/>
              </a:lnSpc>
              <a:spcBef>
                <a:spcPts val="0"/>
              </a:spcBef>
              <a:spcAft>
                <a:spcPts val="0"/>
              </a:spcAft>
              <a:buSzPts val="4800"/>
              <a:buNone/>
              <a:defRPr sz="3599"/>
            </a:lvl9pPr>
          </a:lstStyle>
          <a:p>
            <a:endParaRPr/>
          </a:p>
        </p:txBody>
      </p:sp>
      <p:sp>
        <p:nvSpPr>
          <p:cNvPr id="3" name="Google Shape;79;p20"/>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255E2166-8C3A-4C38-A420-43723F24BF49}" type="slidenum">
              <a:rPr lang="es-419"/>
              <a:pPr>
                <a:defRPr/>
              </a:pPr>
              <a:t>‹Nº›</a:t>
            </a:fld>
            <a:endParaRPr dirty="0"/>
          </a:p>
        </p:txBody>
      </p:sp>
    </p:spTree>
    <p:extLst>
      <p:ext uri="{BB962C8B-B14F-4D97-AF65-F5344CB8AC3E}">
        <p14:creationId xmlns:p14="http://schemas.microsoft.com/office/powerpoint/2010/main" val="1150809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80"/>
        <p:cNvGrpSpPr/>
        <p:nvPr/>
      </p:nvGrpSpPr>
      <p:grpSpPr>
        <a:xfrm>
          <a:off x="0" y="0"/>
          <a:ext cx="0" cy="0"/>
          <a:chOff x="0" y="0"/>
          <a:chExt cx="0" cy="0"/>
        </a:xfrm>
      </p:grpSpPr>
      <p:sp>
        <p:nvSpPr>
          <p:cNvPr id="5" name="Google Shape;81;p21"/>
          <p:cNvSpPr>
            <a:spLocks noChangeArrowheads="1"/>
          </p:cNvSpPr>
          <p:nvPr/>
        </p:nvSpPr>
        <p:spPr bwMode="auto">
          <a:xfrm>
            <a:off x="6094412" y="0"/>
            <a:ext cx="6094413" cy="68580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51" tIns="68551" rIns="68551" bIns="68551" anchor="ctr"/>
          <a:lstStyle>
            <a:lvl1pPr>
              <a:defRPr>
                <a:solidFill>
                  <a:schemeClr val="tx1"/>
                </a:solidFill>
                <a:latin typeface="Arial" panose="020B0604020202020204" pitchFamily="34" charset="0"/>
                <a:ea typeface="ヒラギノ角ゴ Pro W3" charset="-128"/>
              </a:defRPr>
            </a:lvl1pPr>
            <a:lvl2pPr marL="742950" indent="-285750">
              <a:defRPr>
                <a:solidFill>
                  <a:schemeClr val="tx1"/>
                </a:solidFill>
                <a:latin typeface="Arial" panose="020B0604020202020204" pitchFamily="34" charset="0"/>
                <a:ea typeface="ヒラギノ角ゴ Pro W3" charset="-128"/>
              </a:defRPr>
            </a:lvl2pPr>
            <a:lvl3pPr marL="1143000" indent="-228600">
              <a:defRPr>
                <a:solidFill>
                  <a:schemeClr val="tx1"/>
                </a:solidFill>
                <a:latin typeface="Arial" panose="020B0604020202020204" pitchFamily="34" charset="0"/>
                <a:ea typeface="ヒラギノ角ゴ Pro W3" charset="-128"/>
              </a:defRPr>
            </a:lvl3pPr>
            <a:lvl4pPr marL="1600200" indent="-228600">
              <a:defRPr>
                <a:solidFill>
                  <a:schemeClr val="tx1"/>
                </a:solidFill>
                <a:latin typeface="Arial" panose="020B0604020202020204" pitchFamily="34" charset="0"/>
                <a:ea typeface="ヒラギノ角ゴ Pro W3" charset="-128"/>
              </a:defRPr>
            </a:lvl4pPr>
            <a:lvl5pPr marL="2057400" indent="-228600">
              <a:defRPr>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pPr defTabSz="914126" fontAlgn="base">
              <a:spcBef>
                <a:spcPct val="0"/>
              </a:spcBef>
              <a:spcAft>
                <a:spcPct val="0"/>
              </a:spcAft>
              <a:buClr>
                <a:srgbClr val="000000"/>
              </a:buClr>
              <a:buSzPts val="1400"/>
              <a:buFont typeface="Arial" panose="020B0604020202020204" pitchFamily="34" charset="0"/>
              <a:buNone/>
              <a:defRPr/>
            </a:pPr>
            <a:endParaRPr lang="es-CL" altLang="es-CL" sz="1050" smtClean="0">
              <a:solidFill>
                <a:srgbClr val="000000"/>
              </a:solidFill>
              <a:cs typeface="Arial" panose="020B0604020202020204" pitchFamily="34" charset="0"/>
              <a:sym typeface="Arial" panose="020B0604020202020204" pitchFamily="34" charset="0"/>
            </a:endParaRPr>
          </a:p>
        </p:txBody>
      </p:sp>
      <p:sp>
        <p:nvSpPr>
          <p:cNvPr id="82" name="Google Shape;82;p21"/>
          <p:cNvSpPr txBox="1">
            <a:spLocks noGrp="1"/>
          </p:cNvSpPr>
          <p:nvPr>
            <p:ph type="title"/>
          </p:nvPr>
        </p:nvSpPr>
        <p:spPr>
          <a:xfrm>
            <a:off x="353908" y="1644233"/>
            <a:ext cx="5392195" cy="1976400"/>
          </a:xfrm>
          <a:prstGeom prst="rect">
            <a:avLst/>
          </a:prstGeom>
          <a:noFill/>
          <a:ln>
            <a:noFill/>
          </a:ln>
        </p:spPr>
        <p:txBody>
          <a:bodyPr spcFirstLastPara="1" anchor="b">
            <a:normAutofit/>
          </a:bodyPr>
          <a:lstStyle>
            <a:lvl1pPr lvl="0" algn="ctr">
              <a:lnSpc>
                <a:spcPct val="100000"/>
              </a:lnSpc>
              <a:spcBef>
                <a:spcPts val="0"/>
              </a:spcBef>
              <a:spcAft>
                <a:spcPts val="0"/>
              </a:spcAft>
              <a:buSzPts val="4200"/>
              <a:buNone/>
              <a:defRPr sz="3149"/>
            </a:lvl1pPr>
            <a:lvl2pPr lvl="1" algn="ctr">
              <a:lnSpc>
                <a:spcPct val="100000"/>
              </a:lnSpc>
              <a:spcBef>
                <a:spcPts val="0"/>
              </a:spcBef>
              <a:spcAft>
                <a:spcPts val="0"/>
              </a:spcAft>
              <a:buSzPts val="4200"/>
              <a:buNone/>
              <a:defRPr sz="3149"/>
            </a:lvl2pPr>
            <a:lvl3pPr lvl="2" algn="ctr">
              <a:lnSpc>
                <a:spcPct val="100000"/>
              </a:lnSpc>
              <a:spcBef>
                <a:spcPts val="0"/>
              </a:spcBef>
              <a:spcAft>
                <a:spcPts val="0"/>
              </a:spcAft>
              <a:buSzPts val="4200"/>
              <a:buNone/>
              <a:defRPr sz="3149"/>
            </a:lvl3pPr>
            <a:lvl4pPr lvl="3" algn="ctr">
              <a:lnSpc>
                <a:spcPct val="100000"/>
              </a:lnSpc>
              <a:spcBef>
                <a:spcPts val="0"/>
              </a:spcBef>
              <a:spcAft>
                <a:spcPts val="0"/>
              </a:spcAft>
              <a:buSzPts val="4200"/>
              <a:buNone/>
              <a:defRPr sz="3149"/>
            </a:lvl4pPr>
            <a:lvl5pPr lvl="4" algn="ctr">
              <a:lnSpc>
                <a:spcPct val="100000"/>
              </a:lnSpc>
              <a:spcBef>
                <a:spcPts val="0"/>
              </a:spcBef>
              <a:spcAft>
                <a:spcPts val="0"/>
              </a:spcAft>
              <a:buSzPts val="4200"/>
              <a:buNone/>
              <a:defRPr sz="3149"/>
            </a:lvl5pPr>
            <a:lvl6pPr lvl="5" algn="ctr">
              <a:lnSpc>
                <a:spcPct val="100000"/>
              </a:lnSpc>
              <a:spcBef>
                <a:spcPts val="0"/>
              </a:spcBef>
              <a:spcAft>
                <a:spcPts val="0"/>
              </a:spcAft>
              <a:buSzPts val="4200"/>
              <a:buNone/>
              <a:defRPr sz="3149"/>
            </a:lvl6pPr>
            <a:lvl7pPr lvl="6" algn="ctr">
              <a:lnSpc>
                <a:spcPct val="100000"/>
              </a:lnSpc>
              <a:spcBef>
                <a:spcPts val="0"/>
              </a:spcBef>
              <a:spcAft>
                <a:spcPts val="0"/>
              </a:spcAft>
              <a:buSzPts val="4200"/>
              <a:buNone/>
              <a:defRPr sz="3149"/>
            </a:lvl7pPr>
            <a:lvl8pPr lvl="7" algn="ctr">
              <a:lnSpc>
                <a:spcPct val="100000"/>
              </a:lnSpc>
              <a:spcBef>
                <a:spcPts val="0"/>
              </a:spcBef>
              <a:spcAft>
                <a:spcPts val="0"/>
              </a:spcAft>
              <a:buSzPts val="4200"/>
              <a:buNone/>
              <a:defRPr sz="3149"/>
            </a:lvl8pPr>
            <a:lvl9pPr lvl="8" algn="ctr">
              <a:lnSpc>
                <a:spcPct val="100000"/>
              </a:lnSpc>
              <a:spcBef>
                <a:spcPts val="0"/>
              </a:spcBef>
              <a:spcAft>
                <a:spcPts val="0"/>
              </a:spcAft>
              <a:buSzPts val="4200"/>
              <a:buNone/>
              <a:defRPr sz="3149"/>
            </a:lvl9pPr>
          </a:lstStyle>
          <a:p>
            <a:endParaRPr/>
          </a:p>
        </p:txBody>
      </p:sp>
      <p:sp>
        <p:nvSpPr>
          <p:cNvPr id="83" name="Google Shape;83;p21"/>
          <p:cNvSpPr txBox="1">
            <a:spLocks noGrp="1"/>
          </p:cNvSpPr>
          <p:nvPr>
            <p:ph type="subTitle" idx="1"/>
          </p:nvPr>
        </p:nvSpPr>
        <p:spPr>
          <a:xfrm>
            <a:off x="353908" y="3737433"/>
            <a:ext cx="5392195" cy="1646800"/>
          </a:xfrm>
          <a:prstGeom prst="rect">
            <a:avLst/>
          </a:prstGeom>
          <a:noFill/>
          <a:ln>
            <a:noFill/>
          </a:ln>
        </p:spPr>
        <p:txBody>
          <a:bodyPr spcFirstLastPara="1">
            <a:normAutofit/>
          </a:bodyPr>
          <a:lstStyle>
            <a:lvl1pPr lvl="0" algn="ctr">
              <a:lnSpc>
                <a:spcPct val="100000"/>
              </a:lnSpc>
              <a:spcBef>
                <a:spcPts val="0"/>
              </a:spcBef>
              <a:spcAft>
                <a:spcPts val="0"/>
              </a:spcAft>
              <a:buSzPts val="2100"/>
              <a:buNone/>
              <a:defRPr sz="1575"/>
            </a:lvl1pPr>
            <a:lvl2pPr lvl="1" algn="ctr">
              <a:lnSpc>
                <a:spcPct val="100000"/>
              </a:lnSpc>
              <a:spcBef>
                <a:spcPts val="0"/>
              </a:spcBef>
              <a:spcAft>
                <a:spcPts val="0"/>
              </a:spcAft>
              <a:buSzPts val="2100"/>
              <a:buNone/>
              <a:defRPr sz="1575"/>
            </a:lvl2pPr>
            <a:lvl3pPr lvl="2" algn="ctr">
              <a:lnSpc>
                <a:spcPct val="100000"/>
              </a:lnSpc>
              <a:spcBef>
                <a:spcPts val="0"/>
              </a:spcBef>
              <a:spcAft>
                <a:spcPts val="0"/>
              </a:spcAft>
              <a:buSzPts val="2100"/>
              <a:buNone/>
              <a:defRPr sz="1575"/>
            </a:lvl3pPr>
            <a:lvl4pPr lvl="3" algn="ctr">
              <a:lnSpc>
                <a:spcPct val="100000"/>
              </a:lnSpc>
              <a:spcBef>
                <a:spcPts val="0"/>
              </a:spcBef>
              <a:spcAft>
                <a:spcPts val="0"/>
              </a:spcAft>
              <a:buSzPts val="2100"/>
              <a:buNone/>
              <a:defRPr sz="1575"/>
            </a:lvl4pPr>
            <a:lvl5pPr lvl="4" algn="ctr">
              <a:lnSpc>
                <a:spcPct val="100000"/>
              </a:lnSpc>
              <a:spcBef>
                <a:spcPts val="0"/>
              </a:spcBef>
              <a:spcAft>
                <a:spcPts val="0"/>
              </a:spcAft>
              <a:buSzPts val="2100"/>
              <a:buNone/>
              <a:defRPr sz="1575"/>
            </a:lvl5pPr>
            <a:lvl6pPr lvl="5" algn="ctr">
              <a:lnSpc>
                <a:spcPct val="100000"/>
              </a:lnSpc>
              <a:spcBef>
                <a:spcPts val="0"/>
              </a:spcBef>
              <a:spcAft>
                <a:spcPts val="0"/>
              </a:spcAft>
              <a:buSzPts val="2100"/>
              <a:buNone/>
              <a:defRPr sz="1575"/>
            </a:lvl6pPr>
            <a:lvl7pPr lvl="6" algn="ctr">
              <a:lnSpc>
                <a:spcPct val="100000"/>
              </a:lnSpc>
              <a:spcBef>
                <a:spcPts val="0"/>
              </a:spcBef>
              <a:spcAft>
                <a:spcPts val="0"/>
              </a:spcAft>
              <a:buSzPts val="2100"/>
              <a:buNone/>
              <a:defRPr sz="1575"/>
            </a:lvl7pPr>
            <a:lvl8pPr lvl="7" algn="ctr">
              <a:lnSpc>
                <a:spcPct val="100000"/>
              </a:lnSpc>
              <a:spcBef>
                <a:spcPts val="0"/>
              </a:spcBef>
              <a:spcAft>
                <a:spcPts val="0"/>
              </a:spcAft>
              <a:buSzPts val="2100"/>
              <a:buNone/>
              <a:defRPr sz="1575"/>
            </a:lvl8pPr>
            <a:lvl9pPr lvl="8" algn="ctr">
              <a:lnSpc>
                <a:spcPct val="100000"/>
              </a:lnSpc>
              <a:spcBef>
                <a:spcPts val="0"/>
              </a:spcBef>
              <a:spcAft>
                <a:spcPts val="0"/>
              </a:spcAft>
              <a:buSzPts val="2100"/>
              <a:buNone/>
              <a:defRPr sz="1575"/>
            </a:lvl9pPr>
          </a:lstStyle>
          <a:p>
            <a:endParaRPr/>
          </a:p>
        </p:txBody>
      </p:sp>
      <p:sp>
        <p:nvSpPr>
          <p:cNvPr id="84" name="Google Shape;84;p21"/>
          <p:cNvSpPr txBox="1">
            <a:spLocks noGrp="1"/>
          </p:cNvSpPr>
          <p:nvPr>
            <p:ph type="body" idx="2"/>
          </p:nvPr>
        </p:nvSpPr>
        <p:spPr>
          <a:xfrm>
            <a:off x="6584285" y="965433"/>
            <a:ext cx="5114668" cy="4926800"/>
          </a:xfrm>
          <a:prstGeom prst="rect">
            <a:avLst/>
          </a:prstGeom>
          <a:noFill/>
          <a:ln>
            <a:noFill/>
          </a:ln>
        </p:spPr>
        <p:txBody>
          <a:bodyPr spcFirstLastPara="1" anchor="ctr">
            <a:normAutofit/>
          </a:bodyPr>
          <a:lstStyle>
            <a:lvl1pPr marL="342803" lvl="0" indent="-257103" algn="l">
              <a:lnSpc>
                <a:spcPct val="115000"/>
              </a:lnSpc>
              <a:spcBef>
                <a:spcPts val="0"/>
              </a:spcBef>
              <a:spcAft>
                <a:spcPts val="0"/>
              </a:spcAft>
              <a:buSzPts val="1800"/>
              <a:buChar char="●"/>
              <a:defRPr/>
            </a:lvl1pPr>
            <a:lvl2pPr marL="685605" lvl="1" indent="-238059" algn="l">
              <a:lnSpc>
                <a:spcPct val="115000"/>
              </a:lnSpc>
              <a:spcBef>
                <a:spcPts val="0"/>
              </a:spcBef>
              <a:spcAft>
                <a:spcPts val="0"/>
              </a:spcAft>
              <a:buSzPts val="1400"/>
              <a:buChar char="○"/>
              <a:defRPr/>
            </a:lvl2pPr>
            <a:lvl3pPr marL="1028408" lvl="2" indent="-238059" algn="l">
              <a:lnSpc>
                <a:spcPct val="115000"/>
              </a:lnSpc>
              <a:spcBef>
                <a:spcPts val="0"/>
              </a:spcBef>
              <a:spcAft>
                <a:spcPts val="0"/>
              </a:spcAft>
              <a:buSzPts val="1400"/>
              <a:buChar char="■"/>
              <a:defRPr/>
            </a:lvl3pPr>
            <a:lvl4pPr marL="1371212" lvl="3" indent="-238059" algn="l">
              <a:lnSpc>
                <a:spcPct val="115000"/>
              </a:lnSpc>
              <a:spcBef>
                <a:spcPts val="0"/>
              </a:spcBef>
              <a:spcAft>
                <a:spcPts val="0"/>
              </a:spcAft>
              <a:buSzPts val="1400"/>
              <a:buChar char="●"/>
              <a:defRPr/>
            </a:lvl4pPr>
            <a:lvl5pPr marL="1714015" lvl="4" indent="-238059" algn="l">
              <a:lnSpc>
                <a:spcPct val="115000"/>
              </a:lnSpc>
              <a:spcBef>
                <a:spcPts val="0"/>
              </a:spcBef>
              <a:spcAft>
                <a:spcPts val="0"/>
              </a:spcAft>
              <a:buSzPts val="1400"/>
              <a:buChar char="○"/>
              <a:defRPr/>
            </a:lvl5pPr>
            <a:lvl6pPr marL="2056818" lvl="5" indent="-238059" algn="l">
              <a:lnSpc>
                <a:spcPct val="115000"/>
              </a:lnSpc>
              <a:spcBef>
                <a:spcPts val="0"/>
              </a:spcBef>
              <a:spcAft>
                <a:spcPts val="0"/>
              </a:spcAft>
              <a:buSzPts val="1400"/>
              <a:buChar char="■"/>
              <a:defRPr/>
            </a:lvl6pPr>
            <a:lvl7pPr marL="2399620" lvl="6" indent="-238059" algn="l">
              <a:lnSpc>
                <a:spcPct val="115000"/>
              </a:lnSpc>
              <a:spcBef>
                <a:spcPts val="0"/>
              </a:spcBef>
              <a:spcAft>
                <a:spcPts val="0"/>
              </a:spcAft>
              <a:buSzPts val="1400"/>
              <a:buChar char="●"/>
              <a:defRPr/>
            </a:lvl7pPr>
            <a:lvl8pPr marL="2742423" lvl="7" indent="-238059" algn="l">
              <a:lnSpc>
                <a:spcPct val="115000"/>
              </a:lnSpc>
              <a:spcBef>
                <a:spcPts val="0"/>
              </a:spcBef>
              <a:spcAft>
                <a:spcPts val="0"/>
              </a:spcAft>
              <a:buSzPts val="1400"/>
              <a:buChar char="○"/>
              <a:defRPr/>
            </a:lvl8pPr>
            <a:lvl9pPr marL="3085225" lvl="8" indent="-238059" algn="l">
              <a:lnSpc>
                <a:spcPct val="115000"/>
              </a:lnSpc>
              <a:spcBef>
                <a:spcPts val="0"/>
              </a:spcBef>
              <a:spcAft>
                <a:spcPts val="0"/>
              </a:spcAft>
              <a:buSzPts val="1400"/>
              <a:buChar char="■"/>
              <a:defRPr/>
            </a:lvl9pPr>
          </a:lstStyle>
          <a:p>
            <a:endParaRPr/>
          </a:p>
        </p:txBody>
      </p:sp>
      <p:sp>
        <p:nvSpPr>
          <p:cNvPr id="6" name="Google Shape;85;p21"/>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395E93AA-BF0B-46C9-95CE-FD06A67B3232}" type="slidenum">
              <a:rPr lang="es-419"/>
              <a:pPr>
                <a:defRPr/>
              </a:pPr>
              <a:t>‹Nº›</a:t>
            </a:fld>
            <a:endParaRPr dirty="0"/>
          </a:p>
        </p:txBody>
      </p:sp>
    </p:spTree>
    <p:extLst>
      <p:ext uri="{BB962C8B-B14F-4D97-AF65-F5344CB8AC3E}">
        <p14:creationId xmlns:p14="http://schemas.microsoft.com/office/powerpoint/2010/main" val="61293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41A1C678-C65A-4AA3-AB12-DDDD7183BAAD}" type="datetime1">
              <a:rPr lang="es-ES" smtClean="0"/>
              <a:t>29/07/2026</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30390321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415493" y="5640767"/>
            <a:ext cx="7996317" cy="806800"/>
          </a:xfrm>
          <a:prstGeom prst="rect">
            <a:avLst/>
          </a:prstGeom>
          <a:noFill/>
          <a:ln>
            <a:noFill/>
          </a:ln>
        </p:spPr>
        <p:txBody>
          <a:bodyPr spcFirstLastPara="1" anchor="ctr">
            <a:normAutofit/>
          </a:bodyPr>
          <a:lstStyle>
            <a:lvl1pPr marL="342803" lvl="0" indent="-171402" algn="l">
              <a:lnSpc>
                <a:spcPct val="100000"/>
              </a:lnSpc>
              <a:spcBef>
                <a:spcPts val="0"/>
              </a:spcBef>
              <a:spcAft>
                <a:spcPts val="0"/>
              </a:spcAft>
              <a:buSzPts val="1800"/>
              <a:buNone/>
              <a:defRPr/>
            </a:lvl1pPr>
          </a:lstStyle>
          <a:p>
            <a:endParaRPr/>
          </a:p>
        </p:txBody>
      </p:sp>
      <p:sp>
        <p:nvSpPr>
          <p:cNvPr id="3" name="Google Shape;88;p22"/>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CF603C15-6A7F-4597-ACEF-1646676C2F93}" type="slidenum">
              <a:rPr lang="es-419"/>
              <a:pPr>
                <a:defRPr/>
              </a:pPr>
              <a:t>‹Nº›</a:t>
            </a:fld>
            <a:endParaRPr dirty="0"/>
          </a:p>
        </p:txBody>
      </p:sp>
    </p:spTree>
    <p:extLst>
      <p:ext uri="{BB962C8B-B14F-4D97-AF65-F5344CB8AC3E}">
        <p14:creationId xmlns:p14="http://schemas.microsoft.com/office/powerpoint/2010/main" val="27507853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9"/>
        <p:cNvGrpSpPr/>
        <p:nvPr/>
      </p:nvGrpSpPr>
      <p:grpSpPr>
        <a:xfrm>
          <a:off x="0" y="0"/>
          <a:ext cx="0" cy="0"/>
          <a:chOff x="0" y="0"/>
          <a:chExt cx="0" cy="0"/>
        </a:xfrm>
      </p:grpSpPr>
      <p:sp>
        <p:nvSpPr>
          <p:cNvPr id="90" name="Google Shape;90;p23"/>
          <p:cNvSpPr txBox="1">
            <a:spLocks noGrp="1"/>
          </p:cNvSpPr>
          <p:nvPr>
            <p:ph type="title"/>
          </p:nvPr>
        </p:nvSpPr>
        <p:spPr>
          <a:xfrm>
            <a:off x="415492" y="1474833"/>
            <a:ext cx="11357841" cy="2618000"/>
          </a:xfrm>
          <a:prstGeom prst="rect">
            <a:avLst/>
          </a:prstGeom>
          <a:noFill/>
          <a:ln>
            <a:noFill/>
          </a:ln>
        </p:spPr>
        <p:txBody>
          <a:bodyPr spcFirstLastPara="1" anchor="b">
            <a:normAutofit/>
          </a:bodyPr>
          <a:lstStyle>
            <a:lvl1pPr lvl="0" algn="ctr">
              <a:lnSpc>
                <a:spcPct val="100000"/>
              </a:lnSpc>
              <a:spcBef>
                <a:spcPts val="0"/>
              </a:spcBef>
              <a:spcAft>
                <a:spcPts val="0"/>
              </a:spcAft>
              <a:buSzPts val="12000"/>
              <a:buNone/>
              <a:defRPr sz="8997"/>
            </a:lvl1pPr>
            <a:lvl2pPr lvl="1" algn="ctr">
              <a:lnSpc>
                <a:spcPct val="100000"/>
              </a:lnSpc>
              <a:spcBef>
                <a:spcPts val="0"/>
              </a:spcBef>
              <a:spcAft>
                <a:spcPts val="0"/>
              </a:spcAft>
              <a:buSzPts val="12000"/>
              <a:buNone/>
              <a:defRPr sz="8997"/>
            </a:lvl2pPr>
            <a:lvl3pPr lvl="2" algn="ctr">
              <a:lnSpc>
                <a:spcPct val="100000"/>
              </a:lnSpc>
              <a:spcBef>
                <a:spcPts val="0"/>
              </a:spcBef>
              <a:spcAft>
                <a:spcPts val="0"/>
              </a:spcAft>
              <a:buSzPts val="12000"/>
              <a:buNone/>
              <a:defRPr sz="8997"/>
            </a:lvl3pPr>
            <a:lvl4pPr lvl="3" algn="ctr">
              <a:lnSpc>
                <a:spcPct val="100000"/>
              </a:lnSpc>
              <a:spcBef>
                <a:spcPts val="0"/>
              </a:spcBef>
              <a:spcAft>
                <a:spcPts val="0"/>
              </a:spcAft>
              <a:buSzPts val="12000"/>
              <a:buNone/>
              <a:defRPr sz="8997"/>
            </a:lvl4pPr>
            <a:lvl5pPr lvl="4" algn="ctr">
              <a:lnSpc>
                <a:spcPct val="100000"/>
              </a:lnSpc>
              <a:spcBef>
                <a:spcPts val="0"/>
              </a:spcBef>
              <a:spcAft>
                <a:spcPts val="0"/>
              </a:spcAft>
              <a:buSzPts val="12000"/>
              <a:buNone/>
              <a:defRPr sz="8997"/>
            </a:lvl5pPr>
            <a:lvl6pPr lvl="5" algn="ctr">
              <a:lnSpc>
                <a:spcPct val="100000"/>
              </a:lnSpc>
              <a:spcBef>
                <a:spcPts val="0"/>
              </a:spcBef>
              <a:spcAft>
                <a:spcPts val="0"/>
              </a:spcAft>
              <a:buSzPts val="12000"/>
              <a:buNone/>
              <a:defRPr sz="8997"/>
            </a:lvl6pPr>
            <a:lvl7pPr lvl="6" algn="ctr">
              <a:lnSpc>
                <a:spcPct val="100000"/>
              </a:lnSpc>
              <a:spcBef>
                <a:spcPts val="0"/>
              </a:spcBef>
              <a:spcAft>
                <a:spcPts val="0"/>
              </a:spcAft>
              <a:buSzPts val="12000"/>
              <a:buNone/>
              <a:defRPr sz="8997"/>
            </a:lvl7pPr>
            <a:lvl8pPr lvl="7" algn="ctr">
              <a:lnSpc>
                <a:spcPct val="100000"/>
              </a:lnSpc>
              <a:spcBef>
                <a:spcPts val="0"/>
              </a:spcBef>
              <a:spcAft>
                <a:spcPts val="0"/>
              </a:spcAft>
              <a:buSzPts val="12000"/>
              <a:buNone/>
              <a:defRPr sz="8997"/>
            </a:lvl8pPr>
            <a:lvl9pPr lvl="8" algn="ctr">
              <a:lnSpc>
                <a:spcPct val="100000"/>
              </a:lnSpc>
              <a:spcBef>
                <a:spcPts val="0"/>
              </a:spcBef>
              <a:spcAft>
                <a:spcPts val="0"/>
              </a:spcAft>
              <a:buSzPts val="12000"/>
              <a:buNone/>
              <a:defRPr sz="8997"/>
            </a:lvl9pPr>
          </a:lstStyle>
          <a:p>
            <a:r>
              <a:rPr lang="es-ES" smtClean="0"/>
              <a:t>Haga clic para modificar el estilo de título del patrón</a:t>
            </a:r>
            <a:endParaRPr/>
          </a:p>
        </p:txBody>
      </p:sp>
      <p:sp>
        <p:nvSpPr>
          <p:cNvPr id="91" name="Google Shape;91;p23"/>
          <p:cNvSpPr txBox="1">
            <a:spLocks noGrp="1"/>
          </p:cNvSpPr>
          <p:nvPr>
            <p:ph type="body" idx="1"/>
          </p:nvPr>
        </p:nvSpPr>
        <p:spPr>
          <a:xfrm>
            <a:off x="415492" y="4202967"/>
            <a:ext cx="11357841" cy="1734400"/>
          </a:xfrm>
          <a:prstGeom prst="rect">
            <a:avLst/>
          </a:prstGeom>
          <a:noFill/>
          <a:ln>
            <a:noFill/>
          </a:ln>
        </p:spPr>
        <p:txBody>
          <a:bodyPr spcFirstLastPara="1">
            <a:normAutofit/>
          </a:bodyPr>
          <a:lstStyle>
            <a:lvl1pPr marL="342803" lvl="0" indent="-257103" algn="ctr">
              <a:lnSpc>
                <a:spcPct val="115000"/>
              </a:lnSpc>
              <a:spcBef>
                <a:spcPts val="0"/>
              </a:spcBef>
              <a:spcAft>
                <a:spcPts val="0"/>
              </a:spcAft>
              <a:buSzPts val="1800"/>
              <a:buChar char="●"/>
              <a:defRPr/>
            </a:lvl1pPr>
            <a:lvl2pPr marL="685605" lvl="1" indent="-238059" algn="ctr">
              <a:lnSpc>
                <a:spcPct val="115000"/>
              </a:lnSpc>
              <a:spcBef>
                <a:spcPts val="0"/>
              </a:spcBef>
              <a:spcAft>
                <a:spcPts val="0"/>
              </a:spcAft>
              <a:buSzPts val="1400"/>
              <a:buChar char="○"/>
              <a:defRPr/>
            </a:lvl2pPr>
            <a:lvl3pPr marL="1028408" lvl="2" indent="-238059" algn="ctr">
              <a:lnSpc>
                <a:spcPct val="115000"/>
              </a:lnSpc>
              <a:spcBef>
                <a:spcPts val="0"/>
              </a:spcBef>
              <a:spcAft>
                <a:spcPts val="0"/>
              </a:spcAft>
              <a:buSzPts val="1400"/>
              <a:buChar char="■"/>
              <a:defRPr/>
            </a:lvl3pPr>
            <a:lvl4pPr marL="1371212" lvl="3" indent="-238059" algn="ctr">
              <a:lnSpc>
                <a:spcPct val="115000"/>
              </a:lnSpc>
              <a:spcBef>
                <a:spcPts val="0"/>
              </a:spcBef>
              <a:spcAft>
                <a:spcPts val="0"/>
              </a:spcAft>
              <a:buSzPts val="1400"/>
              <a:buChar char="●"/>
              <a:defRPr/>
            </a:lvl4pPr>
            <a:lvl5pPr marL="1714015" lvl="4" indent="-238059" algn="ctr">
              <a:lnSpc>
                <a:spcPct val="115000"/>
              </a:lnSpc>
              <a:spcBef>
                <a:spcPts val="0"/>
              </a:spcBef>
              <a:spcAft>
                <a:spcPts val="0"/>
              </a:spcAft>
              <a:buSzPts val="1400"/>
              <a:buChar char="○"/>
              <a:defRPr/>
            </a:lvl5pPr>
            <a:lvl6pPr marL="2056818" lvl="5" indent="-238059" algn="ctr">
              <a:lnSpc>
                <a:spcPct val="115000"/>
              </a:lnSpc>
              <a:spcBef>
                <a:spcPts val="0"/>
              </a:spcBef>
              <a:spcAft>
                <a:spcPts val="0"/>
              </a:spcAft>
              <a:buSzPts val="1400"/>
              <a:buChar char="■"/>
              <a:defRPr/>
            </a:lvl6pPr>
            <a:lvl7pPr marL="2399620" lvl="6" indent="-238059" algn="ctr">
              <a:lnSpc>
                <a:spcPct val="115000"/>
              </a:lnSpc>
              <a:spcBef>
                <a:spcPts val="0"/>
              </a:spcBef>
              <a:spcAft>
                <a:spcPts val="0"/>
              </a:spcAft>
              <a:buSzPts val="1400"/>
              <a:buChar char="●"/>
              <a:defRPr/>
            </a:lvl7pPr>
            <a:lvl8pPr marL="2742423" lvl="7" indent="-238059" algn="ctr">
              <a:lnSpc>
                <a:spcPct val="115000"/>
              </a:lnSpc>
              <a:spcBef>
                <a:spcPts val="0"/>
              </a:spcBef>
              <a:spcAft>
                <a:spcPts val="0"/>
              </a:spcAft>
              <a:buSzPts val="1400"/>
              <a:buChar char="○"/>
              <a:defRPr/>
            </a:lvl8pPr>
            <a:lvl9pPr marL="3085225" lvl="8" indent="-238059" algn="ctr">
              <a:lnSpc>
                <a:spcPct val="115000"/>
              </a:lnSpc>
              <a:spcBef>
                <a:spcPts val="0"/>
              </a:spcBef>
              <a:spcAft>
                <a:spcPts val="0"/>
              </a:spcAft>
              <a:buSzPts val="1400"/>
              <a:buChar char="■"/>
              <a:defRPr/>
            </a:lvl9pPr>
          </a:lstStyle>
          <a:p>
            <a:endParaRPr/>
          </a:p>
        </p:txBody>
      </p:sp>
      <p:sp>
        <p:nvSpPr>
          <p:cNvPr id="4" name="Google Shape;92;p23"/>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B1CAEA98-C5F1-4531-9B81-EC548A16AEC8}" type="slidenum">
              <a:rPr lang="es-419"/>
              <a:pPr>
                <a:defRPr/>
              </a:pPr>
              <a:t>‹Nº›</a:t>
            </a:fld>
            <a:endParaRPr dirty="0"/>
          </a:p>
        </p:txBody>
      </p:sp>
    </p:spTree>
    <p:extLst>
      <p:ext uri="{BB962C8B-B14F-4D97-AF65-F5344CB8AC3E}">
        <p14:creationId xmlns:p14="http://schemas.microsoft.com/office/powerpoint/2010/main" val="17064146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2" name="Google Shape;94;p24"/>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15444983-ECFD-406E-8C7D-3773EA2A6F2B}" type="slidenum">
              <a:rPr lang="es-419"/>
              <a:pPr>
                <a:defRPr/>
              </a:pPr>
              <a:t>‹Nº›</a:t>
            </a:fld>
            <a:endParaRPr dirty="0"/>
          </a:p>
        </p:txBody>
      </p:sp>
    </p:spTree>
    <p:extLst>
      <p:ext uri="{BB962C8B-B14F-4D97-AF65-F5344CB8AC3E}">
        <p14:creationId xmlns:p14="http://schemas.microsoft.com/office/powerpoint/2010/main" val="5947102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415504" y="992767"/>
            <a:ext cx="11357841" cy="2736800"/>
          </a:xfrm>
          <a:prstGeom prst="rect">
            <a:avLst/>
          </a:prstGeom>
          <a:noFill/>
          <a:ln>
            <a:noFill/>
          </a:ln>
        </p:spPr>
        <p:txBody>
          <a:bodyPr spcFirstLastPara="1" anchor="b">
            <a:normAutofit/>
          </a:bodyPr>
          <a:lstStyle>
            <a:lvl1pPr lvl="0" algn="ctr">
              <a:lnSpc>
                <a:spcPct val="100000"/>
              </a:lnSpc>
              <a:spcBef>
                <a:spcPts val="0"/>
              </a:spcBef>
              <a:spcAft>
                <a:spcPts val="0"/>
              </a:spcAft>
              <a:buSzPts val="5200"/>
              <a:buNone/>
              <a:defRPr sz="5198"/>
            </a:lvl1pPr>
            <a:lvl2pPr lvl="1" algn="ctr">
              <a:lnSpc>
                <a:spcPct val="100000"/>
              </a:lnSpc>
              <a:spcBef>
                <a:spcPts val="0"/>
              </a:spcBef>
              <a:spcAft>
                <a:spcPts val="0"/>
              </a:spcAft>
              <a:buSzPts val="5200"/>
              <a:buNone/>
              <a:defRPr sz="5198"/>
            </a:lvl2pPr>
            <a:lvl3pPr lvl="2" algn="ctr">
              <a:lnSpc>
                <a:spcPct val="100000"/>
              </a:lnSpc>
              <a:spcBef>
                <a:spcPts val="0"/>
              </a:spcBef>
              <a:spcAft>
                <a:spcPts val="0"/>
              </a:spcAft>
              <a:buSzPts val="5200"/>
              <a:buNone/>
              <a:defRPr sz="5198"/>
            </a:lvl3pPr>
            <a:lvl4pPr lvl="3" algn="ctr">
              <a:lnSpc>
                <a:spcPct val="100000"/>
              </a:lnSpc>
              <a:spcBef>
                <a:spcPts val="0"/>
              </a:spcBef>
              <a:spcAft>
                <a:spcPts val="0"/>
              </a:spcAft>
              <a:buSzPts val="5200"/>
              <a:buNone/>
              <a:defRPr sz="5198"/>
            </a:lvl4pPr>
            <a:lvl5pPr lvl="4" algn="ctr">
              <a:lnSpc>
                <a:spcPct val="100000"/>
              </a:lnSpc>
              <a:spcBef>
                <a:spcPts val="0"/>
              </a:spcBef>
              <a:spcAft>
                <a:spcPts val="0"/>
              </a:spcAft>
              <a:buSzPts val="5200"/>
              <a:buNone/>
              <a:defRPr sz="5198"/>
            </a:lvl5pPr>
            <a:lvl6pPr lvl="5" algn="ctr">
              <a:lnSpc>
                <a:spcPct val="100000"/>
              </a:lnSpc>
              <a:spcBef>
                <a:spcPts val="0"/>
              </a:spcBef>
              <a:spcAft>
                <a:spcPts val="0"/>
              </a:spcAft>
              <a:buSzPts val="5200"/>
              <a:buNone/>
              <a:defRPr sz="5198"/>
            </a:lvl6pPr>
            <a:lvl7pPr lvl="6" algn="ctr">
              <a:lnSpc>
                <a:spcPct val="100000"/>
              </a:lnSpc>
              <a:spcBef>
                <a:spcPts val="0"/>
              </a:spcBef>
              <a:spcAft>
                <a:spcPts val="0"/>
              </a:spcAft>
              <a:buSzPts val="5200"/>
              <a:buNone/>
              <a:defRPr sz="5198"/>
            </a:lvl7pPr>
            <a:lvl8pPr lvl="7" algn="ctr">
              <a:lnSpc>
                <a:spcPct val="100000"/>
              </a:lnSpc>
              <a:spcBef>
                <a:spcPts val="0"/>
              </a:spcBef>
              <a:spcAft>
                <a:spcPts val="0"/>
              </a:spcAft>
              <a:buSzPts val="5200"/>
              <a:buNone/>
              <a:defRPr sz="5198"/>
            </a:lvl8pPr>
            <a:lvl9pPr lvl="8" algn="ctr">
              <a:lnSpc>
                <a:spcPct val="100000"/>
              </a:lnSpc>
              <a:spcBef>
                <a:spcPts val="0"/>
              </a:spcBef>
              <a:spcAft>
                <a:spcPts val="0"/>
              </a:spcAft>
              <a:buSzPts val="5200"/>
              <a:buNone/>
              <a:defRPr sz="5198"/>
            </a:lvl9pPr>
          </a:lstStyle>
          <a:p>
            <a:endParaRPr/>
          </a:p>
        </p:txBody>
      </p:sp>
      <p:sp>
        <p:nvSpPr>
          <p:cNvPr id="56" name="Google Shape;56;p14"/>
          <p:cNvSpPr txBox="1">
            <a:spLocks noGrp="1"/>
          </p:cNvSpPr>
          <p:nvPr>
            <p:ph type="subTitle" idx="1"/>
          </p:nvPr>
        </p:nvSpPr>
        <p:spPr>
          <a:xfrm>
            <a:off x="415492" y="3778833"/>
            <a:ext cx="11357841" cy="1056800"/>
          </a:xfrm>
          <a:prstGeom prst="rect">
            <a:avLst/>
          </a:prstGeom>
          <a:noFill/>
          <a:ln>
            <a:noFill/>
          </a:ln>
        </p:spPr>
        <p:txBody>
          <a:bodyPr spcFirstLastPara="1">
            <a:normAutofit/>
          </a:bodyPr>
          <a:lstStyle>
            <a:lvl1pPr lvl="0" algn="ctr">
              <a:lnSpc>
                <a:spcPct val="100000"/>
              </a:lnSpc>
              <a:spcBef>
                <a:spcPts val="0"/>
              </a:spcBef>
              <a:spcAft>
                <a:spcPts val="0"/>
              </a:spcAft>
              <a:buSzPts val="2800"/>
              <a:buNone/>
              <a:defRPr sz="2799"/>
            </a:lvl1pPr>
            <a:lvl2pPr lvl="1" algn="ctr">
              <a:lnSpc>
                <a:spcPct val="100000"/>
              </a:lnSpc>
              <a:spcBef>
                <a:spcPts val="0"/>
              </a:spcBef>
              <a:spcAft>
                <a:spcPts val="0"/>
              </a:spcAft>
              <a:buSzPts val="2800"/>
              <a:buNone/>
              <a:defRPr sz="2799"/>
            </a:lvl2pPr>
            <a:lvl3pPr lvl="2" algn="ctr">
              <a:lnSpc>
                <a:spcPct val="100000"/>
              </a:lnSpc>
              <a:spcBef>
                <a:spcPts val="0"/>
              </a:spcBef>
              <a:spcAft>
                <a:spcPts val="0"/>
              </a:spcAft>
              <a:buSzPts val="2800"/>
              <a:buNone/>
              <a:defRPr sz="2799"/>
            </a:lvl3pPr>
            <a:lvl4pPr lvl="3" algn="ctr">
              <a:lnSpc>
                <a:spcPct val="100000"/>
              </a:lnSpc>
              <a:spcBef>
                <a:spcPts val="0"/>
              </a:spcBef>
              <a:spcAft>
                <a:spcPts val="0"/>
              </a:spcAft>
              <a:buSzPts val="2800"/>
              <a:buNone/>
              <a:defRPr sz="2799"/>
            </a:lvl4pPr>
            <a:lvl5pPr lvl="4" algn="ctr">
              <a:lnSpc>
                <a:spcPct val="100000"/>
              </a:lnSpc>
              <a:spcBef>
                <a:spcPts val="0"/>
              </a:spcBef>
              <a:spcAft>
                <a:spcPts val="0"/>
              </a:spcAft>
              <a:buSzPts val="2800"/>
              <a:buNone/>
              <a:defRPr sz="2799"/>
            </a:lvl5pPr>
            <a:lvl6pPr lvl="5" algn="ctr">
              <a:lnSpc>
                <a:spcPct val="100000"/>
              </a:lnSpc>
              <a:spcBef>
                <a:spcPts val="0"/>
              </a:spcBef>
              <a:spcAft>
                <a:spcPts val="0"/>
              </a:spcAft>
              <a:buSzPts val="2800"/>
              <a:buNone/>
              <a:defRPr sz="2799"/>
            </a:lvl6pPr>
            <a:lvl7pPr lvl="6" algn="ctr">
              <a:lnSpc>
                <a:spcPct val="100000"/>
              </a:lnSpc>
              <a:spcBef>
                <a:spcPts val="0"/>
              </a:spcBef>
              <a:spcAft>
                <a:spcPts val="0"/>
              </a:spcAft>
              <a:buSzPts val="2800"/>
              <a:buNone/>
              <a:defRPr sz="2799"/>
            </a:lvl7pPr>
            <a:lvl8pPr lvl="7" algn="ctr">
              <a:lnSpc>
                <a:spcPct val="100000"/>
              </a:lnSpc>
              <a:spcBef>
                <a:spcPts val="0"/>
              </a:spcBef>
              <a:spcAft>
                <a:spcPts val="0"/>
              </a:spcAft>
              <a:buSzPts val="2800"/>
              <a:buNone/>
              <a:defRPr sz="2799"/>
            </a:lvl8pPr>
            <a:lvl9pPr lvl="8" algn="ctr">
              <a:lnSpc>
                <a:spcPct val="100000"/>
              </a:lnSpc>
              <a:spcBef>
                <a:spcPts val="0"/>
              </a:spcBef>
              <a:spcAft>
                <a:spcPts val="0"/>
              </a:spcAft>
              <a:buSzPts val="2800"/>
              <a:buNone/>
              <a:defRPr sz="2799"/>
            </a:lvl9pPr>
          </a:lstStyle>
          <a:p>
            <a:endParaRPr/>
          </a:p>
        </p:txBody>
      </p:sp>
      <p:sp>
        <p:nvSpPr>
          <p:cNvPr id="4" name="Google Shape;57;p14"/>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38AE5187-0EAE-4DE9-9D84-229058BA5F04}" type="slidenum">
              <a:rPr lang="es-419"/>
              <a:pPr>
                <a:defRPr/>
              </a:pPr>
              <a:t>‹Nº›</a:t>
            </a:fld>
            <a:endParaRPr dirty="0"/>
          </a:p>
        </p:txBody>
      </p:sp>
    </p:spTree>
    <p:extLst>
      <p:ext uri="{BB962C8B-B14F-4D97-AF65-F5344CB8AC3E}">
        <p14:creationId xmlns:p14="http://schemas.microsoft.com/office/powerpoint/2010/main" val="42307479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0" name="Google Shape;60;p15"/>
          <p:cNvSpPr txBox="1">
            <a:spLocks noGrp="1"/>
          </p:cNvSpPr>
          <p:nvPr>
            <p:ph type="body" idx="1"/>
          </p:nvPr>
        </p:nvSpPr>
        <p:spPr>
          <a:xfrm>
            <a:off x="415492" y="1536633"/>
            <a:ext cx="11357841" cy="4555200"/>
          </a:xfrm>
          <a:prstGeom prst="rect">
            <a:avLst/>
          </a:prstGeom>
          <a:noFill/>
          <a:ln>
            <a:noFill/>
          </a:ln>
        </p:spPr>
        <p:txBody>
          <a:bodyPr spcFirstLastPara="1">
            <a:normAutofit/>
          </a:bodyPr>
          <a:lstStyle>
            <a:lvl1pPr marL="457071" lvl="0" indent="-342803" algn="l">
              <a:lnSpc>
                <a:spcPct val="115000"/>
              </a:lnSpc>
              <a:spcBef>
                <a:spcPts val="0"/>
              </a:spcBef>
              <a:spcAft>
                <a:spcPts val="0"/>
              </a:spcAft>
              <a:buSzPts val="1800"/>
              <a:buChar char="●"/>
              <a:defRPr/>
            </a:lvl1pPr>
            <a:lvl2pPr marL="914141" lvl="1" indent="-317411" algn="l">
              <a:lnSpc>
                <a:spcPct val="115000"/>
              </a:lnSpc>
              <a:spcBef>
                <a:spcPts val="0"/>
              </a:spcBef>
              <a:spcAft>
                <a:spcPts val="0"/>
              </a:spcAft>
              <a:buSzPts val="1400"/>
              <a:buChar char="○"/>
              <a:defRPr/>
            </a:lvl2pPr>
            <a:lvl3pPr marL="1371212" lvl="2" indent="-317411" algn="l">
              <a:lnSpc>
                <a:spcPct val="115000"/>
              </a:lnSpc>
              <a:spcBef>
                <a:spcPts val="0"/>
              </a:spcBef>
              <a:spcAft>
                <a:spcPts val="0"/>
              </a:spcAft>
              <a:buSzPts val="1400"/>
              <a:buChar char="■"/>
              <a:defRPr/>
            </a:lvl3pPr>
            <a:lvl4pPr marL="1828281" lvl="3" indent="-317411" algn="l">
              <a:lnSpc>
                <a:spcPct val="115000"/>
              </a:lnSpc>
              <a:spcBef>
                <a:spcPts val="0"/>
              </a:spcBef>
              <a:spcAft>
                <a:spcPts val="0"/>
              </a:spcAft>
              <a:buSzPts val="1400"/>
              <a:buChar char="●"/>
              <a:defRPr/>
            </a:lvl4pPr>
            <a:lvl5pPr marL="2285352" lvl="4" indent="-317411" algn="l">
              <a:lnSpc>
                <a:spcPct val="115000"/>
              </a:lnSpc>
              <a:spcBef>
                <a:spcPts val="0"/>
              </a:spcBef>
              <a:spcAft>
                <a:spcPts val="0"/>
              </a:spcAft>
              <a:buSzPts val="1400"/>
              <a:buChar char="○"/>
              <a:defRPr/>
            </a:lvl5pPr>
            <a:lvl6pPr marL="2742423" lvl="5" indent="-317411" algn="l">
              <a:lnSpc>
                <a:spcPct val="115000"/>
              </a:lnSpc>
              <a:spcBef>
                <a:spcPts val="0"/>
              </a:spcBef>
              <a:spcAft>
                <a:spcPts val="0"/>
              </a:spcAft>
              <a:buSzPts val="1400"/>
              <a:buChar char="■"/>
              <a:defRPr/>
            </a:lvl6pPr>
            <a:lvl7pPr marL="3199493" lvl="6" indent="-317411" algn="l">
              <a:lnSpc>
                <a:spcPct val="115000"/>
              </a:lnSpc>
              <a:spcBef>
                <a:spcPts val="0"/>
              </a:spcBef>
              <a:spcAft>
                <a:spcPts val="0"/>
              </a:spcAft>
              <a:buSzPts val="1400"/>
              <a:buChar char="●"/>
              <a:defRPr/>
            </a:lvl7pPr>
            <a:lvl8pPr marL="3656564" lvl="7" indent="-317411" algn="l">
              <a:lnSpc>
                <a:spcPct val="115000"/>
              </a:lnSpc>
              <a:spcBef>
                <a:spcPts val="0"/>
              </a:spcBef>
              <a:spcAft>
                <a:spcPts val="0"/>
              </a:spcAft>
              <a:buSzPts val="1400"/>
              <a:buChar char="○"/>
              <a:defRPr/>
            </a:lvl8pPr>
            <a:lvl9pPr marL="4113634" lvl="8" indent="-317411" algn="l">
              <a:lnSpc>
                <a:spcPct val="115000"/>
              </a:lnSpc>
              <a:spcBef>
                <a:spcPts val="0"/>
              </a:spcBef>
              <a:spcAft>
                <a:spcPts val="0"/>
              </a:spcAft>
              <a:buSzPts val="1400"/>
              <a:buChar char="■"/>
              <a:defRPr/>
            </a:lvl9pPr>
          </a:lstStyle>
          <a:p>
            <a:endParaRPr/>
          </a:p>
        </p:txBody>
      </p:sp>
      <p:sp>
        <p:nvSpPr>
          <p:cNvPr id="4" name="Google Shape;61;p15"/>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AD8D5132-0DC8-4F65-928D-654CC7CFE5EE}" type="slidenum">
              <a:rPr lang="es-419"/>
              <a:pPr>
                <a:defRPr/>
              </a:pPr>
              <a:t>‹Nº›</a:t>
            </a:fld>
            <a:endParaRPr dirty="0"/>
          </a:p>
        </p:txBody>
      </p:sp>
    </p:spTree>
    <p:extLst>
      <p:ext uri="{BB962C8B-B14F-4D97-AF65-F5344CB8AC3E}">
        <p14:creationId xmlns:p14="http://schemas.microsoft.com/office/powerpoint/2010/main" val="23428325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415492" y="2867800"/>
            <a:ext cx="11357841" cy="1122400"/>
          </a:xfrm>
          <a:prstGeom prst="rect">
            <a:avLst/>
          </a:prstGeom>
          <a:noFill/>
          <a:ln>
            <a:noFill/>
          </a:ln>
        </p:spPr>
        <p:txBody>
          <a:bodyPr spcFirstLastPara="1" anchor="ctr">
            <a:normAutofit/>
          </a:bodyPr>
          <a:lstStyle>
            <a:lvl1pPr lvl="0" algn="ctr">
              <a:lnSpc>
                <a:spcPct val="100000"/>
              </a:lnSpc>
              <a:spcBef>
                <a:spcPts val="0"/>
              </a:spcBef>
              <a:spcAft>
                <a:spcPts val="0"/>
              </a:spcAft>
              <a:buSzPts val="3600"/>
              <a:buNone/>
              <a:defRPr sz="3599"/>
            </a:lvl1pPr>
            <a:lvl2pPr lvl="1" algn="ctr">
              <a:lnSpc>
                <a:spcPct val="100000"/>
              </a:lnSpc>
              <a:spcBef>
                <a:spcPts val="0"/>
              </a:spcBef>
              <a:spcAft>
                <a:spcPts val="0"/>
              </a:spcAft>
              <a:buSzPts val="3600"/>
              <a:buNone/>
              <a:defRPr sz="3599"/>
            </a:lvl2pPr>
            <a:lvl3pPr lvl="2" algn="ctr">
              <a:lnSpc>
                <a:spcPct val="100000"/>
              </a:lnSpc>
              <a:spcBef>
                <a:spcPts val="0"/>
              </a:spcBef>
              <a:spcAft>
                <a:spcPts val="0"/>
              </a:spcAft>
              <a:buSzPts val="3600"/>
              <a:buNone/>
              <a:defRPr sz="3599"/>
            </a:lvl3pPr>
            <a:lvl4pPr lvl="3" algn="ctr">
              <a:lnSpc>
                <a:spcPct val="100000"/>
              </a:lnSpc>
              <a:spcBef>
                <a:spcPts val="0"/>
              </a:spcBef>
              <a:spcAft>
                <a:spcPts val="0"/>
              </a:spcAft>
              <a:buSzPts val="3600"/>
              <a:buNone/>
              <a:defRPr sz="3599"/>
            </a:lvl4pPr>
            <a:lvl5pPr lvl="4" algn="ctr">
              <a:lnSpc>
                <a:spcPct val="100000"/>
              </a:lnSpc>
              <a:spcBef>
                <a:spcPts val="0"/>
              </a:spcBef>
              <a:spcAft>
                <a:spcPts val="0"/>
              </a:spcAft>
              <a:buSzPts val="3600"/>
              <a:buNone/>
              <a:defRPr sz="3599"/>
            </a:lvl5pPr>
            <a:lvl6pPr lvl="5" algn="ctr">
              <a:lnSpc>
                <a:spcPct val="100000"/>
              </a:lnSpc>
              <a:spcBef>
                <a:spcPts val="0"/>
              </a:spcBef>
              <a:spcAft>
                <a:spcPts val="0"/>
              </a:spcAft>
              <a:buSzPts val="3600"/>
              <a:buNone/>
              <a:defRPr sz="3599"/>
            </a:lvl6pPr>
            <a:lvl7pPr lvl="6" algn="ctr">
              <a:lnSpc>
                <a:spcPct val="100000"/>
              </a:lnSpc>
              <a:spcBef>
                <a:spcPts val="0"/>
              </a:spcBef>
              <a:spcAft>
                <a:spcPts val="0"/>
              </a:spcAft>
              <a:buSzPts val="3600"/>
              <a:buNone/>
              <a:defRPr sz="3599"/>
            </a:lvl7pPr>
            <a:lvl8pPr lvl="7" algn="ctr">
              <a:lnSpc>
                <a:spcPct val="100000"/>
              </a:lnSpc>
              <a:spcBef>
                <a:spcPts val="0"/>
              </a:spcBef>
              <a:spcAft>
                <a:spcPts val="0"/>
              </a:spcAft>
              <a:buSzPts val="3600"/>
              <a:buNone/>
              <a:defRPr sz="3599"/>
            </a:lvl8pPr>
            <a:lvl9pPr lvl="8" algn="ctr">
              <a:lnSpc>
                <a:spcPct val="100000"/>
              </a:lnSpc>
              <a:spcBef>
                <a:spcPts val="0"/>
              </a:spcBef>
              <a:spcAft>
                <a:spcPts val="0"/>
              </a:spcAft>
              <a:buSzPts val="3600"/>
              <a:buNone/>
              <a:defRPr sz="3599"/>
            </a:lvl9pPr>
          </a:lstStyle>
          <a:p>
            <a:endParaRPr/>
          </a:p>
        </p:txBody>
      </p:sp>
      <p:sp>
        <p:nvSpPr>
          <p:cNvPr id="3" name="Google Shape;64;p16"/>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2315CFB4-7B18-43EE-A730-49BF02076F41}" type="slidenum">
              <a:rPr lang="es-419"/>
              <a:pPr>
                <a:defRPr/>
              </a:pPr>
              <a:t>‹Nº›</a:t>
            </a:fld>
            <a:endParaRPr dirty="0"/>
          </a:p>
        </p:txBody>
      </p:sp>
    </p:spTree>
    <p:extLst>
      <p:ext uri="{BB962C8B-B14F-4D97-AF65-F5344CB8AC3E}">
        <p14:creationId xmlns:p14="http://schemas.microsoft.com/office/powerpoint/2010/main" val="35102069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415492" y="1536633"/>
            <a:ext cx="5331811" cy="4555200"/>
          </a:xfrm>
          <a:prstGeom prst="rect">
            <a:avLst/>
          </a:prstGeom>
          <a:noFill/>
          <a:ln>
            <a:noFill/>
          </a:ln>
        </p:spPr>
        <p:txBody>
          <a:bodyPr spcFirstLastPara="1">
            <a:normAutofit/>
          </a:bodyPr>
          <a:lstStyle>
            <a:lvl1pPr marL="457071" lvl="0" indent="-317411" algn="l">
              <a:lnSpc>
                <a:spcPct val="115000"/>
              </a:lnSpc>
              <a:spcBef>
                <a:spcPts val="0"/>
              </a:spcBef>
              <a:spcAft>
                <a:spcPts val="0"/>
              </a:spcAft>
              <a:buSzPts val="1400"/>
              <a:buChar char="●"/>
              <a:defRPr sz="1400"/>
            </a:lvl1pPr>
            <a:lvl2pPr marL="914141" lvl="1" indent="-304714" algn="l">
              <a:lnSpc>
                <a:spcPct val="115000"/>
              </a:lnSpc>
              <a:spcBef>
                <a:spcPts val="0"/>
              </a:spcBef>
              <a:spcAft>
                <a:spcPts val="0"/>
              </a:spcAft>
              <a:buSzPts val="1200"/>
              <a:buChar char="○"/>
              <a:defRPr sz="1200"/>
            </a:lvl2pPr>
            <a:lvl3pPr marL="1371212" lvl="2" indent="-304714" algn="l">
              <a:lnSpc>
                <a:spcPct val="115000"/>
              </a:lnSpc>
              <a:spcBef>
                <a:spcPts val="0"/>
              </a:spcBef>
              <a:spcAft>
                <a:spcPts val="0"/>
              </a:spcAft>
              <a:buSzPts val="1200"/>
              <a:buChar char="■"/>
              <a:defRPr sz="1200"/>
            </a:lvl3pPr>
            <a:lvl4pPr marL="1828281" lvl="3" indent="-304714" algn="l">
              <a:lnSpc>
                <a:spcPct val="115000"/>
              </a:lnSpc>
              <a:spcBef>
                <a:spcPts val="0"/>
              </a:spcBef>
              <a:spcAft>
                <a:spcPts val="0"/>
              </a:spcAft>
              <a:buSzPts val="1200"/>
              <a:buChar char="●"/>
              <a:defRPr sz="1200"/>
            </a:lvl4pPr>
            <a:lvl5pPr marL="2285352" lvl="4" indent="-304714" algn="l">
              <a:lnSpc>
                <a:spcPct val="115000"/>
              </a:lnSpc>
              <a:spcBef>
                <a:spcPts val="0"/>
              </a:spcBef>
              <a:spcAft>
                <a:spcPts val="0"/>
              </a:spcAft>
              <a:buSzPts val="1200"/>
              <a:buChar char="○"/>
              <a:defRPr sz="1200"/>
            </a:lvl5pPr>
            <a:lvl6pPr marL="2742423" lvl="5" indent="-304714" algn="l">
              <a:lnSpc>
                <a:spcPct val="115000"/>
              </a:lnSpc>
              <a:spcBef>
                <a:spcPts val="0"/>
              </a:spcBef>
              <a:spcAft>
                <a:spcPts val="0"/>
              </a:spcAft>
              <a:buSzPts val="1200"/>
              <a:buChar char="■"/>
              <a:defRPr sz="1200"/>
            </a:lvl6pPr>
            <a:lvl7pPr marL="3199493" lvl="6" indent="-304714" algn="l">
              <a:lnSpc>
                <a:spcPct val="115000"/>
              </a:lnSpc>
              <a:spcBef>
                <a:spcPts val="0"/>
              </a:spcBef>
              <a:spcAft>
                <a:spcPts val="0"/>
              </a:spcAft>
              <a:buSzPts val="1200"/>
              <a:buChar char="●"/>
              <a:defRPr sz="1200"/>
            </a:lvl7pPr>
            <a:lvl8pPr marL="3656564" lvl="7" indent="-304714" algn="l">
              <a:lnSpc>
                <a:spcPct val="115000"/>
              </a:lnSpc>
              <a:spcBef>
                <a:spcPts val="0"/>
              </a:spcBef>
              <a:spcAft>
                <a:spcPts val="0"/>
              </a:spcAft>
              <a:buSzPts val="1200"/>
              <a:buChar char="○"/>
              <a:defRPr sz="1200"/>
            </a:lvl8pPr>
            <a:lvl9pPr marL="4113634" lvl="8" indent="-304714" algn="l">
              <a:lnSpc>
                <a:spcPct val="115000"/>
              </a:lnSpc>
              <a:spcBef>
                <a:spcPts val="0"/>
              </a:spcBef>
              <a:spcAft>
                <a:spcPts val="0"/>
              </a:spcAft>
              <a:buSzPts val="1200"/>
              <a:buChar char="■"/>
              <a:defRPr sz="1200"/>
            </a:lvl9pPr>
          </a:lstStyle>
          <a:p>
            <a:endParaRPr/>
          </a:p>
        </p:txBody>
      </p:sp>
      <p:sp>
        <p:nvSpPr>
          <p:cNvPr id="68" name="Google Shape;68;p17"/>
          <p:cNvSpPr txBox="1">
            <a:spLocks noGrp="1"/>
          </p:cNvSpPr>
          <p:nvPr>
            <p:ph type="body" idx="2"/>
          </p:nvPr>
        </p:nvSpPr>
        <p:spPr>
          <a:xfrm>
            <a:off x="6441522" y="1536633"/>
            <a:ext cx="5331811" cy="4555200"/>
          </a:xfrm>
          <a:prstGeom prst="rect">
            <a:avLst/>
          </a:prstGeom>
          <a:noFill/>
          <a:ln>
            <a:noFill/>
          </a:ln>
        </p:spPr>
        <p:txBody>
          <a:bodyPr spcFirstLastPara="1">
            <a:normAutofit/>
          </a:bodyPr>
          <a:lstStyle>
            <a:lvl1pPr marL="457071" lvl="0" indent="-317411" algn="l">
              <a:lnSpc>
                <a:spcPct val="115000"/>
              </a:lnSpc>
              <a:spcBef>
                <a:spcPts val="0"/>
              </a:spcBef>
              <a:spcAft>
                <a:spcPts val="0"/>
              </a:spcAft>
              <a:buSzPts val="1400"/>
              <a:buChar char="●"/>
              <a:defRPr sz="1400"/>
            </a:lvl1pPr>
            <a:lvl2pPr marL="914141" lvl="1" indent="-304714" algn="l">
              <a:lnSpc>
                <a:spcPct val="115000"/>
              </a:lnSpc>
              <a:spcBef>
                <a:spcPts val="0"/>
              </a:spcBef>
              <a:spcAft>
                <a:spcPts val="0"/>
              </a:spcAft>
              <a:buSzPts val="1200"/>
              <a:buChar char="○"/>
              <a:defRPr sz="1200"/>
            </a:lvl2pPr>
            <a:lvl3pPr marL="1371212" lvl="2" indent="-304714" algn="l">
              <a:lnSpc>
                <a:spcPct val="115000"/>
              </a:lnSpc>
              <a:spcBef>
                <a:spcPts val="0"/>
              </a:spcBef>
              <a:spcAft>
                <a:spcPts val="0"/>
              </a:spcAft>
              <a:buSzPts val="1200"/>
              <a:buChar char="■"/>
              <a:defRPr sz="1200"/>
            </a:lvl3pPr>
            <a:lvl4pPr marL="1828281" lvl="3" indent="-304714" algn="l">
              <a:lnSpc>
                <a:spcPct val="115000"/>
              </a:lnSpc>
              <a:spcBef>
                <a:spcPts val="0"/>
              </a:spcBef>
              <a:spcAft>
                <a:spcPts val="0"/>
              </a:spcAft>
              <a:buSzPts val="1200"/>
              <a:buChar char="●"/>
              <a:defRPr sz="1200"/>
            </a:lvl4pPr>
            <a:lvl5pPr marL="2285352" lvl="4" indent="-304714" algn="l">
              <a:lnSpc>
                <a:spcPct val="115000"/>
              </a:lnSpc>
              <a:spcBef>
                <a:spcPts val="0"/>
              </a:spcBef>
              <a:spcAft>
                <a:spcPts val="0"/>
              </a:spcAft>
              <a:buSzPts val="1200"/>
              <a:buChar char="○"/>
              <a:defRPr sz="1200"/>
            </a:lvl5pPr>
            <a:lvl6pPr marL="2742423" lvl="5" indent="-304714" algn="l">
              <a:lnSpc>
                <a:spcPct val="115000"/>
              </a:lnSpc>
              <a:spcBef>
                <a:spcPts val="0"/>
              </a:spcBef>
              <a:spcAft>
                <a:spcPts val="0"/>
              </a:spcAft>
              <a:buSzPts val="1200"/>
              <a:buChar char="■"/>
              <a:defRPr sz="1200"/>
            </a:lvl6pPr>
            <a:lvl7pPr marL="3199493" lvl="6" indent="-304714" algn="l">
              <a:lnSpc>
                <a:spcPct val="115000"/>
              </a:lnSpc>
              <a:spcBef>
                <a:spcPts val="0"/>
              </a:spcBef>
              <a:spcAft>
                <a:spcPts val="0"/>
              </a:spcAft>
              <a:buSzPts val="1200"/>
              <a:buChar char="●"/>
              <a:defRPr sz="1200"/>
            </a:lvl7pPr>
            <a:lvl8pPr marL="3656564" lvl="7" indent="-304714" algn="l">
              <a:lnSpc>
                <a:spcPct val="115000"/>
              </a:lnSpc>
              <a:spcBef>
                <a:spcPts val="0"/>
              </a:spcBef>
              <a:spcAft>
                <a:spcPts val="0"/>
              </a:spcAft>
              <a:buSzPts val="1200"/>
              <a:buChar char="○"/>
              <a:defRPr sz="1200"/>
            </a:lvl8pPr>
            <a:lvl9pPr marL="4113634" lvl="8" indent="-304714" algn="l">
              <a:lnSpc>
                <a:spcPct val="115000"/>
              </a:lnSpc>
              <a:spcBef>
                <a:spcPts val="0"/>
              </a:spcBef>
              <a:spcAft>
                <a:spcPts val="0"/>
              </a:spcAft>
              <a:buSzPts val="1200"/>
              <a:buChar char="■"/>
              <a:defRPr sz="1200"/>
            </a:lvl9pPr>
          </a:lstStyle>
          <a:p>
            <a:endParaRPr/>
          </a:p>
        </p:txBody>
      </p:sp>
      <p:sp>
        <p:nvSpPr>
          <p:cNvPr id="5" name="Google Shape;69;p17"/>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CD6F7E71-4B84-4B50-98A7-C19AD2FCCADE}" type="slidenum">
              <a:rPr lang="es-419"/>
              <a:pPr>
                <a:defRPr/>
              </a:pPr>
              <a:t>‹Nº›</a:t>
            </a:fld>
            <a:endParaRPr dirty="0"/>
          </a:p>
        </p:txBody>
      </p:sp>
    </p:spTree>
    <p:extLst>
      <p:ext uri="{BB962C8B-B14F-4D97-AF65-F5344CB8AC3E}">
        <p14:creationId xmlns:p14="http://schemas.microsoft.com/office/powerpoint/2010/main" val="29186096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 name="Google Shape;72;p18"/>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1F660014-8918-48D7-A230-12B4413AC70E}" type="slidenum">
              <a:rPr lang="es-419"/>
              <a:pPr>
                <a:defRPr/>
              </a:pPr>
              <a:t>‹Nº›</a:t>
            </a:fld>
            <a:endParaRPr dirty="0"/>
          </a:p>
        </p:txBody>
      </p:sp>
    </p:spTree>
    <p:extLst>
      <p:ext uri="{BB962C8B-B14F-4D97-AF65-F5344CB8AC3E}">
        <p14:creationId xmlns:p14="http://schemas.microsoft.com/office/powerpoint/2010/main" val="12135530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415493" y="740800"/>
            <a:ext cx="3743025" cy="1007600"/>
          </a:xfrm>
          <a:prstGeom prst="rect">
            <a:avLst/>
          </a:prstGeom>
          <a:noFill/>
          <a:ln>
            <a:noFill/>
          </a:ln>
        </p:spPr>
        <p:txBody>
          <a:bodyPr spcFirstLastPara="1" anchor="b">
            <a:normAutofit/>
          </a:bodyPr>
          <a:lstStyle>
            <a:lvl1pPr lvl="0" algn="l">
              <a:lnSpc>
                <a:spcPct val="100000"/>
              </a:lnSpc>
              <a:spcBef>
                <a:spcPts val="0"/>
              </a:spcBef>
              <a:spcAft>
                <a:spcPts val="0"/>
              </a:spcAft>
              <a:buSzPts val="2400"/>
              <a:buNone/>
              <a:defRPr sz="2399"/>
            </a:lvl1pPr>
            <a:lvl2pPr lvl="1" algn="l">
              <a:lnSpc>
                <a:spcPct val="100000"/>
              </a:lnSpc>
              <a:spcBef>
                <a:spcPts val="0"/>
              </a:spcBef>
              <a:spcAft>
                <a:spcPts val="0"/>
              </a:spcAft>
              <a:buSzPts val="2400"/>
              <a:buNone/>
              <a:defRPr sz="2399"/>
            </a:lvl2pPr>
            <a:lvl3pPr lvl="2" algn="l">
              <a:lnSpc>
                <a:spcPct val="100000"/>
              </a:lnSpc>
              <a:spcBef>
                <a:spcPts val="0"/>
              </a:spcBef>
              <a:spcAft>
                <a:spcPts val="0"/>
              </a:spcAft>
              <a:buSzPts val="2400"/>
              <a:buNone/>
              <a:defRPr sz="2399"/>
            </a:lvl3pPr>
            <a:lvl4pPr lvl="3" algn="l">
              <a:lnSpc>
                <a:spcPct val="100000"/>
              </a:lnSpc>
              <a:spcBef>
                <a:spcPts val="0"/>
              </a:spcBef>
              <a:spcAft>
                <a:spcPts val="0"/>
              </a:spcAft>
              <a:buSzPts val="2400"/>
              <a:buNone/>
              <a:defRPr sz="2399"/>
            </a:lvl4pPr>
            <a:lvl5pPr lvl="4" algn="l">
              <a:lnSpc>
                <a:spcPct val="100000"/>
              </a:lnSpc>
              <a:spcBef>
                <a:spcPts val="0"/>
              </a:spcBef>
              <a:spcAft>
                <a:spcPts val="0"/>
              </a:spcAft>
              <a:buSzPts val="2400"/>
              <a:buNone/>
              <a:defRPr sz="2399"/>
            </a:lvl5pPr>
            <a:lvl6pPr lvl="5" algn="l">
              <a:lnSpc>
                <a:spcPct val="100000"/>
              </a:lnSpc>
              <a:spcBef>
                <a:spcPts val="0"/>
              </a:spcBef>
              <a:spcAft>
                <a:spcPts val="0"/>
              </a:spcAft>
              <a:buSzPts val="2400"/>
              <a:buNone/>
              <a:defRPr sz="2399"/>
            </a:lvl6pPr>
            <a:lvl7pPr lvl="6" algn="l">
              <a:lnSpc>
                <a:spcPct val="100000"/>
              </a:lnSpc>
              <a:spcBef>
                <a:spcPts val="0"/>
              </a:spcBef>
              <a:spcAft>
                <a:spcPts val="0"/>
              </a:spcAft>
              <a:buSzPts val="2400"/>
              <a:buNone/>
              <a:defRPr sz="2399"/>
            </a:lvl7pPr>
            <a:lvl8pPr lvl="7" algn="l">
              <a:lnSpc>
                <a:spcPct val="100000"/>
              </a:lnSpc>
              <a:spcBef>
                <a:spcPts val="0"/>
              </a:spcBef>
              <a:spcAft>
                <a:spcPts val="0"/>
              </a:spcAft>
              <a:buSzPts val="2400"/>
              <a:buNone/>
              <a:defRPr sz="2399"/>
            </a:lvl8pPr>
            <a:lvl9pPr lvl="8" algn="l">
              <a:lnSpc>
                <a:spcPct val="100000"/>
              </a:lnSpc>
              <a:spcBef>
                <a:spcPts val="0"/>
              </a:spcBef>
              <a:spcAft>
                <a:spcPts val="0"/>
              </a:spcAft>
              <a:buSzPts val="2400"/>
              <a:buNone/>
              <a:defRPr sz="2399"/>
            </a:lvl9pPr>
          </a:lstStyle>
          <a:p>
            <a:endParaRPr/>
          </a:p>
        </p:txBody>
      </p:sp>
      <p:sp>
        <p:nvSpPr>
          <p:cNvPr id="75" name="Google Shape;75;p19"/>
          <p:cNvSpPr txBox="1">
            <a:spLocks noGrp="1"/>
          </p:cNvSpPr>
          <p:nvPr>
            <p:ph type="body" idx="1"/>
          </p:nvPr>
        </p:nvSpPr>
        <p:spPr>
          <a:xfrm>
            <a:off x="415493" y="1852800"/>
            <a:ext cx="3743025" cy="4239200"/>
          </a:xfrm>
          <a:prstGeom prst="rect">
            <a:avLst/>
          </a:prstGeom>
          <a:noFill/>
          <a:ln>
            <a:noFill/>
          </a:ln>
        </p:spPr>
        <p:txBody>
          <a:bodyPr spcFirstLastPara="1">
            <a:normAutofit/>
          </a:bodyPr>
          <a:lstStyle>
            <a:lvl1pPr marL="457071" lvl="0" indent="-304714" algn="l">
              <a:lnSpc>
                <a:spcPct val="115000"/>
              </a:lnSpc>
              <a:spcBef>
                <a:spcPts val="0"/>
              </a:spcBef>
              <a:spcAft>
                <a:spcPts val="0"/>
              </a:spcAft>
              <a:buSzPts val="1200"/>
              <a:buChar char="●"/>
              <a:defRPr sz="1200"/>
            </a:lvl1pPr>
            <a:lvl2pPr marL="914141" lvl="1" indent="-304714" algn="l">
              <a:lnSpc>
                <a:spcPct val="115000"/>
              </a:lnSpc>
              <a:spcBef>
                <a:spcPts val="0"/>
              </a:spcBef>
              <a:spcAft>
                <a:spcPts val="0"/>
              </a:spcAft>
              <a:buSzPts val="1200"/>
              <a:buChar char="○"/>
              <a:defRPr sz="1200"/>
            </a:lvl2pPr>
            <a:lvl3pPr marL="1371212" lvl="2" indent="-304714" algn="l">
              <a:lnSpc>
                <a:spcPct val="115000"/>
              </a:lnSpc>
              <a:spcBef>
                <a:spcPts val="0"/>
              </a:spcBef>
              <a:spcAft>
                <a:spcPts val="0"/>
              </a:spcAft>
              <a:buSzPts val="1200"/>
              <a:buChar char="■"/>
              <a:defRPr sz="1200"/>
            </a:lvl3pPr>
            <a:lvl4pPr marL="1828281" lvl="3" indent="-304714" algn="l">
              <a:lnSpc>
                <a:spcPct val="115000"/>
              </a:lnSpc>
              <a:spcBef>
                <a:spcPts val="0"/>
              </a:spcBef>
              <a:spcAft>
                <a:spcPts val="0"/>
              </a:spcAft>
              <a:buSzPts val="1200"/>
              <a:buChar char="●"/>
              <a:defRPr sz="1200"/>
            </a:lvl4pPr>
            <a:lvl5pPr marL="2285352" lvl="4" indent="-304714" algn="l">
              <a:lnSpc>
                <a:spcPct val="115000"/>
              </a:lnSpc>
              <a:spcBef>
                <a:spcPts val="0"/>
              </a:spcBef>
              <a:spcAft>
                <a:spcPts val="0"/>
              </a:spcAft>
              <a:buSzPts val="1200"/>
              <a:buChar char="○"/>
              <a:defRPr sz="1200"/>
            </a:lvl5pPr>
            <a:lvl6pPr marL="2742423" lvl="5" indent="-304714" algn="l">
              <a:lnSpc>
                <a:spcPct val="115000"/>
              </a:lnSpc>
              <a:spcBef>
                <a:spcPts val="0"/>
              </a:spcBef>
              <a:spcAft>
                <a:spcPts val="0"/>
              </a:spcAft>
              <a:buSzPts val="1200"/>
              <a:buChar char="■"/>
              <a:defRPr sz="1200"/>
            </a:lvl6pPr>
            <a:lvl7pPr marL="3199493" lvl="6" indent="-304714" algn="l">
              <a:lnSpc>
                <a:spcPct val="115000"/>
              </a:lnSpc>
              <a:spcBef>
                <a:spcPts val="0"/>
              </a:spcBef>
              <a:spcAft>
                <a:spcPts val="0"/>
              </a:spcAft>
              <a:buSzPts val="1200"/>
              <a:buChar char="●"/>
              <a:defRPr sz="1200"/>
            </a:lvl7pPr>
            <a:lvl8pPr marL="3656564" lvl="7" indent="-304714" algn="l">
              <a:lnSpc>
                <a:spcPct val="115000"/>
              </a:lnSpc>
              <a:spcBef>
                <a:spcPts val="0"/>
              </a:spcBef>
              <a:spcAft>
                <a:spcPts val="0"/>
              </a:spcAft>
              <a:buSzPts val="1200"/>
              <a:buChar char="○"/>
              <a:defRPr sz="1200"/>
            </a:lvl8pPr>
            <a:lvl9pPr marL="4113634" lvl="8" indent="-304714" algn="l">
              <a:lnSpc>
                <a:spcPct val="115000"/>
              </a:lnSpc>
              <a:spcBef>
                <a:spcPts val="0"/>
              </a:spcBef>
              <a:spcAft>
                <a:spcPts val="0"/>
              </a:spcAft>
              <a:buSzPts val="1200"/>
              <a:buChar char="■"/>
              <a:defRPr sz="1200"/>
            </a:lvl9pPr>
          </a:lstStyle>
          <a:p>
            <a:endParaRPr/>
          </a:p>
        </p:txBody>
      </p:sp>
      <p:sp>
        <p:nvSpPr>
          <p:cNvPr id="4" name="Google Shape;76;p19"/>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D84DA975-9CD6-452D-AD01-4A4BAAA58CA6}" type="slidenum">
              <a:rPr lang="es-419"/>
              <a:pPr>
                <a:defRPr/>
              </a:pPr>
              <a:t>‹Nº›</a:t>
            </a:fld>
            <a:endParaRPr dirty="0"/>
          </a:p>
        </p:txBody>
      </p:sp>
    </p:spTree>
    <p:extLst>
      <p:ext uri="{BB962C8B-B14F-4D97-AF65-F5344CB8AC3E}">
        <p14:creationId xmlns:p14="http://schemas.microsoft.com/office/powerpoint/2010/main" val="574171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653497" y="600200"/>
            <a:ext cx="8488189" cy="5454400"/>
          </a:xfrm>
          <a:prstGeom prst="rect">
            <a:avLst/>
          </a:prstGeom>
          <a:noFill/>
          <a:ln>
            <a:noFill/>
          </a:ln>
        </p:spPr>
        <p:txBody>
          <a:bodyPr spcFirstLastPara="1" anchor="ctr">
            <a:normAutofit/>
          </a:bodyPr>
          <a:lstStyle>
            <a:lvl1pPr lvl="0" algn="l">
              <a:lnSpc>
                <a:spcPct val="100000"/>
              </a:lnSpc>
              <a:spcBef>
                <a:spcPts val="0"/>
              </a:spcBef>
              <a:spcAft>
                <a:spcPts val="0"/>
              </a:spcAft>
              <a:buSzPts val="4800"/>
              <a:buNone/>
              <a:defRPr sz="4799"/>
            </a:lvl1pPr>
            <a:lvl2pPr lvl="1" algn="l">
              <a:lnSpc>
                <a:spcPct val="100000"/>
              </a:lnSpc>
              <a:spcBef>
                <a:spcPts val="0"/>
              </a:spcBef>
              <a:spcAft>
                <a:spcPts val="0"/>
              </a:spcAft>
              <a:buSzPts val="4800"/>
              <a:buNone/>
              <a:defRPr sz="4799"/>
            </a:lvl2pPr>
            <a:lvl3pPr lvl="2" algn="l">
              <a:lnSpc>
                <a:spcPct val="100000"/>
              </a:lnSpc>
              <a:spcBef>
                <a:spcPts val="0"/>
              </a:spcBef>
              <a:spcAft>
                <a:spcPts val="0"/>
              </a:spcAft>
              <a:buSzPts val="4800"/>
              <a:buNone/>
              <a:defRPr sz="4799"/>
            </a:lvl3pPr>
            <a:lvl4pPr lvl="3" algn="l">
              <a:lnSpc>
                <a:spcPct val="100000"/>
              </a:lnSpc>
              <a:spcBef>
                <a:spcPts val="0"/>
              </a:spcBef>
              <a:spcAft>
                <a:spcPts val="0"/>
              </a:spcAft>
              <a:buSzPts val="4800"/>
              <a:buNone/>
              <a:defRPr sz="4799"/>
            </a:lvl4pPr>
            <a:lvl5pPr lvl="4" algn="l">
              <a:lnSpc>
                <a:spcPct val="100000"/>
              </a:lnSpc>
              <a:spcBef>
                <a:spcPts val="0"/>
              </a:spcBef>
              <a:spcAft>
                <a:spcPts val="0"/>
              </a:spcAft>
              <a:buSzPts val="4800"/>
              <a:buNone/>
              <a:defRPr sz="4799"/>
            </a:lvl5pPr>
            <a:lvl6pPr lvl="5" algn="l">
              <a:lnSpc>
                <a:spcPct val="100000"/>
              </a:lnSpc>
              <a:spcBef>
                <a:spcPts val="0"/>
              </a:spcBef>
              <a:spcAft>
                <a:spcPts val="0"/>
              </a:spcAft>
              <a:buSzPts val="4800"/>
              <a:buNone/>
              <a:defRPr sz="4799"/>
            </a:lvl6pPr>
            <a:lvl7pPr lvl="6" algn="l">
              <a:lnSpc>
                <a:spcPct val="100000"/>
              </a:lnSpc>
              <a:spcBef>
                <a:spcPts val="0"/>
              </a:spcBef>
              <a:spcAft>
                <a:spcPts val="0"/>
              </a:spcAft>
              <a:buSzPts val="4800"/>
              <a:buNone/>
              <a:defRPr sz="4799"/>
            </a:lvl7pPr>
            <a:lvl8pPr lvl="7" algn="l">
              <a:lnSpc>
                <a:spcPct val="100000"/>
              </a:lnSpc>
              <a:spcBef>
                <a:spcPts val="0"/>
              </a:spcBef>
              <a:spcAft>
                <a:spcPts val="0"/>
              </a:spcAft>
              <a:buSzPts val="4800"/>
              <a:buNone/>
              <a:defRPr sz="4799"/>
            </a:lvl8pPr>
            <a:lvl9pPr lvl="8" algn="l">
              <a:lnSpc>
                <a:spcPct val="100000"/>
              </a:lnSpc>
              <a:spcBef>
                <a:spcPts val="0"/>
              </a:spcBef>
              <a:spcAft>
                <a:spcPts val="0"/>
              </a:spcAft>
              <a:buSzPts val="4800"/>
              <a:buNone/>
              <a:defRPr sz="4799"/>
            </a:lvl9pPr>
          </a:lstStyle>
          <a:p>
            <a:endParaRPr/>
          </a:p>
        </p:txBody>
      </p:sp>
      <p:sp>
        <p:nvSpPr>
          <p:cNvPr id="3" name="Google Shape;79;p20"/>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255E2166-8C3A-4C38-A420-43723F24BF49}" type="slidenum">
              <a:rPr lang="es-419"/>
              <a:pPr>
                <a:defRPr/>
              </a:pPr>
              <a:t>‹Nº›</a:t>
            </a:fld>
            <a:endParaRPr dirty="0"/>
          </a:p>
        </p:txBody>
      </p:sp>
    </p:spTree>
    <p:extLst>
      <p:ext uri="{BB962C8B-B14F-4D97-AF65-F5344CB8AC3E}">
        <p14:creationId xmlns:p14="http://schemas.microsoft.com/office/powerpoint/2010/main" val="4066983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962834" y="4406903"/>
            <a:ext cx="10360501" cy="1362074"/>
          </a:xfrm>
        </p:spPr>
        <p:txBody>
          <a:bodyPr anchor="t"/>
          <a:lstStyle>
            <a:lvl1pPr algn="l">
              <a:defRPr sz="5400" b="1" cap="all"/>
            </a:lvl1pPr>
          </a:lstStyle>
          <a:p>
            <a:r>
              <a:rPr lang="es-ES_tradnl" smtClean="0"/>
              <a:t>Clic para editar título</a:t>
            </a:r>
            <a:endParaRPr lang="es-ES"/>
          </a:p>
        </p:txBody>
      </p:sp>
      <p:sp>
        <p:nvSpPr>
          <p:cNvPr id="3" name="Marcador de texto 2"/>
          <p:cNvSpPr>
            <a:spLocks noGrp="1"/>
          </p:cNvSpPr>
          <p:nvPr>
            <p:ph type="body" idx="1"/>
          </p:nvPr>
        </p:nvSpPr>
        <p:spPr>
          <a:xfrm>
            <a:off x="962834" y="2906714"/>
            <a:ext cx="10360501" cy="1500186"/>
          </a:xfrm>
        </p:spPr>
        <p:txBody>
          <a:bodyPr anchor="b"/>
          <a:lstStyle>
            <a:lvl1pPr marL="0" indent="0">
              <a:buNone/>
              <a:defRPr sz="2700">
                <a:solidFill>
                  <a:schemeClr val="tx1">
                    <a:tint val="75000"/>
                  </a:schemeClr>
                </a:solidFill>
              </a:defRPr>
            </a:lvl1pPr>
            <a:lvl2pPr marL="614751" indent="0">
              <a:buNone/>
              <a:defRPr sz="2400">
                <a:solidFill>
                  <a:schemeClr val="tx1">
                    <a:tint val="75000"/>
                  </a:schemeClr>
                </a:solidFill>
              </a:defRPr>
            </a:lvl2pPr>
            <a:lvl3pPr marL="1229502" indent="0">
              <a:buNone/>
              <a:defRPr sz="2200">
                <a:solidFill>
                  <a:schemeClr val="tx1">
                    <a:tint val="75000"/>
                  </a:schemeClr>
                </a:solidFill>
              </a:defRPr>
            </a:lvl3pPr>
            <a:lvl4pPr marL="1844253" indent="0">
              <a:buNone/>
              <a:defRPr sz="1900">
                <a:solidFill>
                  <a:schemeClr val="tx1">
                    <a:tint val="75000"/>
                  </a:schemeClr>
                </a:solidFill>
              </a:defRPr>
            </a:lvl4pPr>
            <a:lvl5pPr marL="2459004" indent="0">
              <a:buNone/>
              <a:defRPr sz="1900">
                <a:solidFill>
                  <a:schemeClr val="tx1">
                    <a:tint val="75000"/>
                  </a:schemeClr>
                </a:solidFill>
              </a:defRPr>
            </a:lvl5pPr>
            <a:lvl6pPr marL="3073756" indent="0">
              <a:buNone/>
              <a:defRPr sz="1900">
                <a:solidFill>
                  <a:schemeClr val="tx1">
                    <a:tint val="75000"/>
                  </a:schemeClr>
                </a:solidFill>
              </a:defRPr>
            </a:lvl6pPr>
            <a:lvl7pPr marL="3688507" indent="0">
              <a:buNone/>
              <a:defRPr sz="1900">
                <a:solidFill>
                  <a:schemeClr val="tx1">
                    <a:tint val="75000"/>
                  </a:schemeClr>
                </a:solidFill>
              </a:defRPr>
            </a:lvl7pPr>
            <a:lvl8pPr marL="4303258" indent="0">
              <a:buNone/>
              <a:defRPr sz="1900">
                <a:solidFill>
                  <a:schemeClr val="tx1">
                    <a:tint val="75000"/>
                  </a:schemeClr>
                </a:solidFill>
              </a:defRPr>
            </a:lvl8pPr>
            <a:lvl9pPr marL="4918009" indent="0">
              <a:buNone/>
              <a:defRPr sz="19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C57E9F6A-76A7-47ED-93DA-5F758BC3A0B4}" type="datetime1">
              <a:rPr lang="es-ES" smtClean="0"/>
              <a:t>29/07/2026</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6561151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80"/>
        <p:cNvGrpSpPr/>
        <p:nvPr/>
      </p:nvGrpSpPr>
      <p:grpSpPr>
        <a:xfrm>
          <a:off x="0" y="0"/>
          <a:ext cx="0" cy="0"/>
          <a:chOff x="0" y="0"/>
          <a:chExt cx="0" cy="0"/>
        </a:xfrm>
      </p:grpSpPr>
      <p:sp>
        <p:nvSpPr>
          <p:cNvPr id="5" name="Google Shape;81;p21"/>
          <p:cNvSpPr>
            <a:spLocks noChangeArrowheads="1"/>
          </p:cNvSpPr>
          <p:nvPr/>
        </p:nvSpPr>
        <p:spPr bwMode="auto">
          <a:xfrm>
            <a:off x="6094412" y="0"/>
            <a:ext cx="6094413" cy="68580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01" tIns="91401" rIns="91401" bIns="91401" anchor="ctr"/>
          <a:lstStyle>
            <a:lvl1pPr>
              <a:defRPr>
                <a:solidFill>
                  <a:schemeClr val="tx1"/>
                </a:solidFill>
                <a:latin typeface="Arial" panose="020B0604020202020204" pitchFamily="34" charset="0"/>
                <a:ea typeface="ヒラギノ角ゴ Pro W3" charset="-128"/>
              </a:defRPr>
            </a:lvl1pPr>
            <a:lvl2pPr marL="742950" indent="-285750">
              <a:defRPr>
                <a:solidFill>
                  <a:schemeClr val="tx1"/>
                </a:solidFill>
                <a:latin typeface="Arial" panose="020B0604020202020204" pitchFamily="34" charset="0"/>
                <a:ea typeface="ヒラギノ角ゴ Pro W3" charset="-128"/>
              </a:defRPr>
            </a:lvl2pPr>
            <a:lvl3pPr marL="1143000" indent="-228600">
              <a:defRPr>
                <a:solidFill>
                  <a:schemeClr val="tx1"/>
                </a:solidFill>
                <a:latin typeface="Arial" panose="020B0604020202020204" pitchFamily="34" charset="0"/>
                <a:ea typeface="ヒラギノ角ゴ Pro W3" charset="-128"/>
              </a:defRPr>
            </a:lvl3pPr>
            <a:lvl4pPr marL="1600200" indent="-228600">
              <a:defRPr>
                <a:solidFill>
                  <a:schemeClr val="tx1"/>
                </a:solidFill>
                <a:latin typeface="Arial" panose="020B0604020202020204" pitchFamily="34" charset="0"/>
                <a:ea typeface="ヒラギノ角ゴ Pro W3" charset="-128"/>
              </a:defRPr>
            </a:lvl4pPr>
            <a:lvl5pPr marL="2057400" indent="-228600">
              <a:defRPr>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pPr defTabSz="914126" fontAlgn="base">
              <a:spcBef>
                <a:spcPct val="0"/>
              </a:spcBef>
              <a:spcAft>
                <a:spcPct val="0"/>
              </a:spcAft>
              <a:buClr>
                <a:srgbClr val="000000"/>
              </a:buClr>
              <a:buSzPts val="1400"/>
              <a:buFont typeface="Arial" panose="020B0604020202020204" pitchFamily="34" charset="0"/>
              <a:buNone/>
              <a:defRPr/>
            </a:pPr>
            <a:endParaRPr lang="es-CL" altLang="es-CL" sz="1400" smtClean="0">
              <a:solidFill>
                <a:srgbClr val="000000"/>
              </a:solidFill>
              <a:cs typeface="Arial" panose="020B0604020202020204" pitchFamily="34" charset="0"/>
              <a:sym typeface="Arial" panose="020B0604020202020204" pitchFamily="34" charset="0"/>
            </a:endParaRPr>
          </a:p>
        </p:txBody>
      </p:sp>
      <p:sp>
        <p:nvSpPr>
          <p:cNvPr id="82" name="Google Shape;82;p21"/>
          <p:cNvSpPr txBox="1">
            <a:spLocks noGrp="1"/>
          </p:cNvSpPr>
          <p:nvPr>
            <p:ph type="title"/>
          </p:nvPr>
        </p:nvSpPr>
        <p:spPr>
          <a:xfrm>
            <a:off x="353908" y="1644233"/>
            <a:ext cx="5392195" cy="1976400"/>
          </a:xfrm>
          <a:prstGeom prst="rect">
            <a:avLst/>
          </a:prstGeom>
          <a:noFill/>
          <a:ln>
            <a:noFill/>
          </a:ln>
        </p:spPr>
        <p:txBody>
          <a:bodyPr spcFirstLastPara="1" anchor="b">
            <a:normAutofit/>
          </a:bodyPr>
          <a:lstStyle>
            <a:lvl1pPr lvl="0" algn="ctr">
              <a:lnSpc>
                <a:spcPct val="100000"/>
              </a:lnSpc>
              <a:spcBef>
                <a:spcPts val="0"/>
              </a:spcBef>
              <a:spcAft>
                <a:spcPts val="0"/>
              </a:spcAft>
              <a:buSzPts val="4200"/>
              <a:buNone/>
              <a:defRPr sz="4199"/>
            </a:lvl1pPr>
            <a:lvl2pPr lvl="1" algn="ctr">
              <a:lnSpc>
                <a:spcPct val="100000"/>
              </a:lnSpc>
              <a:spcBef>
                <a:spcPts val="0"/>
              </a:spcBef>
              <a:spcAft>
                <a:spcPts val="0"/>
              </a:spcAft>
              <a:buSzPts val="4200"/>
              <a:buNone/>
              <a:defRPr sz="4199"/>
            </a:lvl2pPr>
            <a:lvl3pPr lvl="2" algn="ctr">
              <a:lnSpc>
                <a:spcPct val="100000"/>
              </a:lnSpc>
              <a:spcBef>
                <a:spcPts val="0"/>
              </a:spcBef>
              <a:spcAft>
                <a:spcPts val="0"/>
              </a:spcAft>
              <a:buSzPts val="4200"/>
              <a:buNone/>
              <a:defRPr sz="4199"/>
            </a:lvl3pPr>
            <a:lvl4pPr lvl="3" algn="ctr">
              <a:lnSpc>
                <a:spcPct val="100000"/>
              </a:lnSpc>
              <a:spcBef>
                <a:spcPts val="0"/>
              </a:spcBef>
              <a:spcAft>
                <a:spcPts val="0"/>
              </a:spcAft>
              <a:buSzPts val="4200"/>
              <a:buNone/>
              <a:defRPr sz="4199"/>
            </a:lvl4pPr>
            <a:lvl5pPr lvl="4" algn="ctr">
              <a:lnSpc>
                <a:spcPct val="100000"/>
              </a:lnSpc>
              <a:spcBef>
                <a:spcPts val="0"/>
              </a:spcBef>
              <a:spcAft>
                <a:spcPts val="0"/>
              </a:spcAft>
              <a:buSzPts val="4200"/>
              <a:buNone/>
              <a:defRPr sz="4199"/>
            </a:lvl5pPr>
            <a:lvl6pPr lvl="5" algn="ctr">
              <a:lnSpc>
                <a:spcPct val="100000"/>
              </a:lnSpc>
              <a:spcBef>
                <a:spcPts val="0"/>
              </a:spcBef>
              <a:spcAft>
                <a:spcPts val="0"/>
              </a:spcAft>
              <a:buSzPts val="4200"/>
              <a:buNone/>
              <a:defRPr sz="4199"/>
            </a:lvl6pPr>
            <a:lvl7pPr lvl="6" algn="ctr">
              <a:lnSpc>
                <a:spcPct val="100000"/>
              </a:lnSpc>
              <a:spcBef>
                <a:spcPts val="0"/>
              </a:spcBef>
              <a:spcAft>
                <a:spcPts val="0"/>
              </a:spcAft>
              <a:buSzPts val="4200"/>
              <a:buNone/>
              <a:defRPr sz="4199"/>
            </a:lvl7pPr>
            <a:lvl8pPr lvl="7" algn="ctr">
              <a:lnSpc>
                <a:spcPct val="100000"/>
              </a:lnSpc>
              <a:spcBef>
                <a:spcPts val="0"/>
              </a:spcBef>
              <a:spcAft>
                <a:spcPts val="0"/>
              </a:spcAft>
              <a:buSzPts val="4200"/>
              <a:buNone/>
              <a:defRPr sz="4199"/>
            </a:lvl8pPr>
            <a:lvl9pPr lvl="8" algn="ctr">
              <a:lnSpc>
                <a:spcPct val="100000"/>
              </a:lnSpc>
              <a:spcBef>
                <a:spcPts val="0"/>
              </a:spcBef>
              <a:spcAft>
                <a:spcPts val="0"/>
              </a:spcAft>
              <a:buSzPts val="4200"/>
              <a:buNone/>
              <a:defRPr sz="4199"/>
            </a:lvl9pPr>
          </a:lstStyle>
          <a:p>
            <a:endParaRPr/>
          </a:p>
        </p:txBody>
      </p:sp>
      <p:sp>
        <p:nvSpPr>
          <p:cNvPr id="83" name="Google Shape;83;p21"/>
          <p:cNvSpPr txBox="1">
            <a:spLocks noGrp="1"/>
          </p:cNvSpPr>
          <p:nvPr>
            <p:ph type="subTitle" idx="1"/>
          </p:nvPr>
        </p:nvSpPr>
        <p:spPr>
          <a:xfrm>
            <a:off x="353908" y="3737433"/>
            <a:ext cx="5392195" cy="1646800"/>
          </a:xfrm>
          <a:prstGeom prst="rect">
            <a:avLst/>
          </a:prstGeom>
          <a:noFill/>
          <a:ln>
            <a:noFill/>
          </a:ln>
        </p:spPr>
        <p:txBody>
          <a:bodyPr spcFirstLastPara="1">
            <a:normAutofit/>
          </a:bodyPr>
          <a:lstStyle>
            <a:lvl1pPr lvl="0" algn="ctr">
              <a:lnSpc>
                <a:spcPct val="100000"/>
              </a:lnSpc>
              <a:spcBef>
                <a:spcPts val="0"/>
              </a:spcBef>
              <a:spcAft>
                <a:spcPts val="0"/>
              </a:spcAft>
              <a:buSzPts val="2100"/>
              <a:buNone/>
              <a:defRPr sz="2099"/>
            </a:lvl1pPr>
            <a:lvl2pPr lvl="1" algn="ctr">
              <a:lnSpc>
                <a:spcPct val="100000"/>
              </a:lnSpc>
              <a:spcBef>
                <a:spcPts val="0"/>
              </a:spcBef>
              <a:spcAft>
                <a:spcPts val="0"/>
              </a:spcAft>
              <a:buSzPts val="2100"/>
              <a:buNone/>
              <a:defRPr sz="2099"/>
            </a:lvl2pPr>
            <a:lvl3pPr lvl="2" algn="ctr">
              <a:lnSpc>
                <a:spcPct val="100000"/>
              </a:lnSpc>
              <a:spcBef>
                <a:spcPts val="0"/>
              </a:spcBef>
              <a:spcAft>
                <a:spcPts val="0"/>
              </a:spcAft>
              <a:buSzPts val="2100"/>
              <a:buNone/>
              <a:defRPr sz="2099"/>
            </a:lvl3pPr>
            <a:lvl4pPr lvl="3" algn="ctr">
              <a:lnSpc>
                <a:spcPct val="100000"/>
              </a:lnSpc>
              <a:spcBef>
                <a:spcPts val="0"/>
              </a:spcBef>
              <a:spcAft>
                <a:spcPts val="0"/>
              </a:spcAft>
              <a:buSzPts val="2100"/>
              <a:buNone/>
              <a:defRPr sz="2099"/>
            </a:lvl4pPr>
            <a:lvl5pPr lvl="4" algn="ctr">
              <a:lnSpc>
                <a:spcPct val="100000"/>
              </a:lnSpc>
              <a:spcBef>
                <a:spcPts val="0"/>
              </a:spcBef>
              <a:spcAft>
                <a:spcPts val="0"/>
              </a:spcAft>
              <a:buSzPts val="2100"/>
              <a:buNone/>
              <a:defRPr sz="2099"/>
            </a:lvl5pPr>
            <a:lvl6pPr lvl="5" algn="ctr">
              <a:lnSpc>
                <a:spcPct val="100000"/>
              </a:lnSpc>
              <a:spcBef>
                <a:spcPts val="0"/>
              </a:spcBef>
              <a:spcAft>
                <a:spcPts val="0"/>
              </a:spcAft>
              <a:buSzPts val="2100"/>
              <a:buNone/>
              <a:defRPr sz="2099"/>
            </a:lvl6pPr>
            <a:lvl7pPr lvl="6" algn="ctr">
              <a:lnSpc>
                <a:spcPct val="100000"/>
              </a:lnSpc>
              <a:spcBef>
                <a:spcPts val="0"/>
              </a:spcBef>
              <a:spcAft>
                <a:spcPts val="0"/>
              </a:spcAft>
              <a:buSzPts val="2100"/>
              <a:buNone/>
              <a:defRPr sz="2099"/>
            </a:lvl7pPr>
            <a:lvl8pPr lvl="7" algn="ctr">
              <a:lnSpc>
                <a:spcPct val="100000"/>
              </a:lnSpc>
              <a:spcBef>
                <a:spcPts val="0"/>
              </a:spcBef>
              <a:spcAft>
                <a:spcPts val="0"/>
              </a:spcAft>
              <a:buSzPts val="2100"/>
              <a:buNone/>
              <a:defRPr sz="2099"/>
            </a:lvl8pPr>
            <a:lvl9pPr lvl="8" algn="ctr">
              <a:lnSpc>
                <a:spcPct val="100000"/>
              </a:lnSpc>
              <a:spcBef>
                <a:spcPts val="0"/>
              </a:spcBef>
              <a:spcAft>
                <a:spcPts val="0"/>
              </a:spcAft>
              <a:buSzPts val="2100"/>
              <a:buNone/>
              <a:defRPr sz="2099"/>
            </a:lvl9pPr>
          </a:lstStyle>
          <a:p>
            <a:endParaRPr/>
          </a:p>
        </p:txBody>
      </p:sp>
      <p:sp>
        <p:nvSpPr>
          <p:cNvPr id="84" name="Google Shape;84;p21"/>
          <p:cNvSpPr txBox="1">
            <a:spLocks noGrp="1"/>
          </p:cNvSpPr>
          <p:nvPr>
            <p:ph type="body" idx="2"/>
          </p:nvPr>
        </p:nvSpPr>
        <p:spPr>
          <a:xfrm>
            <a:off x="6584285" y="965433"/>
            <a:ext cx="5114668" cy="4926800"/>
          </a:xfrm>
          <a:prstGeom prst="rect">
            <a:avLst/>
          </a:prstGeom>
          <a:noFill/>
          <a:ln>
            <a:noFill/>
          </a:ln>
        </p:spPr>
        <p:txBody>
          <a:bodyPr spcFirstLastPara="1" anchor="ctr">
            <a:normAutofit/>
          </a:bodyPr>
          <a:lstStyle>
            <a:lvl1pPr marL="457071" lvl="0" indent="-342803" algn="l">
              <a:lnSpc>
                <a:spcPct val="115000"/>
              </a:lnSpc>
              <a:spcBef>
                <a:spcPts val="0"/>
              </a:spcBef>
              <a:spcAft>
                <a:spcPts val="0"/>
              </a:spcAft>
              <a:buSzPts val="1800"/>
              <a:buChar char="●"/>
              <a:defRPr/>
            </a:lvl1pPr>
            <a:lvl2pPr marL="914141" lvl="1" indent="-317411" algn="l">
              <a:lnSpc>
                <a:spcPct val="115000"/>
              </a:lnSpc>
              <a:spcBef>
                <a:spcPts val="0"/>
              </a:spcBef>
              <a:spcAft>
                <a:spcPts val="0"/>
              </a:spcAft>
              <a:buSzPts val="1400"/>
              <a:buChar char="○"/>
              <a:defRPr/>
            </a:lvl2pPr>
            <a:lvl3pPr marL="1371212" lvl="2" indent="-317411" algn="l">
              <a:lnSpc>
                <a:spcPct val="115000"/>
              </a:lnSpc>
              <a:spcBef>
                <a:spcPts val="0"/>
              </a:spcBef>
              <a:spcAft>
                <a:spcPts val="0"/>
              </a:spcAft>
              <a:buSzPts val="1400"/>
              <a:buChar char="■"/>
              <a:defRPr/>
            </a:lvl3pPr>
            <a:lvl4pPr marL="1828281" lvl="3" indent="-317411" algn="l">
              <a:lnSpc>
                <a:spcPct val="115000"/>
              </a:lnSpc>
              <a:spcBef>
                <a:spcPts val="0"/>
              </a:spcBef>
              <a:spcAft>
                <a:spcPts val="0"/>
              </a:spcAft>
              <a:buSzPts val="1400"/>
              <a:buChar char="●"/>
              <a:defRPr/>
            </a:lvl4pPr>
            <a:lvl5pPr marL="2285352" lvl="4" indent="-317411" algn="l">
              <a:lnSpc>
                <a:spcPct val="115000"/>
              </a:lnSpc>
              <a:spcBef>
                <a:spcPts val="0"/>
              </a:spcBef>
              <a:spcAft>
                <a:spcPts val="0"/>
              </a:spcAft>
              <a:buSzPts val="1400"/>
              <a:buChar char="○"/>
              <a:defRPr/>
            </a:lvl5pPr>
            <a:lvl6pPr marL="2742423" lvl="5" indent="-317411" algn="l">
              <a:lnSpc>
                <a:spcPct val="115000"/>
              </a:lnSpc>
              <a:spcBef>
                <a:spcPts val="0"/>
              </a:spcBef>
              <a:spcAft>
                <a:spcPts val="0"/>
              </a:spcAft>
              <a:buSzPts val="1400"/>
              <a:buChar char="■"/>
              <a:defRPr/>
            </a:lvl6pPr>
            <a:lvl7pPr marL="3199493" lvl="6" indent="-317411" algn="l">
              <a:lnSpc>
                <a:spcPct val="115000"/>
              </a:lnSpc>
              <a:spcBef>
                <a:spcPts val="0"/>
              </a:spcBef>
              <a:spcAft>
                <a:spcPts val="0"/>
              </a:spcAft>
              <a:buSzPts val="1400"/>
              <a:buChar char="●"/>
              <a:defRPr/>
            </a:lvl7pPr>
            <a:lvl8pPr marL="3656564" lvl="7" indent="-317411" algn="l">
              <a:lnSpc>
                <a:spcPct val="115000"/>
              </a:lnSpc>
              <a:spcBef>
                <a:spcPts val="0"/>
              </a:spcBef>
              <a:spcAft>
                <a:spcPts val="0"/>
              </a:spcAft>
              <a:buSzPts val="1400"/>
              <a:buChar char="○"/>
              <a:defRPr/>
            </a:lvl8pPr>
            <a:lvl9pPr marL="4113634" lvl="8" indent="-317411" algn="l">
              <a:lnSpc>
                <a:spcPct val="115000"/>
              </a:lnSpc>
              <a:spcBef>
                <a:spcPts val="0"/>
              </a:spcBef>
              <a:spcAft>
                <a:spcPts val="0"/>
              </a:spcAft>
              <a:buSzPts val="1400"/>
              <a:buChar char="■"/>
              <a:defRPr/>
            </a:lvl9pPr>
          </a:lstStyle>
          <a:p>
            <a:endParaRPr/>
          </a:p>
        </p:txBody>
      </p:sp>
      <p:sp>
        <p:nvSpPr>
          <p:cNvPr id="6" name="Google Shape;85;p21"/>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395E93AA-BF0B-46C9-95CE-FD06A67B3232}" type="slidenum">
              <a:rPr lang="es-419"/>
              <a:pPr>
                <a:defRPr/>
              </a:pPr>
              <a:t>‹Nº›</a:t>
            </a:fld>
            <a:endParaRPr dirty="0"/>
          </a:p>
        </p:txBody>
      </p:sp>
    </p:spTree>
    <p:extLst>
      <p:ext uri="{BB962C8B-B14F-4D97-AF65-F5344CB8AC3E}">
        <p14:creationId xmlns:p14="http://schemas.microsoft.com/office/powerpoint/2010/main" val="11317423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415493" y="5640767"/>
            <a:ext cx="7996317" cy="806800"/>
          </a:xfrm>
          <a:prstGeom prst="rect">
            <a:avLst/>
          </a:prstGeom>
          <a:noFill/>
          <a:ln>
            <a:noFill/>
          </a:ln>
        </p:spPr>
        <p:txBody>
          <a:bodyPr spcFirstLastPara="1" anchor="ctr">
            <a:normAutofit/>
          </a:bodyPr>
          <a:lstStyle>
            <a:lvl1pPr marL="457071" lvl="0" indent="-228535" algn="l">
              <a:lnSpc>
                <a:spcPct val="100000"/>
              </a:lnSpc>
              <a:spcBef>
                <a:spcPts val="0"/>
              </a:spcBef>
              <a:spcAft>
                <a:spcPts val="0"/>
              </a:spcAft>
              <a:buSzPts val="1800"/>
              <a:buNone/>
              <a:defRPr/>
            </a:lvl1pPr>
          </a:lstStyle>
          <a:p>
            <a:endParaRPr/>
          </a:p>
        </p:txBody>
      </p:sp>
      <p:sp>
        <p:nvSpPr>
          <p:cNvPr id="3" name="Google Shape;88;p22"/>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CF603C15-6A7F-4597-ACEF-1646676C2F93}" type="slidenum">
              <a:rPr lang="es-419"/>
              <a:pPr>
                <a:defRPr/>
              </a:pPr>
              <a:t>‹Nº›</a:t>
            </a:fld>
            <a:endParaRPr dirty="0"/>
          </a:p>
        </p:txBody>
      </p:sp>
    </p:spTree>
    <p:extLst>
      <p:ext uri="{BB962C8B-B14F-4D97-AF65-F5344CB8AC3E}">
        <p14:creationId xmlns:p14="http://schemas.microsoft.com/office/powerpoint/2010/main" val="36955169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9"/>
        <p:cNvGrpSpPr/>
        <p:nvPr/>
      </p:nvGrpSpPr>
      <p:grpSpPr>
        <a:xfrm>
          <a:off x="0" y="0"/>
          <a:ext cx="0" cy="0"/>
          <a:chOff x="0" y="0"/>
          <a:chExt cx="0" cy="0"/>
        </a:xfrm>
      </p:grpSpPr>
      <p:sp>
        <p:nvSpPr>
          <p:cNvPr id="90" name="Google Shape;90;p23"/>
          <p:cNvSpPr txBox="1">
            <a:spLocks noGrp="1"/>
          </p:cNvSpPr>
          <p:nvPr>
            <p:ph type="title"/>
          </p:nvPr>
        </p:nvSpPr>
        <p:spPr>
          <a:xfrm>
            <a:off x="415492" y="1474833"/>
            <a:ext cx="11357841" cy="2618000"/>
          </a:xfrm>
          <a:prstGeom prst="rect">
            <a:avLst/>
          </a:prstGeom>
          <a:noFill/>
          <a:ln>
            <a:noFill/>
          </a:ln>
        </p:spPr>
        <p:txBody>
          <a:bodyPr spcFirstLastPara="1" anchor="b">
            <a:normAutofit/>
          </a:bodyPr>
          <a:lstStyle>
            <a:lvl1pPr lvl="0" algn="ctr">
              <a:lnSpc>
                <a:spcPct val="100000"/>
              </a:lnSpc>
              <a:spcBef>
                <a:spcPts val="0"/>
              </a:spcBef>
              <a:spcAft>
                <a:spcPts val="0"/>
              </a:spcAft>
              <a:buSzPts val="12000"/>
              <a:buNone/>
              <a:defRPr sz="11996"/>
            </a:lvl1pPr>
            <a:lvl2pPr lvl="1" algn="ctr">
              <a:lnSpc>
                <a:spcPct val="100000"/>
              </a:lnSpc>
              <a:spcBef>
                <a:spcPts val="0"/>
              </a:spcBef>
              <a:spcAft>
                <a:spcPts val="0"/>
              </a:spcAft>
              <a:buSzPts val="12000"/>
              <a:buNone/>
              <a:defRPr sz="11996"/>
            </a:lvl2pPr>
            <a:lvl3pPr lvl="2" algn="ctr">
              <a:lnSpc>
                <a:spcPct val="100000"/>
              </a:lnSpc>
              <a:spcBef>
                <a:spcPts val="0"/>
              </a:spcBef>
              <a:spcAft>
                <a:spcPts val="0"/>
              </a:spcAft>
              <a:buSzPts val="12000"/>
              <a:buNone/>
              <a:defRPr sz="11996"/>
            </a:lvl3pPr>
            <a:lvl4pPr lvl="3" algn="ctr">
              <a:lnSpc>
                <a:spcPct val="100000"/>
              </a:lnSpc>
              <a:spcBef>
                <a:spcPts val="0"/>
              </a:spcBef>
              <a:spcAft>
                <a:spcPts val="0"/>
              </a:spcAft>
              <a:buSzPts val="12000"/>
              <a:buNone/>
              <a:defRPr sz="11996"/>
            </a:lvl4pPr>
            <a:lvl5pPr lvl="4" algn="ctr">
              <a:lnSpc>
                <a:spcPct val="100000"/>
              </a:lnSpc>
              <a:spcBef>
                <a:spcPts val="0"/>
              </a:spcBef>
              <a:spcAft>
                <a:spcPts val="0"/>
              </a:spcAft>
              <a:buSzPts val="12000"/>
              <a:buNone/>
              <a:defRPr sz="11996"/>
            </a:lvl5pPr>
            <a:lvl6pPr lvl="5" algn="ctr">
              <a:lnSpc>
                <a:spcPct val="100000"/>
              </a:lnSpc>
              <a:spcBef>
                <a:spcPts val="0"/>
              </a:spcBef>
              <a:spcAft>
                <a:spcPts val="0"/>
              </a:spcAft>
              <a:buSzPts val="12000"/>
              <a:buNone/>
              <a:defRPr sz="11996"/>
            </a:lvl6pPr>
            <a:lvl7pPr lvl="6" algn="ctr">
              <a:lnSpc>
                <a:spcPct val="100000"/>
              </a:lnSpc>
              <a:spcBef>
                <a:spcPts val="0"/>
              </a:spcBef>
              <a:spcAft>
                <a:spcPts val="0"/>
              </a:spcAft>
              <a:buSzPts val="12000"/>
              <a:buNone/>
              <a:defRPr sz="11996"/>
            </a:lvl7pPr>
            <a:lvl8pPr lvl="7" algn="ctr">
              <a:lnSpc>
                <a:spcPct val="100000"/>
              </a:lnSpc>
              <a:spcBef>
                <a:spcPts val="0"/>
              </a:spcBef>
              <a:spcAft>
                <a:spcPts val="0"/>
              </a:spcAft>
              <a:buSzPts val="12000"/>
              <a:buNone/>
              <a:defRPr sz="11996"/>
            </a:lvl8pPr>
            <a:lvl9pPr lvl="8" algn="ctr">
              <a:lnSpc>
                <a:spcPct val="100000"/>
              </a:lnSpc>
              <a:spcBef>
                <a:spcPts val="0"/>
              </a:spcBef>
              <a:spcAft>
                <a:spcPts val="0"/>
              </a:spcAft>
              <a:buSzPts val="12000"/>
              <a:buNone/>
              <a:defRPr sz="11996"/>
            </a:lvl9pPr>
          </a:lstStyle>
          <a:p>
            <a:r>
              <a:rPr lang="es-ES" smtClean="0"/>
              <a:t>Haga clic para modificar el estilo de título del patrón</a:t>
            </a:r>
            <a:endParaRPr/>
          </a:p>
        </p:txBody>
      </p:sp>
      <p:sp>
        <p:nvSpPr>
          <p:cNvPr id="91" name="Google Shape;91;p23"/>
          <p:cNvSpPr txBox="1">
            <a:spLocks noGrp="1"/>
          </p:cNvSpPr>
          <p:nvPr>
            <p:ph type="body" idx="1"/>
          </p:nvPr>
        </p:nvSpPr>
        <p:spPr>
          <a:xfrm>
            <a:off x="415492" y="4202967"/>
            <a:ext cx="11357841" cy="1734400"/>
          </a:xfrm>
          <a:prstGeom prst="rect">
            <a:avLst/>
          </a:prstGeom>
          <a:noFill/>
          <a:ln>
            <a:noFill/>
          </a:ln>
        </p:spPr>
        <p:txBody>
          <a:bodyPr spcFirstLastPara="1">
            <a:normAutofit/>
          </a:bodyPr>
          <a:lstStyle>
            <a:lvl1pPr marL="457071" lvl="0" indent="-342803" algn="ctr">
              <a:lnSpc>
                <a:spcPct val="115000"/>
              </a:lnSpc>
              <a:spcBef>
                <a:spcPts val="0"/>
              </a:spcBef>
              <a:spcAft>
                <a:spcPts val="0"/>
              </a:spcAft>
              <a:buSzPts val="1800"/>
              <a:buChar char="●"/>
              <a:defRPr/>
            </a:lvl1pPr>
            <a:lvl2pPr marL="914141" lvl="1" indent="-317411" algn="ctr">
              <a:lnSpc>
                <a:spcPct val="115000"/>
              </a:lnSpc>
              <a:spcBef>
                <a:spcPts val="0"/>
              </a:spcBef>
              <a:spcAft>
                <a:spcPts val="0"/>
              </a:spcAft>
              <a:buSzPts val="1400"/>
              <a:buChar char="○"/>
              <a:defRPr/>
            </a:lvl2pPr>
            <a:lvl3pPr marL="1371212" lvl="2" indent="-317411" algn="ctr">
              <a:lnSpc>
                <a:spcPct val="115000"/>
              </a:lnSpc>
              <a:spcBef>
                <a:spcPts val="0"/>
              </a:spcBef>
              <a:spcAft>
                <a:spcPts val="0"/>
              </a:spcAft>
              <a:buSzPts val="1400"/>
              <a:buChar char="■"/>
              <a:defRPr/>
            </a:lvl3pPr>
            <a:lvl4pPr marL="1828281" lvl="3" indent="-317411" algn="ctr">
              <a:lnSpc>
                <a:spcPct val="115000"/>
              </a:lnSpc>
              <a:spcBef>
                <a:spcPts val="0"/>
              </a:spcBef>
              <a:spcAft>
                <a:spcPts val="0"/>
              </a:spcAft>
              <a:buSzPts val="1400"/>
              <a:buChar char="●"/>
              <a:defRPr/>
            </a:lvl4pPr>
            <a:lvl5pPr marL="2285352" lvl="4" indent="-317411" algn="ctr">
              <a:lnSpc>
                <a:spcPct val="115000"/>
              </a:lnSpc>
              <a:spcBef>
                <a:spcPts val="0"/>
              </a:spcBef>
              <a:spcAft>
                <a:spcPts val="0"/>
              </a:spcAft>
              <a:buSzPts val="1400"/>
              <a:buChar char="○"/>
              <a:defRPr/>
            </a:lvl5pPr>
            <a:lvl6pPr marL="2742423" lvl="5" indent="-317411" algn="ctr">
              <a:lnSpc>
                <a:spcPct val="115000"/>
              </a:lnSpc>
              <a:spcBef>
                <a:spcPts val="0"/>
              </a:spcBef>
              <a:spcAft>
                <a:spcPts val="0"/>
              </a:spcAft>
              <a:buSzPts val="1400"/>
              <a:buChar char="■"/>
              <a:defRPr/>
            </a:lvl6pPr>
            <a:lvl7pPr marL="3199493" lvl="6" indent="-317411" algn="ctr">
              <a:lnSpc>
                <a:spcPct val="115000"/>
              </a:lnSpc>
              <a:spcBef>
                <a:spcPts val="0"/>
              </a:spcBef>
              <a:spcAft>
                <a:spcPts val="0"/>
              </a:spcAft>
              <a:buSzPts val="1400"/>
              <a:buChar char="●"/>
              <a:defRPr/>
            </a:lvl7pPr>
            <a:lvl8pPr marL="3656564" lvl="7" indent="-317411" algn="ctr">
              <a:lnSpc>
                <a:spcPct val="115000"/>
              </a:lnSpc>
              <a:spcBef>
                <a:spcPts val="0"/>
              </a:spcBef>
              <a:spcAft>
                <a:spcPts val="0"/>
              </a:spcAft>
              <a:buSzPts val="1400"/>
              <a:buChar char="○"/>
              <a:defRPr/>
            </a:lvl8pPr>
            <a:lvl9pPr marL="4113634" lvl="8" indent="-317411" algn="ctr">
              <a:lnSpc>
                <a:spcPct val="115000"/>
              </a:lnSpc>
              <a:spcBef>
                <a:spcPts val="0"/>
              </a:spcBef>
              <a:spcAft>
                <a:spcPts val="0"/>
              </a:spcAft>
              <a:buSzPts val="1400"/>
              <a:buChar char="■"/>
              <a:defRPr/>
            </a:lvl9pPr>
          </a:lstStyle>
          <a:p>
            <a:endParaRPr/>
          </a:p>
        </p:txBody>
      </p:sp>
      <p:sp>
        <p:nvSpPr>
          <p:cNvPr id="4" name="Google Shape;92;p23"/>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B1CAEA98-C5F1-4531-9B81-EC548A16AEC8}" type="slidenum">
              <a:rPr lang="es-419"/>
              <a:pPr>
                <a:defRPr/>
              </a:pPr>
              <a:t>‹Nº›</a:t>
            </a:fld>
            <a:endParaRPr dirty="0"/>
          </a:p>
        </p:txBody>
      </p:sp>
    </p:spTree>
    <p:extLst>
      <p:ext uri="{BB962C8B-B14F-4D97-AF65-F5344CB8AC3E}">
        <p14:creationId xmlns:p14="http://schemas.microsoft.com/office/powerpoint/2010/main" val="21293493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2" name="Google Shape;94;p24"/>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15444983-ECFD-406E-8C7D-3773EA2A6F2B}" type="slidenum">
              <a:rPr lang="es-419"/>
              <a:pPr>
                <a:defRPr/>
              </a:pPr>
              <a:t>‹Nº›</a:t>
            </a:fld>
            <a:endParaRPr dirty="0"/>
          </a:p>
        </p:txBody>
      </p:sp>
    </p:spTree>
    <p:extLst>
      <p:ext uri="{BB962C8B-B14F-4D97-AF65-F5344CB8AC3E}">
        <p14:creationId xmlns:p14="http://schemas.microsoft.com/office/powerpoint/2010/main" val="243556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609441" y="1600202"/>
            <a:ext cx="5383398" cy="4525963"/>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6195986" y="1600202"/>
            <a:ext cx="5383398" cy="4525963"/>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D2F8A90B-63EA-4AA5-B00A-29E02DC37FBE}" type="datetime1">
              <a:rPr lang="es-ES" smtClean="0"/>
              <a:t>29/07/2026</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4198156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609441" y="1535114"/>
            <a:ext cx="5385514" cy="639762"/>
          </a:xfrm>
        </p:spPr>
        <p:txBody>
          <a:bodyPr anchor="b"/>
          <a:lstStyle>
            <a:lvl1pPr marL="0" indent="0">
              <a:buNone/>
              <a:defRPr sz="3200" b="1"/>
            </a:lvl1pPr>
            <a:lvl2pPr marL="614751" indent="0">
              <a:buNone/>
              <a:defRPr sz="2700" b="1"/>
            </a:lvl2pPr>
            <a:lvl3pPr marL="1229502" indent="0">
              <a:buNone/>
              <a:defRPr sz="2400" b="1"/>
            </a:lvl3pPr>
            <a:lvl4pPr marL="1844253" indent="0">
              <a:buNone/>
              <a:defRPr sz="2200" b="1"/>
            </a:lvl4pPr>
            <a:lvl5pPr marL="2459004" indent="0">
              <a:buNone/>
              <a:defRPr sz="2200" b="1"/>
            </a:lvl5pPr>
            <a:lvl6pPr marL="3073756" indent="0">
              <a:buNone/>
              <a:defRPr sz="2200" b="1"/>
            </a:lvl6pPr>
            <a:lvl7pPr marL="3688507" indent="0">
              <a:buNone/>
              <a:defRPr sz="2200" b="1"/>
            </a:lvl7pPr>
            <a:lvl8pPr marL="4303258" indent="0">
              <a:buNone/>
              <a:defRPr sz="2200" b="1"/>
            </a:lvl8pPr>
            <a:lvl9pPr marL="4918009" indent="0">
              <a:buNone/>
              <a:defRPr sz="22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609441" y="2174875"/>
            <a:ext cx="5385514" cy="3951288"/>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6191756" y="1535114"/>
            <a:ext cx="5387630" cy="639762"/>
          </a:xfrm>
        </p:spPr>
        <p:txBody>
          <a:bodyPr anchor="b"/>
          <a:lstStyle>
            <a:lvl1pPr marL="0" indent="0">
              <a:buNone/>
              <a:defRPr sz="3200" b="1"/>
            </a:lvl1pPr>
            <a:lvl2pPr marL="614751" indent="0">
              <a:buNone/>
              <a:defRPr sz="2700" b="1"/>
            </a:lvl2pPr>
            <a:lvl3pPr marL="1229502" indent="0">
              <a:buNone/>
              <a:defRPr sz="2400" b="1"/>
            </a:lvl3pPr>
            <a:lvl4pPr marL="1844253" indent="0">
              <a:buNone/>
              <a:defRPr sz="2200" b="1"/>
            </a:lvl4pPr>
            <a:lvl5pPr marL="2459004" indent="0">
              <a:buNone/>
              <a:defRPr sz="2200" b="1"/>
            </a:lvl5pPr>
            <a:lvl6pPr marL="3073756" indent="0">
              <a:buNone/>
              <a:defRPr sz="2200" b="1"/>
            </a:lvl6pPr>
            <a:lvl7pPr marL="3688507" indent="0">
              <a:buNone/>
              <a:defRPr sz="2200" b="1"/>
            </a:lvl7pPr>
            <a:lvl8pPr marL="4303258" indent="0">
              <a:buNone/>
              <a:defRPr sz="2200" b="1"/>
            </a:lvl8pPr>
            <a:lvl9pPr marL="4918009" indent="0">
              <a:buNone/>
              <a:defRPr sz="22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6191756" y="2174875"/>
            <a:ext cx="5387630" cy="3951288"/>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2C9F49D4-07F9-465E-B11F-F6BF42BA2BC8}" type="datetime1">
              <a:rPr lang="es-ES" smtClean="0"/>
              <a:t>29/07/2026</a:t>
            </a:fld>
            <a:endParaRPr lang="es-ES" dirty="0"/>
          </a:p>
        </p:txBody>
      </p:sp>
      <p:sp>
        <p:nvSpPr>
          <p:cNvPr id="8" name="Marcador de pie de página 7"/>
          <p:cNvSpPr>
            <a:spLocks noGrp="1"/>
          </p:cNvSpPr>
          <p:nvPr>
            <p:ph type="ftr" sz="quarter" idx="11"/>
          </p:nvPr>
        </p:nvSpPr>
        <p:spPr/>
        <p:txBody>
          <a:bodyPr/>
          <a:lstStyle/>
          <a:p>
            <a:endParaRPr lang="es-ES" dirty="0"/>
          </a:p>
        </p:txBody>
      </p:sp>
      <p:sp>
        <p:nvSpPr>
          <p:cNvPr id="9" name="Marcador de número de diapositiva 8"/>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359488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764B0525-9C5F-454A-8313-CCFB08AF08E9}" type="datetime1">
              <a:rPr lang="es-ES" smtClean="0"/>
              <a:t>29/07/2026</a:t>
            </a:fld>
            <a:endParaRPr lang="es-ES" dirty="0"/>
          </a:p>
        </p:txBody>
      </p:sp>
      <p:sp>
        <p:nvSpPr>
          <p:cNvPr id="4" name="Marcador de pie de página 3"/>
          <p:cNvSpPr>
            <a:spLocks noGrp="1"/>
          </p:cNvSpPr>
          <p:nvPr>
            <p:ph type="ftr" sz="quarter" idx="11"/>
          </p:nvPr>
        </p:nvSpPr>
        <p:spPr/>
        <p:txBody>
          <a:bodyPr/>
          <a:lstStyle/>
          <a:p>
            <a:endParaRPr lang="es-ES" dirty="0"/>
          </a:p>
        </p:txBody>
      </p:sp>
      <p:sp>
        <p:nvSpPr>
          <p:cNvPr id="5" name="Marcador de número de diapositiva 4"/>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1076143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663257B3-2244-400D-A07C-853C288B6A2F}" type="datetime1">
              <a:rPr lang="es-ES" smtClean="0"/>
              <a:t>29/07/2026</a:t>
            </a:fld>
            <a:endParaRPr lang="es-ES" dirty="0"/>
          </a:p>
        </p:txBody>
      </p:sp>
      <p:sp>
        <p:nvSpPr>
          <p:cNvPr id="3" name="Marcador de pie de página 2"/>
          <p:cNvSpPr>
            <a:spLocks noGrp="1"/>
          </p:cNvSpPr>
          <p:nvPr>
            <p:ph type="ftr" sz="quarter" idx="11"/>
          </p:nvPr>
        </p:nvSpPr>
        <p:spPr/>
        <p:txBody>
          <a:bodyPr/>
          <a:lstStyle/>
          <a:p>
            <a:endParaRPr lang="es-ES" dirty="0"/>
          </a:p>
        </p:txBody>
      </p:sp>
      <p:sp>
        <p:nvSpPr>
          <p:cNvPr id="4" name="Marcador de número de diapositiva 3"/>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700549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09444" y="273049"/>
            <a:ext cx="4010039" cy="1162051"/>
          </a:xfrm>
        </p:spPr>
        <p:txBody>
          <a:bodyPr anchor="b"/>
          <a:lstStyle>
            <a:lvl1pPr algn="l">
              <a:defRPr sz="2700" b="1"/>
            </a:lvl1pPr>
          </a:lstStyle>
          <a:p>
            <a:r>
              <a:rPr lang="es-ES_tradnl" smtClean="0"/>
              <a:t>Clic para editar título</a:t>
            </a:r>
            <a:endParaRPr lang="es-ES"/>
          </a:p>
        </p:txBody>
      </p:sp>
      <p:sp>
        <p:nvSpPr>
          <p:cNvPr id="3" name="Marcador de contenido 2"/>
          <p:cNvSpPr>
            <a:spLocks noGrp="1"/>
          </p:cNvSpPr>
          <p:nvPr>
            <p:ph idx="1"/>
          </p:nvPr>
        </p:nvSpPr>
        <p:spPr>
          <a:xfrm>
            <a:off x="4765492" y="273051"/>
            <a:ext cx="6813892" cy="5853114"/>
          </a:xfrm>
        </p:spPr>
        <p:txBody>
          <a:bodyPr/>
          <a:lstStyle>
            <a:lvl1pPr>
              <a:defRPr sz="4300"/>
            </a:lvl1pPr>
            <a:lvl2pPr>
              <a:defRPr sz="3800"/>
            </a:lvl2pPr>
            <a:lvl3pPr>
              <a:defRPr sz="3200"/>
            </a:lvl3pPr>
            <a:lvl4pPr>
              <a:defRPr sz="2700"/>
            </a:lvl4pPr>
            <a:lvl5pPr>
              <a:defRPr sz="2700"/>
            </a:lvl5pPr>
            <a:lvl6pPr>
              <a:defRPr sz="2700"/>
            </a:lvl6pPr>
            <a:lvl7pPr>
              <a:defRPr sz="2700"/>
            </a:lvl7pPr>
            <a:lvl8pPr>
              <a:defRPr sz="2700"/>
            </a:lvl8pPr>
            <a:lvl9pPr>
              <a:defRPr sz="27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609444" y="1435102"/>
            <a:ext cx="4010039" cy="4691063"/>
          </a:xfrm>
        </p:spPr>
        <p:txBody>
          <a:bodyPr/>
          <a:lstStyle>
            <a:lvl1pPr marL="0" indent="0">
              <a:buNone/>
              <a:defRPr sz="1900"/>
            </a:lvl1pPr>
            <a:lvl2pPr marL="614751" indent="0">
              <a:buNone/>
              <a:defRPr sz="1600"/>
            </a:lvl2pPr>
            <a:lvl3pPr marL="1229502" indent="0">
              <a:buNone/>
              <a:defRPr sz="1300"/>
            </a:lvl3pPr>
            <a:lvl4pPr marL="1844253" indent="0">
              <a:buNone/>
              <a:defRPr sz="1200"/>
            </a:lvl4pPr>
            <a:lvl5pPr marL="2459004" indent="0">
              <a:buNone/>
              <a:defRPr sz="1200"/>
            </a:lvl5pPr>
            <a:lvl6pPr marL="3073756" indent="0">
              <a:buNone/>
              <a:defRPr sz="1200"/>
            </a:lvl6pPr>
            <a:lvl7pPr marL="3688507" indent="0">
              <a:buNone/>
              <a:defRPr sz="1200"/>
            </a:lvl7pPr>
            <a:lvl8pPr marL="4303258" indent="0">
              <a:buNone/>
              <a:defRPr sz="1200"/>
            </a:lvl8pPr>
            <a:lvl9pPr marL="4918009" indent="0">
              <a:buNone/>
              <a:defRPr sz="12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8B0935F8-664E-46C5-AAE8-857C5A4CE53B}" type="datetime1">
              <a:rPr lang="es-ES" smtClean="0"/>
              <a:t>29/07/2026</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3528064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2389096" y="4800600"/>
            <a:ext cx="7313295" cy="566738"/>
          </a:xfrm>
        </p:spPr>
        <p:txBody>
          <a:bodyPr anchor="b"/>
          <a:lstStyle>
            <a:lvl1pPr algn="l">
              <a:defRPr sz="27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2389096" y="612775"/>
            <a:ext cx="7313295" cy="4114800"/>
          </a:xfrm>
        </p:spPr>
        <p:txBody>
          <a:bodyPr/>
          <a:lstStyle>
            <a:lvl1pPr marL="0" indent="0">
              <a:buNone/>
              <a:defRPr sz="4300"/>
            </a:lvl1pPr>
            <a:lvl2pPr marL="614751" indent="0">
              <a:buNone/>
              <a:defRPr sz="3800"/>
            </a:lvl2pPr>
            <a:lvl3pPr marL="1229502" indent="0">
              <a:buNone/>
              <a:defRPr sz="3200"/>
            </a:lvl3pPr>
            <a:lvl4pPr marL="1844253" indent="0">
              <a:buNone/>
              <a:defRPr sz="2700"/>
            </a:lvl4pPr>
            <a:lvl5pPr marL="2459004" indent="0">
              <a:buNone/>
              <a:defRPr sz="2700"/>
            </a:lvl5pPr>
            <a:lvl6pPr marL="3073756" indent="0">
              <a:buNone/>
              <a:defRPr sz="2700"/>
            </a:lvl6pPr>
            <a:lvl7pPr marL="3688507" indent="0">
              <a:buNone/>
              <a:defRPr sz="2700"/>
            </a:lvl7pPr>
            <a:lvl8pPr marL="4303258" indent="0">
              <a:buNone/>
              <a:defRPr sz="2700"/>
            </a:lvl8pPr>
            <a:lvl9pPr marL="4918009" indent="0">
              <a:buNone/>
              <a:defRPr sz="2700"/>
            </a:lvl9pPr>
          </a:lstStyle>
          <a:p>
            <a:endParaRPr lang="es-ES" dirty="0"/>
          </a:p>
        </p:txBody>
      </p:sp>
      <p:sp>
        <p:nvSpPr>
          <p:cNvPr id="4" name="Marcador de texto 3"/>
          <p:cNvSpPr>
            <a:spLocks noGrp="1"/>
          </p:cNvSpPr>
          <p:nvPr>
            <p:ph type="body" sz="half" idx="2"/>
          </p:nvPr>
        </p:nvSpPr>
        <p:spPr>
          <a:xfrm>
            <a:off x="2389096" y="5367339"/>
            <a:ext cx="7313295" cy="804863"/>
          </a:xfrm>
        </p:spPr>
        <p:txBody>
          <a:bodyPr/>
          <a:lstStyle>
            <a:lvl1pPr marL="0" indent="0">
              <a:buNone/>
              <a:defRPr sz="1900"/>
            </a:lvl1pPr>
            <a:lvl2pPr marL="614751" indent="0">
              <a:buNone/>
              <a:defRPr sz="1600"/>
            </a:lvl2pPr>
            <a:lvl3pPr marL="1229502" indent="0">
              <a:buNone/>
              <a:defRPr sz="1300"/>
            </a:lvl3pPr>
            <a:lvl4pPr marL="1844253" indent="0">
              <a:buNone/>
              <a:defRPr sz="1200"/>
            </a:lvl4pPr>
            <a:lvl5pPr marL="2459004" indent="0">
              <a:buNone/>
              <a:defRPr sz="1200"/>
            </a:lvl5pPr>
            <a:lvl6pPr marL="3073756" indent="0">
              <a:buNone/>
              <a:defRPr sz="1200"/>
            </a:lvl6pPr>
            <a:lvl7pPr marL="3688507" indent="0">
              <a:buNone/>
              <a:defRPr sz="1200"/>
            </a:lvl7pPr>
            <a:lvl8pPr marL="4303258" indent="0">
              <a:buNone/>
              <a:defRPr sz="1200"/>
            </a:lvl8pPr>
            <a:lvl9pPr marL="4918009" indent="0">
              <a:buNone/>
              <a:defRPr sz="12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62F96DC2-B52C-4E2B-A1C9-FBE9796427FD}" type="datetime1">
              <a:rPr lang="es-ES" smtClean="0"/>
              <a:t>29/07/2026</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1250054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442" y="274639"/>
            <a:ext cx="10969943" cy="1143000"/>
          </a:xfrm>
          <a:prstGeom prst="rect">
            <a:avLst/>
          </a:prstGeom>
        </p:spPr>
        <p:txBody>
          <a:bodyPr vert="horz" lIns="122950" tIns="61475" rIns="122950" bIns="61475"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609442" y="1600202"/>
            <a:ext cx="10969943" cy="4525963"/>
          </a:xfrm>
          <a:prstGeom prst="rect">
            <a:avLst/>
          </a:prstGeom>
        </p:spPr>
        <p:txBody>
          <a:bodyPr vert="horz" lIns="122950" tIns="61475" rIns="122950" bIns="61475"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609441" y="6356351"/>
            <a:ext cx="2844059" cy="365125"/>
          </a:xfrm>
          <a:prstGeom prst="rect">
            <a:avLst/>
          </a:prstGeom>
        </p:spPr>
        <p:txBody>
          <a:bodyPr vert="horz" lIns="122950" tIns="61475" rIns="122950" bIns="61475" rtlCol="0" anchor="ctr"/>
          <a:lstStyle>
            <a:lvl1pPr algn="l">
              <a:defRPr sz="1600">
                <a:solidFill>
                  <a:schemeClr val="tx1">
                    <a:tint val="75000"/>
                  </a:schemeClr>
                </a:solidFill>
              </a:defRPr>
            </a:lvl1pPr>
          </a:lstStyle>
          <a:p>
            <a:fld id="{DB841B86-48A2-4098-B0A0-00DDE7A63F82}" type="datetime1">
              <a:rPr lang="es-ES" smtClean="0"/>
              <a:t>29/07/2026</a:t>
            </a:fld>
            <a:endParaRPr lang="es-ES" dirty="0"/>
          </a:p>
        </p:txBody>
      </p:sp>
      <p:sp>
        <p:nvSpPr>
          <p:cNvPr id="5" name="Marcador de pie de página 4"/>
          <p:cNvSpPr>
            <a:spLocks noGrp="1"/>
          </p:cNvSpPr>
          <p:nvPr>
            <p:ph type="ftr" sz="quarter" idx="3"/>
          </p:nvPr>
        </p:nvSpPr>
        <p:spPr>
          <a:xfrm>
            <a:off x="4164516" y="6356351"/>
            <a:ext cx="3859795" cy="365125"/>
          </a:xfrm>
          <a:prstGeom prst="rect">
            <a:avLst/>
          </a:prstGeom>
        </p:spPr>
        <p:txBody>
          <a:bodyPr vert="horz" lIns="122950" tIns="61475" rIns="122950" bIns="61475" rtlCol="0" anchor="ctr"/>
          <a:lstStyle>
            <a:lvl1pPr algn="ctr">
              <a:defRPr sz="1600">
                <a:solidFill>
                  <a:schemeClr val="tx1">
                    <a:tint val="75000"/>
                  </a:schemeClr>
                </a:solidFill>
              </a:defRPr>
            </a:lvl1pPr>
          </a:lstStyle>
          <a:p>
            <a:endParaRPr lang="es-ES" dirty="0"/>
          </a:p>
        </p:txBody>
      </p:sp>
      <p:sp>
        <p:nvSpPr>
          <p:cNvPr id="6" name="Marcador de número de diapositiva 5"/>
          <p:cNvSpPr>
            <a:spLocks noGrp="1"/>
          </p:cNvSpPr>
          <p:nvPr>
            <p:ph type="sldNum" sz="quarter" idx="4"/>
          </p:nvPr>
        </p:nvSpPr>
        <p:spPr>
          <a:xfrm>
            <a:off x="8735326" y="6356351"/>
            <a:ext cx="2844059" cy="365125"/>
          </a:xfrm>
          <a:prstGeom prst="rect">
            <a:avLst/>
          </a:prstGeom>
        </p:spPr>
        <p:txBody>
          <a:bodyPr vert="horz" lIns="122950" tIns="61475" rIns="122950" bIns="61475" rtlCol="0" anchor="ctr"/>
          <a:lstStyle>
            <a:lvl1pPr algn="r">
              <a:defRPr sz="1600">
                <a:solidFill>
                  <a:schemeClr val="tx1">
                    <a:tint val="75000"/>
                  </a:schemeClr>
                </a:solidFill>
              </a:defRPr>
            </a:lvl1pPr>
          </a:lstStyle>
          <a:p>
            <a:fld id="{339DE33B-29C3-A64D-9297-00A5A1600F58}" type="slidenum">
              <a:rPr lang="es-ES" smtClean="0"/>
              <a:t>‹Nº›</a:t>
            </a:fld>
            <a:endParaRPr lang="es-ES" dirty="0"/>
          </a:p>
        </p:txBody>
      </p:sp>
    </p:spTree>
    <p:extLst>
      <p:ext uri="{BB962C8B-B14F-4D97-AF65-F5344CB8AC3E}">
        <p14:creationId xmlns:p14="http://schemas.microsoft.com/office/powerpoint/2010/main" val="2253434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614751" rtl="0" eaLnBrk="1" latinLnBrk="0" hangingPunct="1">
        <a:spcBef>
          <a:spcPct val="0"/>
        </a:spcBef>
        <a:buNone/>
        <a:defRPr sz="5900" kern="1200">
          <a:solidFill>
            <a:schemeClr val="tx1"/>
          </a:solidFill>
          <a:latin typeface="+mj-lt"/>
          <a:ea typeface="+mj-ea"/>
          <a:cs typeface="+mj-cs"/>
        </a:defRPr>
      </a:lvl1pPr>
    </p:titleStyle>
    <p:bodyStyle>
      <a:lvl1pPr marL="461063" indent="-461063" algn="l" defTabSz="614751" rtl="0" eaLnBrk="1" latinLnBrk="0" hangingPunct="1">
        <a:spcBef>
          <a:spcPct val="20000"/>
        </a:spcBef>
        <a:buFont typeface="Arial"/>
        <a:buChar char="•"/>
        <a:defRPr sz="4300" kern="1200">
          <a:solidFill>
            <a:schemeClr val="tx1"/>
          </a:solidFill>
          <a:latin typeface="+mn-lt"/>
          <a:ea typeface="+mn-ea"/>
          <a:cs typeface="+mn-cs"/>
        </a:defRPr>
      </a:lvl1pPr>
      <a:lvl2pPr marL="998971" indent="-384219" algn="l" defTabSz="614751" rtl="0" eaLnBrk="1" latinLnBrk="0" hangingPunct="1">
        <a:spcBef>
          <a:spcPct val="20000"/>
        </a:spcBef>
        <a:buFont typeface="Arial"/>
        <a:buChar char="–"/>
        <a:defRPr sz="3800" kern="1200">
          <a:solidFill>
            <a:schemeClr val="tx1"/>
          </a:solidFill>
          <a:latin typeface="+mn-lt"/>
          <a:ea typeface="+mn-ea"/>
          <a:cs typeface="+mn-cs"/>
        </a:defRPr>
      </a:lvl2pPr>
      <a:lvl3pPr marL="1536878" indent="-307376" algn="l" defTabSz="614751" rtl="0" eaLnBrk="1" latinLnBrk="0" hangingPunct="1">
        <a:spcBef>
          <a:spcPct val="20000"/>
        </a:spcBef>
        <a:buFont typeface="Arial"/>
        <a:buChar char="•"/>
        <a:defRPr sz="3200" kern="1200">
          <a:solidFill>
            <a:schemeClr val="tx1"/>
          </a:solidFill>
          <a:latin typeface="+mn-lt"/>
          <a:ea typeface="+mn-ea"/>
          <a:cs typeface="+mn-cs"/>
        </a:defRPr>
      </a:lvl3pPr>
      <a:lvl4pPr marL="2151629" indent="-307376" algn="l" defTabSz="614751" rtl="0" eaLnBrk="1" latinLnBrk="0" hangingPunct="1">
        <a:spcBef>
          <a:spcPct val="20000"/>
        </a:spcBef>
        <a:buFont typeface="Arial"/>
        <a:buChar char="–"/>
        <a:defRPr sz="2700" kern="1200">
          <a:solidFill>
            <a:schemeClr val="tx1"/>
          </a:solidFill>
          <a:latin typeface="+mn-lt"/>
          <a:ea typeface="+mn-ea"/>
          <a:cs typeface="+mn-cs"/>
        </a:defRPr>
      </a:lvl4pPr>
      <a:lvl5pPr marL="2766380" indent="-307376" algn="l" defTabSz="614751" rtl="0" eaLnBrk="1" latinLnBrk="0" hangingPunct="1">
        <a:spcBef>
          <a:spcPct val="20000"/>
        </a:spcBef>
        <a:buFont typeface="Arial"/>
        <a:buChar char="»"/>
        <a:defRPr sz="2700" kern="1200">
          <a:solidFill>
            <a:schemeClr val="tx1"/>
          </a:solidFill>
          <a:latin typeface="+mn-lt"/>
          <a:ea typeface="+mn-ea"/>
          <a:cs typeface="+mn-cs"/>
        </a:defRPr>
      </a:lvl5pPr>
      <a:lvl6pPr marL="3381131" indent="-307376" algn="l" defTabSz="614751" rtl="0" eaLnBrk="1" latinLnBrk="0" hangingPunct="1">
        <a:spcBef>
          <a:spcPct val="20000"/>
        </a:spcBef>
        <a:buFont typeface="Arial"/>
        <a:buChar char="•"/>
        <a:defRPr sz="2700" kern="1200">
          <a:solidFill>
            <a:schemeClr val="tx1"/>
          </a:solidFill>
          <a:latin typeface="+mn-lt"/>
          <a:ea typeface="+mn-ea"/>
          <a:cs typeface="+mn-cs"/>
        </a:defRPr>
      </a:lvl6pPr>
      <a:lvl7pPr marL="3995882" indent="-307376" algn="l" defTabSz="614751" rtl="0" eaLnBrk="1" latinLnBrk="0" hangingPunct="1">
        <a:spcBef>
          <a:spcPct val="20000"/>
        </a:spcBef>
        <a:buFont typeface="Arial"/>
        <a:buChar char="•"/>
        <a:defRPr sz="2700" kern="1200">
          <a:solidFill>
            <a:schemeClr val="tx1"/>
          </a:solidFill>
          <a:latin typeface="+mn-lt"/>
          <a:ea typeface="+mn-ea"/>
          <a:cs typeface="+mn-cs"/>
        </a:defRPr>
      </a:lvl7pPr>
      <a:lvl8pPr marL="4610633" indent="-307376" algn="l" defTabSz="614751" rtl="0" eaLnBrk="1" latinLnBrk="0" hangingPunct="1">
        <a:spcBef>
          <a:spcPct val="20000"/>
        </a:spcBef>
        <a:buFont typeface="Arial"/>
        <a:buChar char="•"/>
        <a:defRPr sz="2700" kern="1200">
          <a:solidFill>
            <a:schemeClr val="tx1"/>
          </a:solidFill>
          <a:latin typeface="+mn-lt"/>
          <a:ea typeface="+mn-ea"/>
          <a:cs typeface="+mn-cs"/>
        </a:defRPr>
      </a:lvl8pPr>
      <a:lvl9pPr marL="5225385" indent="-307376" algn="l" defTabSz="614751" rtl="0" eaLnBrk="1" latinLnBrk="0" hangingPunct="1">
        <a:spcBef>
          <a:spcPct val="20000"/>
        </a:spcBef>
        <a:buFont typeface="Arial"/>
        <a:buChar char="•"/>
        <a:defRPr sz="2700" kern="1200">
          <a:solidFill>
            <a:schemeClr val="tx1"/>
          </a:solidFill>
          <a:latin typeface="+mn-lt"/>
          <a:ea typeface="+mn-ea"/>
          <a:cs typeface="+mn-cs"/>
        </a:defRPr>
      </a:lvl9pPr>
    </p:bodyStyle>
    <p:otherStyle>
      <a:defPPr>
        <a:defRPr lang="es-ES"/>
      </a:defPPr>
      <a:lvl1pPr marL="0" algn="l" defTabSz="614751" rtl="0" eaLnBrk="1" latinLnBrk="0" hangingPunct="1">
        <a:defRPr sz="2400" kern="1200">
          <a:solidFill>
            <a:schemeClr val="tx1"/>
          </a:solidFill>
          <a:latin typeface="+mn-lt"/>
          <a:ea typeface="+mn-ea"/>
          <a:cs typeface="+mn-cs"/>
        </a:defRPr>
      </a:lvl1pPr>
      <a:lvl2pPr marL="614751" algn="l" defTabSz="614751" rtl="0" eaLnBrk="1" latinLnBrk="0" hangingPunct="1">
        <a:defRPr sz="2400" kern="1200">
          <a:solidFill>
            <a:schemeClr val="tx1"/>
          </a:solidFill>
          <a:latin typeface="+mn-lt"/>
          <a:ea typeface="+mn-ea"/>
          <a:cs typeface="+mn-cs"/>
        </a:defRPr>
      </a:lvl2pPr>
      <a:lvl3pPr marL="1229502" algn="l" defTabSz="614751" rtl="0" eaLnBrk="1" latinLnBrk="0" hangingPunct="1">
        <a:defRPr sz="2400" kern="1200">
          <a:solidFill>
            <a:schemeClr val="tx1"/>
          </a:solidFill>
          <a:latin typeface="+mn-lt"/>
          <a:ea typeface="+mn-ea"/>
          <a:cs typeface="+mn-cs"/>
        </a:defRPr>
      </a:lvl3pPr>
      <a:lvl4pPr marL="1844253" algn="l" defTabSz="614751" rtl="0" eaLnBrk="1" latinLnBrk="0" hangingPunct="1">
        <a:defRPr sz="2400" kern="1200">
          <a:solidFill>
            <a:schemeClr val="tx1"/>
          </a:solidFill>
          <a:latin typeface="+mn-lt"/>
          <a:ea typeface="+mn-ea"/>
          <a:cs typeface="+mn-cs"/>
        </a:defRPr>
      </a:lvl4pPr>
      <a:lvl5pPr marL="2459004" algn="l" defTabSz="614751" rtl="0" eaLnBrk="1" latinLnBrk="0" hangingPunct="1">
        <a:defRPr sz="2400" kern="1200">
          <a:solidFill>
            <a:schemeClr val="tx1"/>
          </a:solidFill>
          <a:latin typeface="+mn-lt"/>
          <a:ea typeface="+mn-ea"/>
          <a:cs typeface="+mn-cs"/>
        </a:defRPr>
      </a:lvl5pPr>
      <a:lvl6pPr marL="3073756" algn="l" defTabSz="614751" rtl="0" eaLnBrk="1" latinLnBrk="0" hangingPunct="1">
        <a:defRPr sz="2400" kern="1200">
          <a:solidFill>
            <a:schemeClr val="tx1"/>
          </a:solidFill>
          <a:latin typeface="+mn-lt"/>
          <a:ea typeface="+mn-ea"/>
          <a:cs typeface="+mn-cs"/>
        </a:defRPr>
      </a:lvl6pPr>
      <a:lvl7pPr marL="3688507" algn="l" defTabSz="614751" rtl="0" eaLnBrk="1" latinLnBrk="0" hangingPunct="1">
        <a:defRPr sz="2400" kern="1200">
          <a:solidFill>
            <a:schemeClr val="tx1"/>
          </a:solidFill>
          <a:latin typeface="+mn-lt"/>
          <a:ea typeface="+mn-ea"/>
          <a:cs typeface="+mn-cs"/>
        </a:defRPr>
      </a:lvl7pPr>
      <a:lvl8pPr marL="4303258" algn="l" defTabSz="614751" rtl="0" eaLnBrk="1" latinLnBrk="0" hangingPunct="1">
        <a:defRPr sz="2400" kern="1200">
          <a:solidFill>
            <a:schemeClr val="tx1"/>
          </a:solidFill>
          <a:latin typeface="+mn-lt"/>
          <a:ea typeface="+mn-ea"/>
          <a:cs typeface="+mn-cs"/>
        </a:defRPr>
      </a:lvl8pPr>
      <a:lvl9pPr marL="4918009" algn="l" defTabSz="614751"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Google Shape;51;p13"/>
          <p:cNvSpPr txBox="1">
            <a:spLocks noGrp="1"/>
          </p:cNvSpPr>
          <p:nvPr>
            <p:ph type="title"/>
          </p:nvPr>
        </p:nvSpPr>
        <p:spPr bwMode="auto">
          <a:xfrm>
            <a:off x="414760" y="593725"/>
            <a:ext cx="11359308"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s-CL" altLang="es-CL" smtClean="0">
              <a:sym typeface="Arial" panose="020B0604020202020204" pitchFamily="34" charset="0"/>
            </a:endParaRPr>
          </a:p>
        </p:txBody>
      </p:sp>
      <p:sp>
        <p:nvSpPr>
          <p:cNvPr id="4099" name="Google Shape;52;p13"/>
          <p:cNvSpPr txBox="1">
            <a:spLocks noGrp="1"/>
          </p:cNvSpPr>
          <p:nvPr>
            <p:ph type="body" idx="1"/>
          </p:nvPr>
        </p:nvSpPr>
        <p:spPr bwMode="auto">
          <a:xfrm>
            <a:off x="414760" y="1536700"/>
            <a:ext cx="11359308"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s-CL" altLang="es-CL" smtClean="0">
              <a:sym typeface="Arial" panose="020B0604020202020204" pitchFamily="34" charset="0"/>
            </a:endParaRPr>
          </a:p>
        </p:txBody>
      </p:sp>
      <p:sp>
        <p:nvSpPr>
          <p:cNvPr id="4100" name="Google Shape;53;p13"/>
          <p:cNvSpPr txBox="1">
            <a:spLocks noGrp="1"/>
          </p:cNvSpPr>
          <p:nvPr>
            <p:ph type="sldNum" idx="12"/>
          </p:nvPr>
        </p:nvSpPr>
        <p:spPr bwMode="auto">
          <a:xfrm>
            <a:off x="11293712" y="6218242"/>
            <a:ext cx="732176"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lvl1pPr algn="r" defTabSz="685594" eaLnBrk="1" hangingPunct="1">
              <a:buClr>
                <a:srgbClr val="000000"/>
              </a:buClr>
              <a:buSzPts val="1000"/>
              <a:buFont typeface="Arial" panose="020B0604020202020204" pitchFamily="34" charset="0"/>
              <a:buNone/>
              <a:defRPr sz="750">
                <a:solidFill>
                  <a:srgbClr val="595959"/>
                </a:solidFill>
                <a:cs typeface="Arial" panose="020B0604020202020204" pitchFamily="34" charset="0"/>
                <a:sym typeface="Arial" panose="020B0604020202020204" pitchFamily="34" charset="0"/>
              </a:defRPr>
            </a:lvl1pPr>
          </a:lstStyle>
          <a:p>
            <a:pPr fontAlgn="base">
              <a:spcBef>
                <a:spcPct val="0"/>
              </a:spcBef>
              <a:spcAft>
                <a:spcPct val="0"/>
              </a:spcAft>
              <a:defRPr/>
            </a:pPr>
            <a:fld id="{4B28EEC2-44C6-41CC-817C-4B2681C580C8}" type="slidenum">
              <a:rPr lang="es-419" altLang="es-CL">
                <a:ea typeface="ヒラギノ角ゴ Pro W3" charset="-128"/>
              </a:rPr>
              <a:pPr fontAlgn="base">
                <a:spcBef>
                  <a:spcPct val="0"/>
                </a:spcBef>
                <a:spcAft>
                  <a:spcPct val="0"/>
                </a:spcAft>
                <a:defRPr/>
              </a:pPr>
              <a:t>‹Nº›</a:t>
            </a:fld>
            <a:endParaRPr lang="es-419" altLang="es-CL">
              <a:ea typeface="ヒラギノ角ゴ Pro W3" charset="-128"/>
            </a:endParaRPr>
          </a:p>
        </p:txBody>
      </p:sp>
    </p:spTree>
    <p:extLst>
      <p:ext uri="{BB962C8B-B14F-4D97-AF65-F5344CB8AC3E}">
        <p14:creationId xmlns:p14="http://schemas.microsoft.com/office/powerpoint/2010/main" val="2356972710"/>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Google Shape;51;p13"/>
          <p:cNvSpPr txBox="1">
            <a:spLocks noGrp="1"/>
          </p:cNvSpPr>
          <p:nvPr>
            <p:ph type="title"/>
          </p:nvPr>
        </p:nvSpPr>
        <p:spPr bwMode="auto">
          <a:xfrm>
            <a:off x="414759" y="593725"/>
            <a:ext cx="11359308"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s-CL" altLang="es-CL" smtClean="0">
              <a:sym typeface="Arial" panose="020B0604020202020204" pitchFamily="34" charset="0"/>
            </a:endParaRPr>
          </a:p>
        </p:txBody>
      </p:sp>
      <p:sp>
        <p:nvSpPr>
          <p:cNvPr id="4099" name="Google Shape;52;p13"/>
          <p:cNvSpPr txBox="1">
            <a:spLocks noGrp="1"/>
          </p:cNvSpPr>
          <p:nvPr>
            <p:ph type="body" idx="1"/>
          </p:nvPr>
        </p:nvSpPr>
        <p:spPr bwMode="auto">
          <a:xfrm>
            <a:off x="414759" y="1536700"/>
            <a:ext cx="11359308"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s-CL" altLang="es-CL" smtClean="0">
              <a:sym typeface="Arial" panose="020B0604020202020204" pitchFamily="34" charset="0"/>
            </a:endParaRPr>
          </a:p>
        </p:txBody>
      </p:sp>
      <p:sp>
        <p:nvSpPr>
          <p:cNvPr id="4100" name="Google Shape;53;p13"/>
          <p:cNvSpPr txBox="1">
            <a:spLocks noGrp="1"/>
          </p:cNvSpPr>
          <p:nvPr>
            <p:ph type="sldNum" idx="12"/>
          </p:nvPr>
        </p:nvSpPr>
        <p:spPr bwMode="auto">
          <a:xfrm>
            <a:off x="11293710" y="6218240"/>
            <a:ext cx="732176"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lvl1pPr algn="r" defTabSz="914126" eaLnBrk="1" hangingPunct="1">
              <a:buClr>
                <a:srgbClr val="000000"/>
              </a:buClr>
              <a:buSzPts val="1000"/>
              <a:buFont typeface="Arial" panose="020B0604020202020204" pitchFamily="34" charset="0"/>
              <a:buNone/>
              <a:defRPr sz="1000">
                <a:solidFill>
                  <a:srgbClr val="595959"/>
                </a:solidFill>
                <a:cs typeface="Arial" panose="020B0604020202020204" pitchFamily="34" charset="0"/>
                <a:sym typeface="Arial" panose="020B0604020202020204" pitchFamily="34" charset="0"/>
              </a:defRPr>
            </a:lvl1pPr>
          </a:lstStyle>
          <a:p>
            <a:pPr fontAlgn="base">
              <a:spcBef>
                <a:spcPct val="0"/>
              </a:spcBef>
              <a:spcAft>
                <a:spcPct val="0"/>
              </a:spcAft>
              <a:defRPr/>
            </a:pPr>
            <a:fld id="{4B28EEC2-44C6-41CC-817C-4B2681C580C8}" type="slidenum">
              <a:rPr lang="es-419" altLang="es-CL">
                <a:ea typeface="ヒラギノ角ゴ Pro W3" charset="-128"/>
              </a:rPr>
              <a:pPr fontAlgn="base">
                <a:spcBef>
                  <a:spcPct val="0"/>
                </a:spcBef>
                <a:spcAft>
                  <a:spcPct val="0"/>
                </a:spcAft>
                <a:defRPr/>
              </a:pPr>
              <a:t>‹Nº›</a:t>
            </a:fld>
            <a:endParaRPr lang="es-419" altLang="es-CL">
              <a:ea typeface="ヒラギノ角ゴ Pro W3" charset="-128"/>
            </a:endParaRPr>
          </a:p>
        </p:txBody>
      </p:sp>
    </p:spTree>
    <p:extLst>
      <p:ext uri="{BB962C8B-B14F-4D97-AF65-F5344CB8AC3E}">
        <p14:creationId xmlns:p14="http://schemas.microsoft.com/office/powerpoint/2010/main" val="2503749371"/>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slide" Target="slide19.xml"/></Relationships>
</file>

<file path=ppt/slides/_rels/slide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10.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Google Shape;99;p25" title="Primer Fondo PPT-2 .png"/>
          <p:cNvPicPr preferRelativeResize="0"/>
          <p:nvPr/>
        </p:nvPicPr>
        <p:blipFill>
          <a:blip r:embed="rId3"/>
          <a:stretch>
            <a:fillRect/>
          </a:stretch>
        </p:blipFill>
        <p:spPr>
          <a:xfrm>
            <a:off x="-1" y="893"/>
            <a:ext cx="12188825" cy="6856214"/>
          </a:xfrm>
          <a:prstGeom prst="rect">
            <a:avLst/>
          </a:prstGeom>
          <a:noFill/>
          <a:ln>
            <a:noFill/>
          </a:ln>
        </p:spPr>
      </p:pic>
      <p:sp>
        <p:nvSpPr>
          <p:cNvPr id="100" name="Google Shape;100;p25"/>
          <p:cNvSpPr txBox="1"/>
          <p:nvPr/>
        </p:nvSpPr>
        <p:spPr>
          <a:xfrm>
            <a:off x="-1" y="2035145"/>
            <a:ext cx="12188825" cy="1787852"/>
          </a:xfrm>
          <a:prstGeom prst="rect">
            <a:avLst/>
          </a:prstGeom>
          <a:noFill/>
          <a:ln>
            <a:noFill/>
          </a:ln>
        </p:spPr>
        <p:txBody>
          <a:bodyPr spcFirstLastPara="1" lIns="51418" tIns="25699" rIns="51418" bIns="25699">
            <a:normAutofit/>
          </a:bodyPr>
          <a:lstStyle/>
          <a:p>
            <a:pPr algn="ctr" defTabSz="685605">
              <a:buClr>
                <a:srgbClr val="000000"/>
              </a:buClr>
              <a:buSzPts val="3000"/>
              <a:defRPr/>
            </a:pPr>
            <a:r>
              <a:rPr lang="pt-BR" sz="3599" kern="0" dirty="0">
                <a:solidFill>
                  <a:srgbClr val="FFFFFF"/>
                </a:solidFill>
                <a:latin typeface="Segoe UI" panose="020B0502040204020203" pitchFamily="34" charset="0"/>
                <a:ea typeface="Verdana"/>
                <a:cs typeface="Segoe UI" panose="020B0502040204020203" pitchFamily="34" charset="0"/>
                <a:sym typeface="Verdana"/>
              </a:rPr>
              <a:t>Programa Inspectores Fiscales 2026 </a:t>
            </a:r>
          </a:p>
          <a:p>
            <a:pPr algn="ctr" defTabSz="685605">
              <a:buClr>
                <a:srgbClr val="000000"/>
              </a:buClr>
              <a:buSzPts val="3000"/>
              <a:defRPr/>
            </a:pPr>
            <a:r>
              <a:rPr lang="pt-BR" sz="2799" kern="0" dirty="0">
                <a:solidFill>
                  <a:srgbClr val="FFFFFF"/>
                </a:solidFill>
                <a:latin typeface="Segoe UI" panose="020B0502040204020203" pitchFamily="34" charset="0"/>
                <a:ea typeface="Verdana"/>
                <a:cs typeface="Segoe UI" panose="020B0502040204020203" pitchFamily="34" charset="0"/>
                <a:sym typeface="Verdana"/>
              </a:rPr>
              <a:t>Curso Inspección Fiscal II Marco Normativo</a:t>
            </a:r>
          </a:p>
          <a:p>
            <a:pPr algn="ctr" defTabSz="685605">
              <a:buClr>
                <a:srgbClr val="000000"/>
              </a:buClr>
              <a:buSzPts val="3000"/>
              <a:defRPr/>
            </a:pPr>
            <a:r>
              <a:rPr lang="pt-BR" sz="1999" kern="0" dirty="0">
                <a:solidFill>
                  <a:srgbClr val="FFFFFF"/>
                </a:solidFill>
                <a:latin typeface="Segoe UI" panose="020B0502040204020203" pitchFamily="34" charset="0"/>
                <a:ea typeface="Verdana"/>
                <a:cs typeface="Segoe UI" panose="020B0502040204020203" pitchFamily="34" charset="0"/>
                <a:sym typeface="Verdana"/>
              </a:rPr>
              <a:t>Módulo II</a:t>
            </a:r>
            <a:r>
              <a:rPr lang="pt-BR" sz="1999" kern="0" dirty="0" smtClean="0">
                <a:solidFill>
                  <a:srgbClr val="FFFFFF"/>
                </a:solidFill>
                <a:latin typeface="Segoe UI" panose="020B0502040204020203" pitchFamily="34" charset="0"/>
                <a:ea typeface="Verdana"/>
                <a:cs typeface="Segoe UI" panose="020B0502040204020203" pitchFamily="34" charset="0"/>
                <a:sym typeface="Verdana"/>
              </a:rPr>
              <a:t>: </a:t>
            </a:r>
            <a:r>
              <a:rPr lang="pt-BR" sz="1999" kern="0" dirty="0" err="1" smtClean="0">
                <a:solidFill>
                  <a:srgbClr val="FFFFFF"/>
                </a:solidFill>
                <a:latin typeface="Segoe UI" panose="020B0502040204020203" pitchFamily="34" charset="0"/>
                <a:ea typeface="Verdana"/>
                <a:cs typeface="Segoe UI" panose="020B0502040204020203" pitchFamily="34" charset="0"/>
                <a:sym typeface="Verdana"/>
              </a:rPr>
              <a:t>Reglamento</a:t>
            </a:r>
            <a:r>
              <a:rPr lang="pt-BR" sz="1999" kern="0" dirty="0" smtClean="0">
                <a:solidFill>
                  <a:srgbClr val="FFFFFF"/>
                </a:solidFill>
                <a:latin typeface="Segoe UI" panose="020B0502040204020203" pitchFamily="34" charset="0"/>
                <a:ea typeface="Verdana"/>
                <a:cs typeface="Segoe UI" panose="020B0502040204020203" pitchFamily="34" charset="0"/>
                <a:sym typeface="Verdana"/>
              </a:rPr>
              <a:t> </a:t>
            </a:r>
            <a:r>
              <a:rPr lang="pt-BR" sz="1999" kern="0" dirty="0">
                <a:solidFill>
                  <a:srgbClr val="FFFFFF"/>
                </a:solidFill>
                <a:latin typeface="Segoe UI" panose="020B0502040204020203" pitchFamily="34" charset="0"/>
                <a:ea typeface="Verdana"/>
                <a:cs typeface="Segoe UI" panose="020B0502040204020203" pitchFamily="34" charset="0"/>
                <a:sym typeface="Verdana"/>
              </a:rPr>
              <a:t>de Contratos de Obras Públicas</a:t>
            </a:r>
          </a:p>
          <a:p>
            <a:pPr algn="ctr" defTabSz="685605">
              <a:buClr>
                <a:srgbClr val="000000"/>
              </a:buClr>
              <a:buSzPts val="3000"/>
              <a:defRPr/>
            </a:pPr>
            <a:r>
              <a:rPr lang="pt-BR" sz="1999" kern="0" dirty="0">
                <a:solidFill>
                  <a:srgbClr val="FFFFFF"/>
                </a:solidFill>
                <a:latin typeface="Segoe UI" panose="020B0502040204020203" pitchFamily="34" charset="0"/>
                <a:ea typeface="Verdana"/>
                <a:cs typeface="Segoe UI" panose="020B0502040204020203" pitchFamily="34" charset="0"/>
                <a:sym typeface="Verdana"/>
              </a:rPr>
              <a:t>RCOP N°75. Títulos: I al </a:t>
            </a:r>
            <a:r>
              <a:rPr lang="pt-BR" sz="1999" kern="0" dirty="0" smtClean="0">
                <a:solidFill>
                  <a:srgbClr val="FFFFFF"/>
                </a:solidFill>
                <a:latin typeface="Segoe UI" panose="020B0502040204020203" pitchFamily="34" charset="0"/>
                <a:ea typeface="Verdana"/>
                <a:cs typeface="Segoe UI" panose="020B0502040204020203" pitchFamily="34" charset="0"/>
                <a:sym typeface="Verdana"/>
              </a:rPr>
              <a:t>XII S3.</a:t>
            </a:r>
            <a:endParaRPr lang="es-CL" sz="1799" kern="0" dirty="0">
              <a:solidFill>
                <a:srgbClr val="FFFFFF"/>
              </a:solidFill>
              <a:latin typeface="Segoe UI" panose="020B0502040204020203" pitchFamily="34" charset="0"/>
              <a:ea typeface="Verdana"/>
              <a:cs typeface="Segoe UI" panose="020B0502040204020203" pitchFamily="34" charset="0"/>
            </a:endParaRPr>
          </a:p>
          <a:p>
            <a:pPr algn="ctr" defTabSz="685605">
              <a:buClr>
                <a:srgbClr val="000000"/>
              </a:buClr>
              <a:buSzPts val="3000"/>
              <a:defRPr/>
            </a:pPr>
            <a:endParaRPr lang="es-CL" sz="1350" kern="0" dirty="0">
              <a:solidFill>
                <a:srgbClr val="FFFFFF"/>
              </a:solidFill>
              <a:latin typeface="Segoe UI" panose="020B0502040204020203" pitchFamily="34" charset="0"/>
              <a:ea typeface="Verdana"/>
              <a:cs typeface="Segoe UI" panose="020B0502040204020203" pitchFamily="34" charset="0"/>
            </a:endParaRPr>
          </a:p>
          <a:p>
            <a:pPr algn="ctr" defTabSz="685605">
              <a:buClr>
                <a:srgbClr val="000000"/>
              </a:buClr>
              <a:buSzPts val="3000"/>
              <a:defRPr/>
            </a:pPr>
            <a:endParaRPr lang="pt-BR" sz="1350" kern="0" dirty="0">
              <a:solidFill>
                <a:srgbClr val="FFFFFF"/>
              </a:solidFill>
              <a:latin typeface="Segoe UI" panose="020B0502040204020203" pitchFamily="34" charset="0"/>
              <a:ea typeface="Verdana"/>
              <a:cs typeface="Segoe UI" panose="020B0502040204020203" pitchFamily="34" charset="0"/>
              <a:sym typeface="Verdana"/>
            </a:endParaRPr>
          </a:p>
          <a:p>
            <a:pPr algn="ctr" defTabSz="685605">
              <a:buClr>
                <a:srgbClr val="000000"/>
              </a:buClr>
              <a:buSzPts val="3000"/>
              <a:defRPr/>
            </a:pPr>
            <a:endParaRPr lang="pt-BR" sz="1125" kern="0" dirty="0">
              <a:solidFill>
                <a:srgbClr val="FFFFFF"/>
              </a:solidFill>
              <a:latin typeface="Verdana"/>
              <a:ea typeface="Verdana"/>
              <a:cs typeface="Arial"/>
              <a:sym typeface="Verdana"/>
            </a:endParaRPr>
          </a:p>
          <a:p>
            <a:pPr algn="ctr" defTabSz="685605">
              <a:lnSpc>
                <a:spcPct val="120000"/>
              </a:lnSpc>
              <a:buClr>
                <a:srgbClr val="000000"/>
              </a:buClr>
              <a:buSzPts val="3000"/>
              <a:defRPr/>
            </a:pPr>
            <a:endParaRPr sz="825" kern="0" dirty="0">
              <a:solidFill>
                <a:srgbClr val="000000"/>
              </a:solidFill>
              <a:ea typeface="ヒラギノ角ゴ Pro W3" charset="-128"/>
              <a:cs typeface="Arial"/>
              <a:sym typeface="Arial"/>
            </a:endParaRPr>
          </a:p>
        </p:txBody>
      </p:sp>
      <p:sp>
        <p:nvSpPr>
          <p:cNvPr id="101" name="Google Shape;101;p25"/>
          <p:cNvSpPr txBox="1"/>
          <p:nvPr/>
        </p:nvSpPr>
        <p:spPr>
          <a:xfrm>
            <a:off x="0" y="4658766"/>
            <a:ext cx="12188824" cy="681993"/>
          </a:xfrm>
          <a:prstGeom prst="rect">
            <a:avLst/>
          </a:prstGeom>
          <a:noFill/>
          <a:ln>
            <a:noFill/>
          </a:ln>
        </p:spPr>
        <p:txBody>
          <a:bodyPr spcFirstLastPara="1" lIns="51418" tIns="25699" rIns="51418" bIns="25699"/>
          <a:lstStyle/>
          <a:p>
            <a:pPr algn="ctr" defTabSz="685605">
              <a:buClr>
                <a:srgbClr val="000000"/>
              </a:buClr>
              <a:buSzPts val="1100"/>
              <a:defRPr/>
            </a:pPr>
            <a:r>
              <a:rPr lang="pt-BR" sz="1100" kern="0" dirty="0">
                <a:solidFill>
                  <a:srgbClr val="FFFFFF"/>
                </a:solidFill>
                <a:latin typeface="Segoe UI" panose="020B0502040204020203" pitchFamily="34" charset="0"/>
                <a:ea typeface="Verdana"/>
                <a:cs typeface="Segoe UI" panose="020B0502040204020203" pitchFamily="34" charset="0"/>
                <a:sym typeface="Verdana"/>
              </a:rPr>
              <a:t>Academia de Obras Públicas de Chile Presidente José Manuel Balmaceda </a:t>
            </a:r>
            <a:endParaRPr lang="es-ES" sz="1100" kern="0" dirty="0">
              <a:solidFill>
                <a:srgbClr val="FFFFFF"/>
              </a:solidFill>
              <a:latin typeface="Segoe UI" panose="020B0502040204020203" pitchFamily="34" charset="0"/>
              <a:ea typeface="Verdana"/>
              <a:cs typeface="Segoe UI" panose="020B0502040204020203" pitchFamily="34" charset="0"/>
              <a:sym typeface="Verdana"/>
            </a:endParaRPr>
          </a:p>
          <a:p>
            <a:pPr algn="ctr" defTabSz="685605">
              <a:buClr>
                <a:srgbClr val="000000"/>
              </a:buClr>
              <a:buSzPts val="1100"/>
              <a:defRPr/>
            </a:pPr>
            <a:r>
              <a:rPr lang="es-ES" sz="1100" kern="0" dirty="0">
                <a:solidFill>
                  <a:srgbClr val="FFFFFF"/>
                </a:solidFill>
                <a:latin typeface="Segoe UI" panose="020B0502040204020203" pitchFamily="34" charset="0"/>
                <a:ea typeface="Verdana"/>
                <a:cs typeface="Segoe UI" panose="020B0502040204020203" pitchFamily="34" charset="0"/>
                <a:sym typeface="Verdana"/>
              </a:rPr>
              <a:t>División de Desarrollo y Gestión de Personas. Subsecretaría de Obras Publicas</a:t>
            </a:r>
          </a:p>
          <a:p>
            <a:pPr algn="ctr" defTabSz="685605">
              <a:buClr>
                <a:srgbClr val="000000"/>
              </a:buClr>
              <a:buSzPts val="1100"/>
              <a:defRPr/>
            </a:pPr>
            <a:r>
              <a:rPr lang="es-ES" sz="1100" kern="0" dirty="0">
                <a:solidFill>
                  <a:srgbClr val="FFFFFF"/>
                </a:solidFill>
                <a:latin typeface="Segoe UI" panose="020B0502040204020203" pitchFamily="34" charset="0"/>
                <a:ea typeface="Verdana"/>
                <a:cs typeface="Segoe UI" panose="020B0502040204020203" pitchFamily="34" charset="0"/>
                <a:sym typeface="Verdana"/>
              </a:rPr>
              <a:t>Jueves 6</a:t>
            </a:r>
            <a:r>
              <a:rPr lang="es-ES" sz="1100" kern="0" dirty="0" smtClean="0">
                <a:solidFill>
                  <a:srgbClr val="FFFFFF"/>
                </a:solidFill>
                <a:latin typeface="Segoe UI" panose="020B0502040204020203" pitchFamily="34" charset="0"/>
                <a:ea typeface="Verdana"/>
                <a:cs typeface="Segoe UI" panose="020B0502040204020203" pitchFamily="34" charset="0"/>
                <a:sym typeface="Verdana"/>
              </a:rPr>
              <a:t> </a:t>
            </a:r>
            <a:r>
              <a:rPr lang="es-ES" sz="1100" kern="0" dirty="0">
                <a:solidFill>
                  <a:srgbClr val="FFFFFF"/>
                </a:solidFill>
                <a:latin typeface="Segoe UI" panose="020B0502040204020203" pitchFamily="34" charset="0"/>
                <a:ea typeface="Verdana"/>
                <a:cs typeface="Segoe UI" panose="020B0502040204020203" pitchFamily="34" charset="0"/>
                <a:sym typeface="Verdana"/>
              </a:rPr>
              <a:t>y Viernes 7</a:t>
            </a:r>
            <a:r>
              <a:rPr lang="es-ES" sz="1100" kern="0" dirty="0" smtClean="0">
                <a:solidFill>
                  <a:srgbClr val="FFFFFF"/>
                </a:solidFill>
                <a:latin typeface="Segoe UI" panose="020B0502040204020203" pitchFamily="34" charset="0"/>
                <a:ea typeface="Verdana"/>
                <a:cs typeface="Segoe UI" panose="020B0502040204020203" pitchFamily="34" charset="0"/>
                <a:sym typeface="Verdana"/>
              </a:rPr>
              <a:t> </a:t>
            </a:r>
            <a:r>
              <a:rPr lang="es-ES" sz="1100" kern="0" dirty="0">
                <a:solidFill>
                  <a:srgbClr val="FFFFFF"/>
                </a:solidFill>
                <a:latin typeface="Segoe UI" panose="020B0502040204020203" pitchFamily="34" charset="0"/>
                <a:ea typeface="Verdana"/>
                <a:cs typeface="Segoe UI" panose="020B0502040204020203" pitchFamily="34" charset="0"/>
                <a:sym typeface="Verdana"/>
              </a:rPr>
              <a:t>de </a:t>
            </a:r>
            <a:r>
              <a:rPr lang="es-ES" sz="1100" kern="0" dirty="0" smtClean="0">
                <a:solidFill>
                  <a:srgbClr val="FFFFFF"/>
                </a:solidFill>
                <a:latin typeface="Segoe UI" panose="020B0502040204020203" pitchFamily="34" charset="0"/>
                <a:ea typeface="Verdana"/>
                <a:cs typeface="Segoe UI" panose="020B0502040204020203" pitchFamily="34" charset="0"/>
                <a:sym typeface="Verdana"/>
              </a:rPr>
              <a:t>Agosto. </a:t>
            </a:r>
            <a:r>
              <a:rPr lang="pt-BR" sz="1100" kern="0" dirty="0">
                <a:solidFill>
                  <a:srgbClr val="FFFFFF"/>
                </a:solidFill>
                <a:latin typeface="Segoe UI" panose="020B0502040204020203" pitchFamily="34" charset="0"/>
                <a:ea typeface="Verdana"/>
                <a:cs typeface="Segoe UI" panose="020B0502040204020203" pitchFamily="34" charset="0"/>
                <a:sym typeface="Verdana"/>
              </a:rPr>
              <a:t>Docente: </a:t>
            </a:r>
            <a:r>
              <a:rPr lang="pt-BR" sz="1100" kern="0" dirty="0" smtClean="0">
                <a:solidFill>
                  <a:srgbClr val="FFFFFF"/>
                </a:solidFill>
                <a:latin typeface="Segoe UI" panose="020B0502040204020203" pitchFamily="34" charset="0"/>
                <a:ea typeface="Verdana"/>
                <a:cs typeface="Segoe UI" panose="020B0502040204020203" pitchFamily="34" charset="0"/>
                <a:sym typeface="Verdana"/>
              </a:rPr>
              <a:t>Erika Vélez Peñaloza [DGOP].</a:t>
            </a:r>
            <a:endParaRPr lang="es-ES" sz="1100" kern="0" dirty="0">
              <a:solidFill>
                <a:srgbClr val="FFFFFF"/>
              </a:solidFill>
              <a:latin typeface="Segoe UI" panose="020B0502040204020203" pitchFamily="34" charset="0"/>
              <a:ea typeface="Verdana"/>
              <a:cs typeface="Segoe UI" panose="020B0502040204020203" pitchFamily="34" charset="0"/>
              <a:sym typeface="Verdana"/>
            </a:endParaRPr>
          </a:p>
          <a:p>
            <a:pPr algn="ctr" defTabSz="685605">
              <a:lnSpc>
                <a:spcPct val="120000"/>
              </a:lnSpc>
              <a:buClr>
                <a:srgbClr val="000000"/>
              </a:buClr>
              <a:buSzPts val="1100"/>
              <a:defRPr/>
            </a:pPr>
            <a:endParaRPr lang="es-ES" sz="825" b="1" kern="0" dirty="0">
              <a:solidFill>
                <a:srgbClr val="FFFFFF"/>
              </a:solidFill>
              <a:latin typeface="Verdana"/>
              <a:ea typeface="Verdana"/>
              <a:cs typeface="Arial"/>
              <a:sym typeface="Verdana"/>
            </a:endParaRPr>
          </a:p>
          <a:p>
            <a:pPr algn="ctr" defTabSz="685605">
              <a:lnSpc>
                <a:spcPct val="120000"/>
              </a:lnSpc>
              <a:buClr>
                <a:srgbClr val="000000"/>
              </a:buClr>
              <a:buSzPts val="1100"/>
              <a:defRPr/>
            </a:pPr>
            <a:r>
              <a:rPr lang="es-419" sz="750" b="1" kern="0" dirty="0">
                <a:solidFill>
                  <a:srgbClr val="FFFFFF"/>
                </a:solidFill>
                <a:latin typeface="Verdana"/>
                <a:ea typeface="Verdana"/>
                <a:cs typeface="Arial"/>
                <a:sym typeface="Verdana"/>
              </a:rPr>
              <a:t> </a:t>
            </a:r>
            <a:endParaRPr sz="750" b="1" kern="0" dirty="0">
              <a:solidFill>
                <a:srgbClr val="FFFFFF"/>
              </a:solidFill>
              <a:latin typeface="Verdana"/>
              <a:ea typeface="Verdana"/>
              <a:cs typeface="Arial"/>
              <a:sym typeface="Arial"/>
            </a:endParaRPr>
          </a:p>
        </p:txBody>
      </p:sp>
      <p:pic>
        <p:nvPicPr>
          <p:cNvPr id="49157" name="Google Shape;103;p25"/>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73135" y="5284822"/>
            <a:ext cx="2920579" cy="134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88307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10</a:t>
            </a:fld>
            <a:endParaRPr lang="es-ES" dirty="0"/>
          </a:p>
        </p:txBody>
      </p:sp>
      <p:sp>
        <p:nvSpPr>
          <p:cNvPr id="3" name="2 CuadroTexto"/>
          <p:cNvSpPr txBox="1"/>
          <p:nvPr/>
        </p:nvSpPr>
        <p:spPr>
          <a:xfrm>
            <a:off x="882870" y="152403"/>
            <a:ext cx="9380482" cy="461665"/>
          </a:xfrm>
          <a:prstGeom prst="rect">
            <a:avLst/>
          </a:prstGeom>
          <a:noFill/>
        </p:spPr>
        <p:txBody>
          <a:bodyPr wrap="square" rtlCol="0">
            <a:spAutoFit/>
          </a:bodyPr>
          <a:lstStyle/>
          <a:p>
            <a:r>
              <a:rPr lang="es-ES" dirty="0" smtClean="0"/>
              <a:t>(Bases Administrativas)   </a:t>
            </a:r>
            <a:r>
              <a:rPr lang="es-ES" u="sng" dirty="0" smtClean="0">
                <a:solidFill>
                  <a:srgbClr val="FF0000"/>
                </a:solidFill>
              </a:rPr>
              <a:t>Autocontrol del contratista</a:t>
            </a:r>
            <a:endParaRPr lang="es-CL" u="sng" dirty="0">
              <a:solidFill>
                <a:srgbClr val="FF0000"/>
              </a:solidFill>
            </a:endParaRPr>
          </a:p>
        </p:txBody>
      </p:sp>
      <p:sp>
        <p:nvSpPr>
          <p:cNvPr id="5" name="4 CuadroTexto"/>
          <p:cNvSpPr txBox="1"/>
          <p:nvPr/>
        </p:nvSpPr>
        <p:spPr>
          <a:xfrm>
            <a:off x="707949" y="614068"/>
            <a:ext cx="10523095" cy="400110"/>
          </a:xfrm>
          <a:prstGeom prst="rect">
            <a:avLst/>
          </a:prstGeom>
          <a:noFill/>
        </p:spPr>
        <p:txBody>
          <a:bodyPr wrap="square" rtlCol="0">
            <a:spAutoFit/>
          </a:bodyPr>
          <a:lstStyle/>
          <a:p>
            <a:r>
              <a:rPr lang="es-ES" sz="2000" dirty="0" smtClean="0"/>
              <a:t>Se extiende a todos los ámbitos de la ejecución de las obras, incluyendo como </a:t>
            </a:r>
            <a:r>
              <a:rPr lang="es-ES" sz="2000" u="sng" dirty="0" smtClean="0"/>
              <a:t>mínimo</a:t>
            </a:r>
            <a:r>
              <a:rPr lang="es-ES" sz="2000" dirty="0" smtClean="0"/>
              <a:t>:</a:t>
            </a:r>
            <a:endParaRPr lang="es-CL" sz="20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0431" y="944896"/>
            <a:ext cx="7448726" cy="242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7 CuadroTexto"/>
          <p:cNvSpPr txBox="1"/>
          <p:nvPr/>
        </p:nvSpPr>
        <p:spPr>
          <a:xfrm>
            <a:off x="620863" y="3187166"/>
            <a:ext cx="10871436" cy="923330"/>
          </a:xfrm>
          <a:prstGeom prst="rect">
            <a:avLst/>
          </a:prstGeom>
          <a:noFill/>
        </p:spPr>
        <p:txBody>
          <a:bodyPr wrap="square" rtlCol="0">
            <a:spAutoFit/>
          </a:bodyPr>
          <a:lstStyle/>
          <a:p>
            <a:pPr algn="just"/>
            <a:r>
              <a:rPr lang="es-ES" sz="1800" dirty="0" smtClean="0"/>
              <a:t>La comprobación de la calidad de la ejecución del Autocontrol por parte del contratista, es sistemáticamente </a:t>
            </a:r>
            <a:r>
              <a:rPr lang="es-ES" sz="1800" dirty="0" smtClean="0">
                <a:solidFill>
                  <a:srgbClr val="FF0000"/>
                </a:solidFill>
              </a:rPr>
              <a:t>mediante protocolos</a:t>
            </a:r>
            <a:r>
              <a:rPr lang="es-ES" sz="1800" dirty="0" smtClean="0"/>
              <a:t>, los cuales deben ser </a:t>
            </a:r>
            <a:r>
              <a:rPr lang="es-ES" sz="1800" dirty="0" smtClean="0">
                <a:solidFill>
                  <a:srgbClr val="FF0000"/>
                </a:solidFill>
              </a:rPr>
              <a:t>firmados </a:t>
            </a:r>
            <a:r>
              <a:rPr lang="es-ES" sz="1800" dirty="0" smtClean="0"/>
              <a:t>oportunamente </a:t>
            </a:r>
            <a:r>
              <a:rPr lang="es-ES" sz="1800" dirty="0" smtClean="0">
                <a:solidFill>
                  <a:srgbClr val="000099"/>
                </a:solidFill>
              </a:rPr>
              <a:t>por el Jefe de Control de Calidad </a:t>
            </a:r>
            <a:r>
              <a:rPr lang="es-ES" sz="1800" dirty="0" smtClean="0"/>
              <a:t>o por quien se acuerde con el (la) Inspector (a) Fiscal y entregados en forma previa a la continuación de la obra</a:t>
            </a:r>
            <a:endParaRPr lang="es-CL" sz="1800" dirty="0"/>
          </a:p>
        </p:txBody>
      </p:sp>
      <p:sp>
        <p:nvSpPr>
          <p:cNvPr id="4" name="CuadroTexto 3"/>
          <p:cNvSpPr txBox="1"/>
          <p:nvPr/>
        </p:nvSpPr>
        <p:spPr>
          <a:xfrm>
            <a:off x="482090" y="4228647"/>
            <a:ext cx="6190666" cy="461665"/>
          </a:xfrm>
          <a:prstGeom prst="rect">
            <a:avLst/>
          </a:prstGeom>
          <a:noFill/>
        </p:spPr>
        <p:txBody>
          <a:bodyPr wrap="square" rtlCol="0">
            <a:spAutoFit/>
          </a:bodyPr>
          <a:lstStyle/>
          <a:p>
            <a:r>
              <a:rPr lang="es-ES" u="sng" dirty="0"/>
              <a:t>Manual de Procedimientos de Autocontrol</a:t>
            </a:r>
            <a:endParaRPr lang="es-CL" u="sng" dirty="0"/>
          </a:p>
        </p:txBody>
      </p:sp>
      <p:sp>
        <p:nvSpPr>
          <p:cNvPr id="6" name="CuadroTexto 5"/>
          <p:cNvSpPr txBox="1"/>
          <p:nvPr/>
        </p:nvSpPr>
        <p:spPr>
          <a:xfrm>
            <a:off x="482090" y="4690151"/>
            <a:ext cx="10852891" cy="2031325"/>
          </a:xfrm>
          <a:prstGeom prst="rect">
            <a:avLst/>
          </a:prstGeom>
          <a:noFill/>
        </p:spPr>
        <p:txBody>
          <a:bodyPr wrap="square" rtlCol="0">
            <a:spAutoFit/>
          </a:bodyPr>
          <a:lstStyle/>
          <a:p>
            <a:pPr marL="457200" indent="-457200" algn="just">
              <a:buFont typeface="+mj-lt"/>
              <a:buAutoNum type="arabicPeriod"/>
            </a:pPr>
            <a:r>
              <a:rPr lang="es-ES" sz="1800" dirty="0"/>
              <a:t>Es aprobado por el </a:t>
            </a:r>
            <a:r>
              <a:rPr lang="es-ES" sz="1800" dirty="0" smtClean="0"/>
              <a:t>(la) Inspector (a) Fiscal</a:t>
            </a:r>
            <a:endParaRPr lang="es-ES" sz="1800" dirty="0"/>
          </a:p>
          <a:p>
            <a:pPr marL="457200" indent="-457200" algn="just">
              <a:buFont typeface="+mj-lt"/>
              <a:buAutoNum type="arabicPeriod"/>
            </a:pPr>
            <a:r>
              <a:rPr lang="es-ES" sz="1800" dirty="0"/>
              <a:t>Entregado por el contratista </a:t>
            </a:r>
            <a:r>
              <a:rPr lang="es-ES" sz="1800" u="sng" dirty="0"/>
              <a:t>dentro de los 30 días luego que esté tramitada la Res. de Adjudicación.</a:t>
            </a:r>
          </a:p>
          <a:p>
            <a:pPr marL="457200" indent="-457200" algn="just">
              <a:buFont typeface="+mj-lt"/>
              <a:buAutoNum type="arabicPeriod"/>
            </a:pPr>
            <a:r>
              <a:rPr lang="es-ES" sz="1800" dirty="0"/>
              <a:t>Contiene la metodología a utilizar para cada uno de los ítem a controlar, con estricto apego a las Especificaciones Técnicas</a:t>
            </a:r>
          </a:p>
          <a:p>
            <a:pPr marL="457200" indent="-457200" algn="just">
              <a:buFont typeface="+mj-lt"/>
              <a:buAutoNum type="arabicPeriod"/>
            </a:pPr>
            <a:r>
              <a:rPr lang="es-ES" sz="1800" dirty="0"/>
              <a:t>Especifica la forma en que se manejará y controlará la documentación.</a:t>
            </a:r>
          </a:p>
          <a:p>
            <a:pPr marL="457200" indent="-457200" algn="just">
              <a:buFont typeface="+mj-lt"/>
              <a:buAutoNum type="arabicPeriod"/>
            </a:pPr>
            <a:r>
              <a:rPr lang="es-ES" sz="1800" dirty="0"/>
              <a:t>Debe incluir el detalle de las instalaciones, equipamiento, formatos de Protocolos y personal, especificando las obligaciones, deberes y responsabilidades de cada uno</a:t>
            </a:r>
            <a:r>
              <a:rPr lang="es-ES" sz="1800" dirty="0" smtClean="0"/>
              <a:t>.</a:t>
            </a:r>
            <a:endParaRPr lang="es-CL" dirty="0"/>
          </a:p>
        </p:txBody>
      </p:sp>
    </p:spTree>
    <p:extLst>
      <p:ext uri="{BB962C8B-B14F-4D97-AF65-F5344CB8AC3E}">
        <p14:creationId xmlns:p14="http://schemas.microsoft.com/office/powerpoint/2010/main" val="1453471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circle(in)">
                                      <p:cBhvr>
                                        <p:cTn id="7" dur="20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1000"/>
                                        <p:tgtEl>
                                          <p:spTgt spid="8">
                                            <p:txEl>
                                              <p:pRg st="0" end="0"/>
                                            </p:txEl>
                                          </p:spTgt>
                                        </p:tgtEl>
                                      </p:cBhvr>
                                    </p:animEffect>
                                    <p:anim calcmode="lin" valueType="num">
                                      <p:cBhvr>
                                        <p:cTn id="13"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down)">
                                      <p:cBhvr>
                                        <p:cTn id="19" dur="580">
                                          <p:stCondLst>
                                            <p:cond delay="0"/>
                                          </p:stCondLst>
                                        </p:cTn>
                                        <p:tgtEl>
                                          <p:spTgt spid="4">
                                            <p:txEl>
                                              <p:pRg st="0" end="0"/>
                                            </p:txEl>
                                          </p:spTgt>
                                        </p:tgtEl>
                                      </p:cBhvr>
                                    </p:animEffect>
                                    <p:anim calcmode="lin" valueType="num">
                                      <p:cBhvr>
                                        <p:cTn id="20"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25" dur="26">
                                          <p:stCondLst>
                                            <p:cond delay="650"/>
                                          </p:stCondLst>
                                        </p:cTn>
                                        <p:tgtEl>
                                          <p:spTgt spid="4">
                                            <p:txEl>
                                              <p:pRg st="0" end="0"/>
                                            </p:txEl>
                                          </p:spTgt>
                                        </p:tgtEl>
                                      </p:cBhvr>
                                      <p:to x="100000" y="60000"/>
                                    </p:animScale>
                                    <p:animScale>
                                      <p:cBhvr>
                                        <p:cTn id="26" dur="166" decel="50000">
                                          <p:stCondLst>
                                            <p:cond delay="676"/>
                                          </p:stCondLst>
                                        </p:cTn>
                                        <p:tgtEl>
                                          <p:spTgt spid="4">
                                            <p:txEl>
                                              <p:pRg st="0" end="0"/>
                                            </p:txEl>
                                          </p:spTgt>
                                        </p:tgtEl>
                                      </p:cBhvr>
                                      <p:to x="100000" y="100000"/>
                                    </p:animScale>
                                    <p:animScale>
                                      <p:cBhvr>
                                        <p:cTn id="27" dur="26">
                                          <p:stCondLst>
                                            <p:cond delay="1312"/>
                                          </p:stCondLst>
                                        </p:cTn>
                                        <p:tgtEl>
                                          <p:spTgt spid="4">
                                            <p:txEl>
                                              <p:pRg st="0" end="0"/>
                                            </p:txEl>
                                          </p:spTgt>
                                        </p:tgtEl>
                                      </p:cBhvr>
                                      <p:to x="100000" y="80000"/>
                                    </p:animScale>
                                    <p:animScale>
                                      <p:cBhvr>
                                        <p:cTn id="28" dur="166" decel="50000">
                                          <p:stCondLst>
                                            <p:cond delay="1338"/>
                                          </p:stCondLst>
                                        </p:cTn>
                                        <p:tgtEl>
                                          <p:spTgt spid="4">
                                            <p:txEl>
                                              <p:pRg st="0" end="0"/>
                                            </p:txEl>
                                          </p:spTgt>
                                        </p:tgtEl>
                                      </p:cBhvr>
                                      <p:to x="100000" y="100000"/>
                                    </p:animScale>
                                    <p:animScale>
                                      <p:cBhvr>
                                        <p:cTn id="29" dur="26">
                                          <p:stCondLst>
                                            <p:cond delay="1642"/>
                                          </p:stCondLst>
                                        </p:cTn>
                                        <p:tgtEl>
                                          <p:spTgt spid="4">
                                            <p:txEl>
                                              <p:pRg st="0" end="0"/>
                                            </p:txEl>
                                          </p:spTgt>
                                        </p:tgtEl>
                                      </p:cBhvr>
                                      <p:to x="100000" y="90000"/>
                                    </p:animScale>
                                    <p:animScale>
                                      <p:cBhvr>
                                        <p:cTn id="30" dur="166" decel="50000">
                                          <p:stCondLst>
                                            <p:cond delay="1668"/>
                                          </p:stCondLst>
                                        </p:cTn>
                                        <p:tgtEl>
                                          <p:spTgt spid="4">
                                            <p:txEl>
                                              <p:pRg st="0" end="0"/>
                                            </p:txEl>
                                          </p:spTgt>
                                        </p:tgtEl>
                                      </p:cBhvr>
                                      <p:to x="100000" y="100000"/>
                                    </p:animScale>
                                    <p:animScale>
                                      <p:cBhvr>
                                        <p:cTn id="31" dur="26">
                                          <p:stCondLst>
                                            <p:cond delay="1808"/>
                                          </p:stCondLst>
                                        </p:cTn>
                                        <p:tgtEl>
                                          <p:spTgt spid="4">
                                            <p:txEl>
                                              <p:pRg st="0" end="0"/>
                                            </p:txEl>
                                          </p:spTgt>
                                        </p:tgtEl>
                                      </p:cBhvr>
                                      <p:to x="100000" y="95000"/>
                                    </p:animScale>
                                    <p:animScale>
                                      <p:cBhvr>
                                        <p:cTn id="32" dur="166" decel="50000">
                                          <p:stCondLst>
                                            <p:cond delay="1834"/>
                                          </p:stCondLst>
                                        </p:cTn>
                                        <p:tgtEl>
                                          <p:spTgt spid="4">
                                            <p:txEl>
                                              <p:pRg st="0" end="0"/>
                                            </p:txEl>
                                          </p:spTgt>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wheel(1)">
                                      <p:cBhvr>
                                        <p:cTn id="37" dur="2000"/>
                                        <p:tgtEl>
                                          <p:spTgt spid="6">
                                            <p:txEl>
                                              <p:pRg st="0" end="0"/>
                                            </p:txEl>
                                          </p:spTgt>
                                        </p:tgtEl>
                                      </p:cBhvr>
                                    </p:animEffect>
                                  </p:childTnLst>
                                </p:cTn>
                              </p:par>
                              <p:par>
                                <p:cTn id="38" presetID="21" presetClass="entr" presetSubtype="1" fill="hold" nodeType="withEffect">
                                  <p:stCondLst>
                                    <p:cond delay="0"/>
                                  </p:stCondLst>
                                  <p:childTnLst>
                                    <p:set>
                                      <p:cBhvr>
                                        <p:cTn id="39" dur="1" fill="hold">
                                          <p:stCondLst>
                                            <p:cond delay="0"/>
                                          </p:stCondLst>
                                        </p:cTn>
                                        <p:tgtEl>
                                          <p:spTgt spid="6">
                                            <p:txEl>
                                              <p:pRg st="1" end="1"/>
                                            </p:txEl>
                                          </p:spTgt>
                                        </p:tgtEl>
                                        <p:attrNameLst>
                                          <p:attrName>style.visibility</p:attrName>
                                        </p:attrNameLst>
                                      </p:cBhvr>
                                      <p:to>
                                        <p:strVal val="visible"/>
                                      </p:to>
                                    </p:set>
                                    <p:animEffect transition="in" filter="wheel(1)">
                                      <p:cBhvr>
                                        <p:cTn id="40" dur="2000"/>
                                        <p:tgtEl>
                                          <p:spTgt spid="6">
                                            <p:txEl>
                                              <p:pRg st="1" end="1"/>
                                            </p:txEl>
                                          </p:spTgt>
                                        </p:tgtEl>
                                      </p:cBhvr>
                                    </p:animEffect>
                                  </p:childTnLst>
                                </p:cTn>
                              </p:par>
                              <p:par>
                                <p:cTn id="41" presetID="21" presetClass="entr" presetSubtype="1" fill="hold" nodeType="withEffect">
                                  <p:stCondLst>
                                    <p:cond delay="0"/>
                                  </p:stCondLst>
                                  <p:childTnLst>
                                    <p:set>
                                      <p:cBhvr>
                                        <p:cTn id="42" dur="1" fill="hold">
                                          <p:stCondLst>
                                            <p:cond delay="0"/>
                                          </p:stCondLst>
                                        </p:cTn>
                                        <p:tgtEl>
                                          <p:spTgt spid="6">
                                            <p:txEl>
                                              <p:pRg st="2" end="2"/>
                                            </p:txEl>
                                          </p:spTgt>
                                        </p:tgtEl>
                                        <p:attrNameLst>
                                          <p:attrName>style.visibility</p:attrName>
                                        </p:attrNameLst>
                                      </p:cBhvr>
                                      <p:to>
                                        <p:strVal val="visible"/>
                                      </p:to>
                                    </p:set>
                                    <p:animEffect transition="in" filter="wheel(1)">
                                      <p:cBhvr>
                                        <p:cTn id="43" dur="2000"/>
                                        <p:tgtEl>
                                          <p:spTgt spid="6">
                                            <p:txEl>
                                              <p:pRg st="2" end="2"/>
                                            </p:txEl>
                                          </p:spTgt>
                                        </p:tgtEl>
                                      </p:cBhvr>
                                    </p:animEffect>
                                  </p:childTnLst>
                                </p:cTn>
                              </p:par>
                              <p:par>
                                <p:cTn id="44" presetID="21" presetClass="entr" presetSubtype="1" fill="hold" nodeType="withEffect">
                                  <p:stCondLst>
                                    <p:cond delay="0"/>
                                  </p:stCondLst>
                                  <p:childTnLst>
                                    <p:set>
                                      <p:cBhvr>
                                        <p:cTn id="45" dur="1" fill="hold">
                                          <p:stCondLst>
                                            <p:cond delay="0"/>
                                          </p:stCondLst>
                                        </p:cTn>
                                        <p:tgtEl>
                                          <p:spTgt spid="6">
                                            <p:txEl>
                                              <p:pRg st="3" end="3"/>
                                            </p:txEl>
                                          </p:spTgt>
                                        </p:tgtEl>
                                        <p:attrNameLst>
                                          <p:attrName>style.visibility</p:attrName>
                                        </p:attrNameLst>
                                      </p:cBhvr>
                                      <p:to>
                                        <p:strVal val="visible"/>
                                      </p:to>
                                    </p:set>
                                    <p:animEffect transition="in" filter="wheel(1)">
                                      <p:cBhvr>
                                        <p:cTn id="46" dur="2000"/>
                                        <p:tgtEl>
                                          <p:spTgt spid="6">
                                            <p:txEl>
                                              <p:pRg st="3" end="3"/>
                                            </p:txEl>
                                          </p:spTgt>
                                        </p:tgtEl>
                                      </p:cBhvr>
                                    </p:animEffect>
                                  </p:childTnLst>
                                </p:cTn>
                              </p:par>
                              <p:par>
                                <p:cTn id="47" presetID="21" presetClass="entr" presetSubtype="1" fill="hold" nodeType="withEffect">
                                  <p:stCondLst>
                                    <p:cond delay="0"/>
                                  </p:stCondLst>
                                  <p:childTnLst>
                                    <p:set>
                                      <p:cBhvr>
                                        <p:cTn id="48" dur="1" fill="hold">
                                          <p:stCondLst>
                                            <p:cond delay="0"/>
                                          </p:stCondLst>
                                        </p:cTn>
                                        <p:tgtEl>
                                          <p:spTgt spid="6">
                                            <p:txEl>
                                              <p:pRg st="4" end="4"/>
                                            </p:txEl>
                                          </p:spTgt>
                                        </p:tgtEl>
                                        <p:attrNameLst>
                                          <p:attrName>style.visibility</p:attrName>
                                        </p:attrNameLst>
                                      </p:cBhvr>
                                      <p:to>
                                        <p:strVal val="visible"/>
                                      </p:to>
                                    </p:set>
                                    <p:animEffect transition="in" filter="wheel(1)">
                                      <p:cBhvr>
                                        <p:cTn id="49" dur="2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11</a:t>
            </a:fld>
            <a:endParaRPr lang="es-ES" dirty="0"/>
          </a:p>
        </p:txBody>
      </p:sp>
      <p:sp>
        <p:nvSpPr>
          <p:cNvPr id="3" name="2 CuadroTexto"/>
          <p:cNvSpPr txBox="1"/>
          <p:nvPr/>
        </p:nvSpPr>
        <p:spPr>
          <a:xfrm>
            <a:off x="993228" y="69941"/>
            <a:ext cx="9412014" cy="523220"/>
          </a:xfrm>
          <a:prstGeom prst="rect">
            <a:avLst/>
          </a:prstGeom>
          <a:noFill/>
        </p:spPr>
        <p:txBody>
          <a:bodyPr wrap="square" rtlCol="0">
            <a:spAutoFit/>
          </a:bodyPr>
          <a:lstStyle/>
          <a:p>
            <a:pPr algn="ctr"/>
            <a:r>
              <a:rPr lang="es-ES" sz="2800" dirty="0" smtClean="0">
                <a:effectLst>
                  <a:outerShdw blurRad="38100" dist="38100" dir="2700000" algn="tl">
                    <a:srgbClr val="000000">
                      <a:alpha val="43137"/>
                    </a:srgbClr>
                  </a:outerShdw>
                </a:effectLst>
              </a:rPr>
              <a:t> (Bases Administrativas)  </a:t>
            </a:r>
            <a:r>
              <a:rPr lang="es-ES" sz="2800" u="sng" dirty="0" smtClean="0">
                <a:effectLst>
                  <a:outerShdw blurRad="38100" dist="38100" dir="2700000" algn="tl">
                    <a:srgbClr val="000000">
                      <a:alpha val="43137"/>
                    </a:srgbClr>
                  </a:outerShdw>
                </a:effectLst>
              </a:rPr>
              <a:t>Informes</a:t>
            </a:r>
            <a:endParaRPr lang="es-CL" sz="2800" u="sng" dirty="0">
              <a:effectLst>
                <a:outerShdw blurRad="38100" dist="38100" dir="2700000" algn="tl">
                  <a:srgbClr val="000000">
                    <a:alpha val="43137"/>
                  </a:srgbClr>
                </a:outerShdw>
              </a:effectLst>
            </a:endParaRPr>
          </a:p>
        </p:txBody>
      </p:sp>
      <p:sp>
        <p:nvSpPr>
          <p:cNvPr id="4" name="3 CuadroTexto"/>
          <p:cNvSpPr txBox="1"/>
          <p:nvPr/>
        </p:nvSpPr>
        <p:spPr>
          <a:xfrm>
            <a:off x="634101" y="1543792"/>
            <a:ext cx="9412014" cy="492443"/>
          </a:xfrm>
          <a:prstGeom prst="rect">
            <a:avLst/>
          </a:prstGeom>
          <a:noFill/>
        </p:spPr>
        <p:txBody>
          <a:bodyPr wrap="square" rtlCol="0">
            <a:spAutoFit/>
          </a:bodyPr>
          <a:lstStyle/>
          <a:p>
            <a:r>
              <a:rPr lang="es-ES" sz="2600" u="sng" dirty="0" smtClean="0"/>
              <a:t>Informes mensuales</a:t>
            </a:r>
            <a:endParaRPr lang="es-CL" sz="2600" u="sng" dirty="0"/>
          </a:p>
        </p:txBody>
      </p:sp>
      <p:sp>
        <p:nvSpPr>
          <p:cNvPr id="6" name="5 CuadroTexto"/>
          <p:cNvSpPr txBox="1"/>
          <p:nvPr/>
        </p:nvSpPr>
        <p:spPr>
          <a:xfrm>
            <a:off x="740979" y="2515774"/>
            <a:ext cx="10838406" cy="2939266"/>
          </a:xfrm>
          <a:prstGeom prst="rect">
            <a:avLst/>
          </a:prstGeom>
          <a:noFill/>
        </p:spPr>
        <p:txBody>
          <a:bodyPr wrap="square" rtlCol="0">
            <a:spAutoFit/>
          </a:bodyPr>
          <a:lstStyle/>
          <a:p>
            <a:pPr marL="457200" indent="-457200" algn="just">
              <a:spcAft>
                <a:spcPts val="300"/>
              </a:spcAft>
              <a:buFont typeface="+mj-lt"/>
              <a:buAutoNum type="arabicPeriod"/>
            </a:pPr>
            <a:r>
              <a:rPr lang="es-ES" sz="2000" dirty="0" smtClean="0"/>
              <a:t>En dos ejemplares anillados más un respaldo en CD</a:t>
            </a:r>
          </a:p>
          <a:p>
            <a:pPr marL="457200" indent="-457200" algn="just">
              <a:spcAft>
                <a:spcPts val="300"/>
              </a:spcAft>
              <a:buFont typeface="+mj-lt"/>
              <a:buAutoNum type="arabicPeriod"/>
            </a:pPr>
            <a:r>
              <a:rPr lang="es-ES" sz="2000" dirty="0" smtClean="0"/>
              <a:t>La estructura y contenido del Informe Mensual es acordado entre el contratista y el Inspector Fiscal al inicio del contrato, y debe emplearse sistemáticamente durante todo el período de construcción</a:t>
            </a:r>
            <a:r>
              <a:rPr lang="es-ES" sz="2000" dirty="0"/>
              <a:t>. (</a:t>
            </a:r>
            <a:r>
              <a:rPr lang="es-ES" sz="2000" dirty="0">
                <a:solidFill>
                  <a:srgbClr val="FF0000"/>
                </a:solidFill>
              </a:rPr>
              <a:t>Informe Modelo</a:t>
            </a:r>
            <a:r>
              <a:rPr lang="es-ES" sz="2000" dirty="0" smtClean="0"/>
              <a:t>)</a:t>
            </a:r>
          </a:p>
          <a:p>
            <a:pPr marL="457200" indent="-457200" algn="just">
              <a:spcAft>
                <a:spcPts val="400"/>
              </a:spcAft>
              <a:buFont typeface="+mj-lt"/>
              <a:buAutoNum type="arabicPeriod"/>
            </a:pPr>
            <a:r>
              <a:rPr lang="es-ES" sz="2000" dirty="0" smtClean="0">
                <a:solidFill>
                  <a:srgbClr val="000099"/>
                </a:solidFill>
              </a:rPr>
              <a:t>Los Anexos mínimos que debe considerar, s</a:t>
            </a:r>
            <a:r>
              <a:rPr lang="es-ES" sz="2000" dirty="0" smtClean="0"/>
              <a:t>eñalados en las </a:t>
            </a:r>
            <a:r>
              <a:rPr lang="es-ES" sz="2000" dirty="0" err="1" smtClean="0"/>
              <a:t>B.Adm</a:t>
            </a:r>
            <a:r>
              <a:rPr lang="es-ES" sz="2000" dirty="0" smtClean="0"/>
              <a:t>, son: </a:t>
            </a:r>
            <a:r>
              <a:rPr lang="es-ES" sz="2000" dirty="0" smtClean="0">
                <a:solidFill>
                  <a:srgbClr val="FF0000"/>
                </a:solidFill>
                <a:effectLst>
                  <a:outerShdw blurRad="38100" dist="38100" dir="2700000" algn="tl">
                    <a:srgbClr val="000000">
                      <a:alpha val="43137"/>
                    </a:srgbClr>
                  </a:outerShdw>
                </a:effectLst>
              </a:rPr>
              <a:t>a)</a:t>
            </a:r>
            <a:r>
              <a:rPr lang="es-ES" sz="2000" dirty="0" smtClean="0"/>
              <a:t> Plan de Avance; </a:t>
            </a:r>
            <a:r>
              <a:rPr lang="es-ES" sz="2000" dirty="0" smtClean="0">
                <a:solidFill>
                  <a:srgbClr val="FF0000"/>
                </a:solidFill>
                <a:effectLst>
                  <a:outerShdw blurRad="38100" dist="38100" dir="2700000" algn="tl">
                    <a:srgbClr val="000000">
                      <a:alpha val="43137"/>
                    </a:srgbClr>
                  </a:outerShdw>
                </a:effectLst>
              </a:rPr>
              <a:t>b)</a:t>
            </a:r>
            <a:r>
              <a:rPr lang="es-ES" sz="2000" dirty="0" smtClean="0">
                <a:solidFill>
                  <a:srgbClr val="FF0000"/>
                </a:solidFill>
              </a:rPr>
              <a:t> </a:t>
            </a:r>
            <a:r>
              <a:rPr lang="es-ES" sz="2000" dirty="0" smtClean="0"/>
              <a:t>Avance de la obra; </a:t>
            </a:r>
            <a:r>
              <a:rPr lang="es-ES" sz="2000" dirty="0" smtClean="0">
                <a:solidFill>
                  <a:srgbClr val="FF0000"/>
                </a:solidFill>
                <a:effectLst>
                  <a:outerShdw blurRad="38100" dist="38100" dir="2700000" algn="tl">
                    <a:srgbClr val="000000">
                      <a:alpha val="43137"/>
                    </a:srgbClr>
                  </a:outerShdw>
                </a:effectLst>
              </a:rPr>
              <a:t>c)</a:t>
            </a:r>
            <a:r>
              <a:rPr lang="es-ES" sz="2000" dirty="0" smtClean="0">
                <a:solidFill>
                  <a:srgbClr val="FF0000"/>
                </a:solidFill>
              </a:rPr>
              <a:t> </a:t>
            </a:r>
            <a:r>
              <a:rPr lang="es-ES" sz="2000" dirty="0" smtClean="0"/>
              <a:t>Informe de Maquinarias; </a:t>
            </a:r>
            <a:r>
              <a:rPr lang="es-ES" sz="2000" dirty="0" smtClean="0">
                <a:solidFill>
                  <a:srgbClr val="FF0000"/>
                </a:solidFill>
                <a:effectLst>
                  <a:outerShdw blurRad="38100" dist="38100" dir="2700000" algn="tl">
                    <a:srgbClr val="000000">
                      <a:alpha val="43137"/>
                    </a:srgbClr>
                  </a:outerShdw>
                </a:effectLst>
              </a:rPr>
              <a:t>d)</a:t>
            </a:r>
            <a:r>
              <a:rPr lang="es-ES" sz="2000" dirty="0" smtClean="0"/>
              <a:t> Informe de personal; </a:t>
            </a:r>
            <a:r>
              <a:rPr lang="es-ES" sz="2000" dirty="0" smtClean="0">
                <a:solidFill>
                  <a:srgbClr val="FF0000"/>
                </a:solidFill>
                <a:effectLst>
                  <a:outerShdw blurRad="38100" dist="38100" dir="2700000" algn="tl">
                    <a:srgbClr val="000000">
                      <a:alpha val="43137"/>
                    </a:srgbClr>
                  </a:outerShdw>
                </a:effectLst>
              </a:rPr>
              <a:t>e)</a:t>
            </a:r>
            <a:r>
              <a:rPr lang="es-ES" sz="2000" dirty="0" smtClean="0">
                <a:solidFill>
                  <a:srgbClr val="FF0000"/>
                </a:solidFill>
              </a:rPr>
              <a:t> </a:t>
            </a:r>
            <a:r>
              <a:rPr lang="es-ES" sz="2000" dirty="0" smtClean="0"/>
              <a:t>Informe de Seguridad e Higiene laboral; </a:t>
            </a:r>
            <a:r>
              <a:rPr lang="es-ES" sz="2000" dirty="0" smtClean="0">
                <a:solidFill>
                  <a:srgbClr val="FF0000"/>
                </a:solidFill>
                <a:effectLst>
                  <a:outerShdw blurRad="38100" dist="38100" dir="2700000" algn="tl">
                    <a:srgbClr val="000000">
                      <a:alpha val="43137"/>
                    </a:srgbClr>
                  </a:outerShdw>
                </a:effectLst>
              </a:rPr>
              <a:t>f)</a:t>
            </a:r>
            <a:r>
              <a:rPr lang="es-ES" sz="2000" dirty="0" smtClean="0"/>
              <a:t> Informe Ambiental, Territorial y de Participación Ciudadana, (ATP); </a:t>
            </a:r>
            <a:r>
              <a:rPr lang="es-ES" sz="2000" dirty="0" smtClean="0">
                <a:solidFill>
                  <a:srgbClr val="FF0000"/>
                </a:solidFill>
                <a:effectLst>
                  <a:outerShdw blurRad="38100" dist="38100" dir="2700000" algn="tl">
                    <a:srgbClr val="000000">
                      <a:alpha val="43137"/>
                    </a:srgbClr>
                  </a:outerShdw>
                </a:effectLst>
              </a:rPr>
              <a:t>g)</a:t>
            </a:r>
            <a:r>
              <a:rPr lang="es-ES" sz="2000" dirty="0" smtClean="0"/>
              <a:t> Informe de Ensayos de Calidad y Evaluaciones Técnicas; </a:t>
            </a:r>
            <a:r>
              <a:rPr lang="es-ES" sz="2000" dirty="0" smtClean="0">
                <a:solidFill>
                  <a:srgbClr val="FF0000"/>
                </a:solidFill>
                <a:effectLst>
                  <a:outerShdw blurRad="38100" dist="38100" dir="2700000" algn="tl">
                    <a:srgbClr val="000000">
                      <a:alpha val="43137"/>
                    </a:srgbClr>
                  </a:outerShdw>
                </a:effectLst>
              </a:rPr>
              <a:t>h)</a:t>
            </a:r>
            <a:r>
              <a:rPr lang="es-ES" sz="2000" dirty="0" smtClean="0">
                <a:effectLst>
                  <a:outerShdw blurRad="38100" dist="38100" dir="2700000" algn="tl">
                    <a:srgbClr val="000000">
                      <a:alpha val="43137"/>
                    </a:srgbClr>
                  </a:outerShdw>
                </a:effectLst>
              </a:rPr>
              <a:t> </a:t>
            </a:r>
            <a:r>
              <a:rPr lang="es-ES" sz="2000" dirty="0" smtClean="0"/>
              <a:t>Informe de Asuntos Pendientes; </a:t>
            </a:r>
            <a:r>
              <a:rPr lang="es-ES" sz="2000" dirty="0" smtClean="0">
                <a:solidFill>
                  <a:srgbClr val="FF0000"/>
                </a:solidFill>
                <a:effectLst>
                  <a:outerShdw blurRad="38100" dist="38100" dir="2700000" algn="tl">
                    <a:srgbClr val="000000">
                      <a:alpha val="43137"/>
                    </a:srgbClr>
                  </a:outerShdw>
                </a:effectLst>
              </a:rPr>
              <a:t>i)</a:t>
            </a:r>
            <a:r>
              <a:rPr lang="es-ES" sz="2000" dirty="0" smtClean="0"/>
              <a:t> Informe Anexo Plan de Calidad; </a:t>
            </a:r>
            <a:r>
              <a:rPr lang="es-ES" sz="2000" dirty="0" smtClean="0">
                <a:solidFill>
                  <a:srgbClr val="7030A0"/>
                </a:solidFill>
                <a:effectLst>
                  <a:outerShdw blurRad="38100" dist="38100" dir="2700000" algn="tl">
                    <a:srgbClr val="000000">
                      <a:alpha val="43137"/>
                    </a:srgbClr>
                  </a:outerShdw>
                </a:effectLst>
              </a:rPr>
              <a:t>j)</a:t>
            </a:r>
            <a:r>
              <a:rPr lang="es-ES" sz="2000" dirty="0" smtClean="0">
                <a:solidFill>
                  <a:srgbClr val="7030A0"/>
                </a:solidFill>
              </a:rPr>
              <a:t> </a:t>
            </a:r>
            <a:r>
              <a:rPr lang="es-ES" sz="2000" dirty="0" smtClean="0"/>
              <a:t>Material fotográfico; </a:t>
            </a:r>
            <a:r>
              <a:rPr lang="es-ES" sz="2000" dirty="0" smtClean="0">
                <a:solidFill>
                  <a:srgbClr val="FF0000"/>
                </a:solidFill>
                <a:effectLst>
                  <a:outerShdw blurRad="38100" dist="38100" dir="2700000" algn="tl">
                    <a:srgbClr val="000000">
                      <a:alpha val="43137"/>
                    </a:srgbClr>
                  </a:outerShdw>
                </a:effectLst>
              </a:rPr>
              <a:t>k)</a:t>
            </a:r>
            <a:r>
              <a:rPr lang="es-ES" sz="2000" dirty="0" smtClean="0">
                <a:effectLst>
                  <a:outerShdw blurRad="38100" dist="38100" dir="2700000" algn="tl">
                    <a:srgbClr val="000000">
                      <a:alpha val="43137"/>
                    </a:srgbClr>
                  </a:outerShdw>
                </a:effectLst>
              </a:rPr>
              <a:t> </a:t>
            </a:r>
            <a:r>
              <a:rPr lang="es-ES" sz="2000" dirty="0" smtClean="0"/>
              <a:t>Otros  (a solicitud del Inspector Fiscal)</a:t>
            </a:r>
            <a:endParaRPr lang="es-CL" sz="2000" dirty="0"/>
          </a:p>
        </p:txBody>
      </p:sp>
      <p:pic>
        <p:nvPicPr>
          <p:cNvPr id="10" name="Imagen 9"/>
          <p:cNvPicPr>
            <a:picLocks noChangeAspect="1"/>
          </p:cNvPicPr>
          <p:nvPr/>
        </p:nvPicPr>
        <p:blipFill>
          <a:blip r:embed="rId4"/>
          <a:stretch>
            <a:fillRect/>
          </a:stretch>
        </p:blipFill>
        <p:spPr>
          <a:xfrm>
            <a:off x="7976872" y="119353"/>
            <a:ext cx="2627187" cy="2396421"/>
          </a:xfrm>
          <a:prstGeom prst="rect">
            <a:avLst/>
          </a:prstGeom>
        </p:spPr>
      </p:pic>
    </p:spTree>
    <p:extLst>
      <p:ext uri="{BB962C8B-B14F-4D97-AF65-F5344CB8AC3E}">
        <p14:creationId xmlns:p14="http://schemas.microsoft.com/office/powerpoint/2010/main" val="1019471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6">
                                            <p:txEl>
                                              <p:pRg st="1" end="1"/>
                                            </p:txEl>
                                          </p:spTgt>
                                        </p:tgtEl>
                                        <p:attrNameLst>
                                          <p:attrName>style.visibility</p:attrName>
                                        </p:attrNameLst>
                                      </p:cBhvr>
                                      <p:to>
                                        <p:strVal val="visible"/>
                                      </p:to>
                                    </p:set>
                                    <p:animEffect transition="in" filter="circle(in)">
                                      <p:cBhvr>
                                        <p:cTn id="31" dur="2000"/>
                                        <p:tgtEl>
                                          <p:spTgt spid="6">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6">
                                            <p:txEl>
                                              <p:pRg st="2" end="2"/>
                                            </p:txEl>
                                          </p:spTgt>
                                        </p:tgtEl>
                                        <p:attrNameLst>
                                          <p:attrName>style.visibility</p:attrName>
                                        </p:attrNameLst>
                                      </p:cBhvr>
                                      <p:to>
                                        <p:strVal val="visible"/>
                                      </p:to>
                                    </p:set>
                                    <p:animEffect transition="in" filter="fade">
                                      <p:cBhvr>
                                        <p:cTn id="36" dur="1000"/>
                                        <p:tgtEl>
                                          <p:spTgt spid="6">
                                            <p:txEl>
                                              <p:pRg st="2" end="2"/>
                                            </p:txEl>
                                          </p:spTgt>
                                        </p:tgtEl>
                                      </p:cBhvr>
                                    </p:animEffect>
                                    <p:anim calcmode="lin" valueType="num">
                                      <p:cBhvr>
                                        <p:cTn id="37"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8"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12</a:t>
            </a:fld>
            <a:endParaRPr lang="es-ES" dirty="0"/>
          </a:p>
        </p:txBody>
      </p:sp>
      <p:sp>
        <p:nvSpPr>
          <p:cNvPr id="4" name="3 CuadroTexto"/>
          <p:cNvSpPr txBox="1"/>
          <p:nvPr/>
        </p:nvSpPr>
        <p:spPr>
          <a:xfrm>
            <a:off x="819807" y="382446"/>
            <a:ext cx="9853448" cy="461665"/>
          </a:xfrm>
          <a:prstGeom prst="rect">
            <a:avLst/>
          </a:prstGeom>
          <a:noFill/>
        </p:spPr>
        <p:txBody>
          <a:bodyPr wrap="square" rtlCol="0">
            <a:spAutoFit/>
          </a:bodyPr>
          <a:lstStyle/>
          <a:p>
            <a:r>
              <a:rPr lang="es-ES" u="sng" dirty="0" smtClean="0"/>
              <a:t>Informe Final – Memoria Descriptiva</a:t>
            </a:r>
            <a:endParaRPr lang="es-CL" u="sng" dirty="0"/>
          </a:p>
        </p:txBody>
      </p:sp>
      <p:sp>
        <p:nvSpPr>
          <p:cNvPr id="5" name="4 CuadroTexto"/>
          <p:cNvSpPr txBox="1"/>
          <p:nvPr/>
        </p:nvSpPr>
        <p:spPr>
          <a:xfrm>
            <a:off x="819806" y="961697"/>
            <a:ext cx="10759579" cy="3647152"/>
          </a:xfrm>
          <a:prstGeom prst="rect">
            <a:avLst/>
          </a:prstGeom>
          <a:noFill/>
        </p:spPr>
        <p:txBody>
          <a:bodyPr wrap="square" rtlCol="0">
            <a:spAutoFit/>
          </a:bodyPr>
          <a:lstStyle/>
          <a:p>
            <a:pPr marL="457200" indent="-457200" algn="just">
              <a:spcAft>
                <a:spcPts val="600"/>
              </a:spcAft>
              <a:buFont typeface="+mj-lt"/>
              <a:buAutoNum type="arabicPeriod"/>
            </a:pPr>
            <a:r>
              <a:rPr lang="es-ES" dirty="0" smtClean="0"/>
              <a:t>Previo a la Recepción Provisional de las obras.</a:t>
            </a:r>
          </a:p>
          <a:p>
            <a:pPr marL="457200" indent="-457200" algn="just">
              <a:spcAft>
                <a:spcPts val="600"/>
              </a:spcAft>
              <a:buFont typeface="+mj-lt"/>
              <a:buAutoNum type="arabicPeriod"/>
            </a:pPr>
            <a:r>
              <a:rPr lang="es-ES" dirty="0" smtClean="0"/>
              <a:t>Para su elaboración, el Contratista somete previamente al análisis y aprobación del (la) </a:t>
            </a:r>
            <a:r>
              <a:rPr lang="es-ES" dirty="0" err="1" smtClean="0"/>
              <a:t>Insp</a:t>
            </a:r>
            <a:r>
              <a:rPr lang="es-ES" dirty="0" smtClean="0"/>
              <a:t>. Fiscal, la estructura y el tenor del Informe.</a:t>
            </a:r>
          </a:p>
          <a:p>
            <a:pPr marL="457200" indent="-457200" algn="just">
              <a:spcAft>
                <a:spcPts val="600"/>
              </a:spcAft>
              <a:buFont typeface="+mj-lt"/>
              <a:buAutoNum type="arabicPeriod"/>
            </a:pPr>
            <a:r>
              <a:rPr lang="es-ES" dirty="0" smtClean="0"/>
              <a:t>Memoria descriptiva de las obras </a:t>
            </a:r>
            <a:r>
              <a:rPr lang="es-ES" dirty="0" err="1" smtClean="0"/>
              <a:t>construídas</a:t>
            </a:r>
            <a:r>
              <a:rPr lang="es-ES" dirty="0" smtClean="0"/>
              <a:t>, indicando</a:t>
            </a:r>
            <a:r>
              <a:rPr lang="es-ES" b="1" dirty="0" smtClean="0">
                <a:solidFill>
                  <a:srgbClr val="FF0000"/>
                </a:solidFill>
              </a:rPr>
              <a:t>:</a:t>
            </a:r>
            <a:r>
              <a:rPr lang="es-ES" dirty="0" smtClean="0"/>
              <a:t> principales problemas y soluciones adoptadas</a:t>
            </a:r>
            <a:r>
              <a:rPr lang="es-ES" dirty="0" smtClean="0">
                <a:solidFill>
                  <a:srgbClr val="FF0000"/>
                </a:solidFill>
                <a:effectLst>
                  <a:outerShdw blurRad="38100" dist="38100" dir="2700000" algn="tl">
                    <a:srgbClr val="000000">
                      <a:alpha val="43137"/>
                    </a:srgbClr>
                  </a:outerShdw>
                </a:effectLst>
              </a:rPr>
              <a:t>; </a:t>
            </a:r>
            <a:r>
              <a:rPr lang="es-ES" dirty="0" smtClean="0"/>
              <a:t>rendimientos</a:t>
            </a:r>
            <a:r>
              <a:rPr lang="es-ES" dirty="0" smtClean="0">
                <a:solidFill>
                  <a:srgbClr val="FF0000"/>
                </a:solidFill>
                <a:effectLst>
                  <a:outerShdw blurRad="38100" dist="38100" dir="2700000" algn="tl">
                    <a:srgbClr val="000000">
                      <a:alpha val="43137"/>
                    </a:srgbClr>
                  </a:outerShdw>
                </a:effectLst>
              </a:rPr>
              <a:t>;</a:t>
            </a:r>
            <a:r>
              <a:rPr lang="es-ES" dirty="0" smtClean="0"/>
              <a:t> controles efectuados</a:t>
            </a:r>
            <a:r>
              <a:rPr lang="es-ES" dirty="0" smtClean="0">
                <a:solidFill>
                  <a:srgbClr val="FF0000"/>
                </a:solidFill>
                <a:effectLst>
                  <a:outerShdw blurRad="38100" dist="38100" dir="2700000" algn="tl">
                    <a:srgbClr val="000000">
                      <a:alpha val="43137"/>
                    </a:srgbClr>
                  </a:outerShdw>
                </a:effectLst>
              </a:rPr>
              <a:t>;</a:t>
            </a:r>
            <a:r>
              <a:rPr lang="es-ES" dirty="0" smtClean="0"/>
              <a:t> medidas y planes de manejo ambientales, territoriales y de participación ciudadana implementadas</a:t>
            </a:r>
            <a:r>
              <a:rPr lang="es-ES" dirty="0" smtClean="0">
                <a:solidFill>
                  <a:srgbClr val="FF0000"/>
                </a:solidFill>
                <a:effectLst>
                  <a:outerShdw blurRad="38100" dist="38100" dir="2700000" algn="tl">
                    <a:srgbClr val="000000">
                      <a:alpha val="43137"/>
                    </a:srgbClr>
                  </a:outerShdw>
                </a:effectLst>
              </a:rPr>
              <a:t>;</a:t>
            </a:r>
            <a:r>
              <a:rPr lang="es-ES" dirty="0" smtClean="0"/>
              <a:t> estadísticas</a:t>
            </a:r>
            <a:r>
              <a:rPr lang="es-ES" dirty="0" smtClean="0">
                <a:solidFill>
                  <a:srgbClr val="FF0000"/>
                </a:solidFill>
                <a:effectLst>
                  <a:outerShdw blurRad="38100" dist="38100" dir="2700000" algn="tl">
                    <a:srgbClr val="000000">
                      <a:alpha val="43137"/>
                    </a:srgbClr>
                  </a:outerShdw>
                </a:effectLst>
              </a:rPr>
              <a:t>; </a:t>
            </a:r>
            <a:r>
              <a:rPr lang="es-ES" dirty="0" smtClean="0"/>
              <a:t>respaldos fotográficos</a:t>
            </a:r>
            <a:r>
              <a:rPr lang="es-ES" dirty="0" smtClean="0">
                <a:solidFill>
                  <a:srgbClr val="FF0000"/>
                </a:solidFill>
                <a:effectLst>
                  <a:outerShdw blurRad="38100" dist="38100" dir="2700000" algn="tl">
                    <a:srgbClr val="000000">
                      <a:alpha val="43137"/>
                    </a:srgbClr>
                  </a:outerShdw>
                </a:effectLst>
              </a:rPr>
              <a:t>,</a:t>
            </a:r>
            <a:r>
              <a:rPr lang="es-ES" dirty="0" smtClean="0"/>
              <a:t> otros de interés.</a:t>
            </a:r>
          </a:p>
          <a:p>
            <a:pPr marL="457200" indent="-457200" algn="just">
              <a:spcAft>
                <a:spcPts val="600"/>
              </a:spcAft>
              <a:buFont typeface="+mj-lt"/>
              <a:buAutoNum type="arabicPeriod"/>
            </a:pPr>
            <a:r>
              <a:rPr lang="es-ES" dirty="0" smtClean="0"/>
              <a:t>Su calidad y oportunidad de entrega serán especialmente considerados en la </a:t>
            </a:r>
            <a:r>
              <a:rPr lang="es-ES" u="sng" dirty="0" smtClean="0"/>
              <a:t>posterior calificación </a:t>
            </a:r>
            <a:r>
              <a:rPr lang="es-ES" dirty="0" smtClean="0"/>
              <a:t>del contratista.</a:t>
            </a:r>
            <a:endParaRPr lang="es-CL" dirty="0"/>
          </a:p>
        </p:txBody>
      </p:sp>
    </p:spTree>
    <p:extLst>
      <p:ext uri="{BB962C8B-B14F-4D97-AF65-F5344CB8AC3E}">
        <p14:creationId xmlns:p14="http://schemas.microsoft.com/office/powerpoint/2010/main" val="3672312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wipe(down)">
                                      <p:cBhvr>
                                        <p:cTn id="19" dur="580">
                                          <p:stCondLst>
                                            <p:cond delay="0"/>
                                          </p:stCondLst>
                                        </p:cTn>
                                        <p:tgtEl>
                                          <p:spTgt spid="5">
                                            <p:txEl>
                                              <p:pRg st="2" end="2"/>
                                            </p:txEl>
                                          </p:spTgt>
                                        </p:tgtEl>
                                      </p:cBhvr>
                                    </p:animEffect>
                                    <p:anim calcmode="lin" valueType="num">
                                      <p:cBhvr>
                                        <p:cTn id="20" dur="1822" tmFilter="0,0; 0.14,0.36; 0.43,0.73; 0.71,0.91; 1.0,1.0">
                                          <p:stCondLst>
                                            <p:cond delay="0"/>
                                          </p:stCondLst>
                                        </p:cTn>
                                        <p:tgtEl>
                                          <p:spTgt spid="5">
                                            <p:txEl>
                                              <p:pRg st="2" end="2"/>
                                            </p:txEl>
                                          </p:spTgt>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5">
                                            <p:txEl>
                                              <p:pRg st="2" end="2"/>
                                            </p:txEl>
                                          </p:spTgt>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5">
                                            <p:txEl>
                                              <p:pRg st="2" end="2"/>
                                            </p:txEl>
                                          </p:spTgt>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5">
                                            <p:txEl>
                                              <p:pRg st="2" end="2"/>
                                            </p:txEl>
                                          </p:spTgt>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5">
                                            <p:txEl>
                                              <p:pRg st="2" end="2"/>
                                            </p:txEl>
                                          </p:spTgt>
                                        </p:tgtEl>
                                        <p:attrNameLst>
                                          <p:attrName>ppt_y</p:attrName>
                                        </p:attrNameLst>
                                      </p:cBhvr>
                                      <p:tavLst>
                                        <p:tav tm="0" fmla="#ppt_y-sin(pi*$)/81">
                                          <p:val>
                                            <p:fltVal val="0"/>
                                          </p:val>
                                        </p:tav>
                                        <p:tav tm="100000">
                                          <p:val>
                                            <p:fltVal val="1"/>
                                          </p:val>
                                        </p:tav>
                                      </p:tavLst>
                                    </p:anim>
                                    <p:animScale>
                                      <p:cBhvr>
                                        <p:cTn id="25" dur="26">
                                          <p:stCondLst>
                                            <p:cond delay="650"/>
                                          </p:stCondLst>
                                        </p:cTn>
                                        <p:tgtEl>
                                          <p:spTgt spid="5">
                                            <p:txEl>
                                              <p:pRg st="2" end="2"/>
                                            </p:txEl>
                                          </p:spTgt>
                                        </p:tgtEl>
                                      </p:cBhvr>
                                      <p:to x="100000" y="60000"/>
                                    </p:animScale>
                                    <p:animScale>
                                      <p:cBhvr>
                                        <p:cTn id="26" dur="166" decel="50000">
                                          <p:stCondLst>
                                            <p:cond delay="676"/>
                                          </p:stCondLst>
                                        </p:cTn>
                                        <p:tgtEl>
                                          <p:spTgt spid="5">
                                            <p:txEl>
                                              <p:pRg st="2" end="2"/>
                                            </p:txEl>
                                          </p:spTgt>
                                        </p:tgtEl>
                                      </p:cBhvr>
                                      <p:to x="100000" y="100000"/>
                                    </p:animScale>
                                    <p:animScale>
                                      <p:cBhvr>
                                        <p:cTn id="27" dur="26">
                                          <p:stCondLst>
                                            <p:cond delay="1312"/>
                                          </p:stCondLst>
                                        </p:cTn>
                                        <p:tgtEl>
                                          <p:spTgt spid="5">
                                            <p:txEl>
                                              <p:pRg st="2" end="2"/>
                                            </p:txEl>
                                          </p:spTgt>
                                        </p:tgtEl>
                                      </p:cBhvr>
                                      <p:to x="100000" y="80000"/>
                                    </p:animScale>
                                    <p:animScale>
                                      <p:cBhvr>
                                        <p:cTn id="28" dur="166" decel="50000">
                                          <p:stCondLst>
                                            <p:cond delay="1338"/>
                                          </p:stCondLst>
                                        </p:cTn>
                                        <p:tgtEl>
                                          <p:spTgt spid="5">
                                            <p:txEl>
                                              <p:pRg st="2" end="2"/>
                                            </p:txEl>
                                          </p:spTgt>
                                        </p:tgtEl>
                                      </p:cBhvr>
                                      <p:to x="100000" y="100000"/>
                                    </p:animScale>
                                    <p:animScale>
                                      <p:cBhvr>
                                        <p:cTn id="29" dur="26">
                                          <p:stCondLst>
                                            <p:cond delay="1642"/>
                                          </p:stCondLst>
                                        </p:cTn>
                                        <p:tgtEl>
                                          <p:spTgt spid="5">
                                            <p:txEl>
                                              <p:pRg st="2" end="2"/>
                                            </p:txEl>
                                          </p:spTgt>
                                        </p:tgtEl>
                                      </p:cBhvr>
                                      <p:to x="100000" y="90000"/>
                                    </p:animScale>
                                    <p:animScale>
                                      <p:cBhvr>
                                        <p:cTn id="30" dur="166" decel="50000">
                                          <p:stCondLst>
                                            <p:cond delay="1668"/>
                                          </p:stCondLst>
                                        </p:cTn>
                                        <p:tgtEl>
                                          <p:spTgt spid="5">
                                            <p:txEl>
                                              <p:pRg st="2" end="2"/>
                                            </p:txEl>
                                          </p:spTgt>
                                        </p:tgtEl>
                                      </p:cBhvr>
                                      <p:to x="100000" y="100000"/>
                                    </p:animScale>
                                    <p:animScale>
                                      <p:cBhvr>
                                        <p:cTn id="31" dur="26">
                                          <p:stCondLst>
                                            <p:cond delay="1808"/>
                                          </p:stCondLst>
                                        </p:cTn>
                                        <p:tgtEl>
                                          <p:spTgt spid="5">
                                            <p:txEl>
                                              <p:pRg st="2" end="2"/>
                                            </p:txEl>
                                          </p:spTgt>
                                        </p:tgtEl>
                                      </p:cBhvr>
                                      <p:to x="100000" y="95000"/>
                                    </p:animScale>
                                    <p:animScale>
                                      <p:cBhvr>
                                        <p:cTn id="32" dur="166" decel="50000">
                                          <p:stCondLst>
                                            <p:cond delay="1834"/>
                                          </p:stCondLst>
                                        </p:cTn>
                                        <p:tgtEl>
                                          <p:spTgt spid="5">
                                            <p:txEl>
                                              <p:pRg st="2" end="2"/>
                                            </p:txEl>
                                          </p:spTgt>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5">
                                            <p:txEl>
                                              <p:pRg st="3" end="3"/>
                                            </p:txEl>
                                          </p:spTgt>
                                        </p:tgtEl>
                                        <p:attrNameLst>
                                          <p:attrName>style.visibility</p:attrName>
                                        </p:attrNameLst>
                                      </p:cBhvr>
                                      <p:to>
                                        <p:strVal val="visible"/>
                                      </p:to>
                                    </p:set>
                                    <p:animEffect transition="in" filter="fade">
                                      <p:cBhvr>
                                        <p:cTn id="37" dur="1000"/>
                                        <p:tgtEl>
                                          <p:spTgt spid="5">
                                            <p:txEl>
                                              <p:pRg st="3" end="3"/>
                                            </p:txEl>
                                          </p:spTgt>
                                        </p:tgtEl>
                                      </p:cBhvr>
                                    </p:animEffect>
                                    <p:anim calcmode="lin" valueType="num">
                                      <p:cBhvr>
                                        <p:cTn id="38"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9"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13</a:t>
            </a:fld>
            <a:endParaRPr lang="es-ES" dirty="0"/>
          </a:p>
        </p:txBody>
      </p:sp>
      <p:sp>
        <p:nvSpPr>
          <p:cNvPr id="2" name="CuadroTexto 1"/>
          <p:cNvSpPr txBox="1"/>
          <p:nvPr/>
        </p:nvSpPr>
        <p:spPr>
          <a:xfrm>
            <a:off x="635725" y="197106"/>
            <a:ext cx="10380618" cy="6509474"/>
          </a:xfrm>
          <a:prstGeom prst="rect">
            <a:avLst/>
          </a:prstGeom>
          <a:noFill/>
        </p:spPr>
        <p:txBody>
          <a:bodyPr wrap="square" rtlCol="0">
            <a:spAutoFit/>
          </a:bodyPr>
          <a:lstStyle/>
          <a:p>
            <a:pPr algn="just"/>
            <a:r>
              <a:rPr lang="es-MX" sz="2200" b="1" dirty="0" smtClean="0">
                <a:solidFill>
                  <a:srgbClr val="0033CC"/>
                </a:solidFill>
              </a:rPr>
              <a:t>ACCIDENTES QUE DETERIOREN O DERRIBEN LA OBRA  </a:t>
            </a:r>
          </a:p>
          <a:p>
            <a:pPr algn="just"/>
            <a:r>
              <a:rPr lang="es-MX" sz="2000" u="sng" dirty="0" smtClean="0"/>
              <a:t>O </a:t>
            </a:r>
            <a:r>
              <a:rPr lang="es-MX" sz="2000" u="sng" dirty="0"/>
              <a:t>que ocasionen pérdidas de </a:t>
            </a:r>
            <a:r>
              <a:rPr lang="es-MX" sz="2000" u="sng" dirty="0" smtClean="0"/>
              <a:t>materiales</a:t>
            </a:r>
            <a:r>
              <a:rPr lang="es-MX" sz="2000" b="1" dirty="0" smtClean="0"/>
              <a:t>:</a:t>
            </a:r>
            <a:r>
              <a:rPr lang="es-MX" sz="2000" dirty="0" smtClean="0"/>
              <a:t> </a:t>
            </a:r>
            <a:r>
              <a:rPr lang="es-MX" sz="2000" dirty="0" smtClean="0">
                <a:solidFill>
                  <a:srgbClr val="9900FF"/>
                </a:solidFill>
              </a:rPr>
              <a:t>son de cargo del </a:t>
            </a:r>
            <a:r>
              <a:rPr lang="es-MX" sz="2000" dirty="0">
                <a:solidFill>
                  <a:srgbClr val="9900FF"/>
                </a:solidFill>
              </a:rPr>
              <a:t>contratista</a:t>
            </a:r>
            <a:r>
              <a:rPr lang="es-MX" sz="2000" dirty="0"/>
              <a:t>, </a:t>
            </a:r>
            <a:r>
              <a:rPr lang="es-MX" sz="2000" dirty="0" smtClean="0"/>
              <a:t>a menos </a:t>
            </a:r>
            <a:r>
              <a:rPr lang="es-MX" sz="2000" dirty="0"/>
              <a:t>que </a:t>
            </a:r>
            <a:r>
              <a:rPr lang="es-MX" sz="2000" dirty="0" smtClean="0"/>
              <a:t>la DGOP califique </a:t>
            </a:r>
            <a:r>
              <a:rPr lang="es-MX" sz="2000" dirty="0"/>
              <a:t>el caso como extraordinario </a:t>
            </a:r>
            <a:r>
              <a:rPr lang="es-MX" sz="2000" dirty="0" smtClean="0"/>
              <a:t>y ajeno </a:t>
            </a:r>
            <a:r>
              <a:rPr lang="es-MX" sz="2000" dirty="0"/>
              <a:t>a toda previsión, o que la obra haya sido </a:t>
            </a:r>
            <a:r>
              <a:rPr lang="es-MX" sz="2000" dirty="0" smtClean="0"/>
              <a:t>recibida </a:t>
            </a:r>
            <a:r>
              <a:rPr lang="es-CL" sz="2000" dirty="0" smtClean="0"/>
              <a:t>provisoria </a:t>
            </a:r>
            <a:r>
              <a:rPr lang="es-CL" sz="2000" dirty="0"/>
              <a:t>o definitivamente</a:t>
            </a:r>
            <a:r>
              <a:rPr lang="es-CL" sz="2000" dirty="0" smtClean="0"/>
              <a:t>.</a:t>
            </a:r>
          </a:p>
          <a:p>
            <a:pPr marL="342900" indent="-342900" algn="just">
              <a:spcAft>
                <a:spcPts val="600"/>
              </a:spcAft>
              <a:buFont typeface="Wingdings" panose="05000000000000000000" pitchFamily="2" charset="2"/>
              <a:buChar char="Ø"/>
            </a:pPr>
            <a:r>
              <a:rPr lang="es-MX" sz="2000" dirty="0" smtClean="0"/>
              <a:t>El Servicio puede ordenar</a:t>
            </a:r>
            <a:r>
              <a:rPr lang="es-MX" sz="2000" dirty="0"/>
              <a:t>, si así lo establece en </a:t>
            </a:r>
            <a:r>
              <a:rPr lang="es-MX" sz="2000" dirty="0" smtClean="0"/>
              <a:t>las </a:t>
            </a:r>
            <a:r>
              <a:rPr lang="es-CL" sz="2000" dirty="0" smtClean="0"/>
              <a:t>Bases</a:t>
            </a:r>
            <a:r>
              <a:rPr lang="es-CL" sz="2000" dirty="0"/>
              <a:t>, asegurar aquellas obras que a su juicio corran </a:t>
            </a:r>
            <a:r>
              <a:rPr lang="es-CL" sz="2000" dirty="0" smtClean="0"/>
              <a:t>mayor </a:t>
            </a:r>
            <a:r>
              <a:rPr lang="es-MX" sz="2000" dirty="0" smtClean="0"/>
              <a:t>riesgo</a:t>
            </a:r>
            <a:r>
              <a:rPr lang="es-MX" sz="2000" dirty="0"/>
              <a:t>, de modo que </a:t>
            </a:r>
            <a:r>
              <a:rPr lang="es-MX" sz="2000" dirty="0">
                <a:solidFill>
                  <a:srgbClr val="FF0000"/>
                </a:solidFill>
              </a:rPr>
              <a:t>se mantenga cubierto </a:t>
            </a:r>
            <a:r>
              <a:rPr lang="es-MX" sz="2000" dirty="0" smtClean="0">
                <a:solidFill>
                  <a:srgbClr val="FF0000"/>
                </a:solidFill>
              </a:rPr>
              <a:t>por lo </a:t>
            </a:r>
            <a:r>
              <a:rPr lang="es-MX" sz="2000" dirty="0">
                <a:solidFill>
                  <a:srgbClr val="FF0000"/>
                </a:solidFill>
              </a:rPr>
              <a:t>menos el 80% de su valor</a:t>
            </a:r>
            <a:r>
              <a:rPr lang="es-MX" sz="2000" dirty="0" smtClean="0"/>
              <a:t>.</a:t>
            </a:r>
          </a:p>
          <a:p>
            <a:pPr marL="342900" indent="-342900" algn="just">
              <a:spcAft>
                <a:spcPts val="600"/>
              </a:spcAft>
              <a:buFont typeface="Wingdings" panose="05000000000000000000" pitchFamily="2" charset="2"/>
              <a:buChar char="Ø"/>
            </a:pPr>
            <a:r>
              <a:rPr lang="es-MX" sz="2000" dirty="0" smtClean="0"/>
              <a:t>Si el </a:t>
            </a:r>
            <a:r>
              <a:rPr lang="es-MX" sz="2000" dirty="0"/>
              <a:t>perjuicio </a:t>
            </a:r>
            <a:r>
              <a:rPr lang="es-MX" sz="2000" dirty="0" smtClean="0"/>
              <a:t>es por algún </a:t>
            </a:r>
            <a:r>
              <a:rPr lang="es-MX" sz="2000" dirty="0"/>
              <a:t>defecto </a:t>
            </a:r>
            <a:r>
              <a:rPr lang="es-MX" sz="2000" dirty="0" smtClean="0"/>
              <a:t>de construcción </a:t>
            </a:r>
            <a:r>
              <a:rPr lang="es-MX" sz="2000" dirty="0"/>
              <a:t>de la obra o de los materiales empleados</a:t>
            </a:r>
            <a:r>
              <a:rPr lang="es-MX" sz="2000" dirty="0" smtClean="0"/>
              <a:t>, el responsable es el </a:t>
            </a:r>
            <a:r>
              <a:rPr lang="es-MX" sz="2000" dirty="0"/>
              <a:t>contratista por el término </a:t>
            </a:r>
            <a:r>
              <a:rPr lang="es-MX" sz="2000" dirty="0" smtClean="0"/>
              <a:t>de 5 </a:t>
            </a:r>
            <a:r>
              <a:rPr lang="es-MX" sz="2000" dirty="0"/>
              <a:t>años, a contar de la fecha de la recepción </a:t>
            </a:r>
            <a:r>
              <a:rPr lang="es-MX" sz="2000" dirty="0" smtClean="0"/>
              <a:t>provisional.  </a:t>
            </a:r>
            <a:r>
              <a:rPr lang="es-MX" sz="2000" i="1" dirty="0" smtClean="0"/>
              <a:t>(No es responsable si los materiales fueron suministrados </a:t>
            </a:r>
            <a:r>
              <a:rPr lang="es-MX" sz="2000" i="1" dirty="0"/>
              <a:t>por el Fisco y </a:t>
            </a:r>
            <a:r>
              <a:rPr lang="es-MX" sz="2000" i="1" dirty="0" smtClean="0"/>
              <a:t>su </a:t>
            </a:r>
            <a:r>
              <a:rPr lang="es-MX" sz="2000" i="1" dirty="0"/>
              <a:t>uso le </a:t>
            </a:r>
            <a:r>
              <a:rPr lang="es-ES" sz="2000" i="1" dirty="0" smtClean="0"/>
              <a:t>fue</a:t>
            </a:r>
            <a:r>
              <a:rPr lang="es-CL" sz="2000" i="1" dirty="0" smtClean="0"/>
              <a:t> impuesto)</a:t>
            </a:r>
            <a:r>
              <a:rPr lang="es-CL" sz="2000" dirty="0" smtClean="0"/>
              <a:t>.</a:t>
            </a:r>
          </a:p>
          <a:p>
            <a:pPr marL="342900" indent="-342900" algn="just">
              <a:spcAft>
                <a:spcPts val="600"/>
              </a:spcAft>
              <a:buFont typeface="Wingdings" panose="05000000000000000000" pitchFamily="2" charset="2"/>
              <a:buChar char="Ø"/>
            </a:pPr>
            <a:r>
              <a:rPr lang="es-MX" sz="2000" dirty="0" smtClean="0"/>
              <a:t>Si alguno </a:t>
            </a:r>
            <a:r>
              <a:rPr lang="es-MX" sz="2000" dirty="0"/>
              <a:t>de los </a:t>
            </a:r>
            <a:r>
              <a:rPr lang="es-MX" sz="2000" dirty="0" smtClean="0"/>
              <a:t>defectos </a:t>
            </a:r>
            <a:r>
              <a:rPr lang="es-MX" sz="2000" dirty="0"/>
              <a:t>proviene </a:t>
            </a:r>
            <a:r>
              <a:rPr lang="es-MX" sz="2000" dirty="0" smtClean="0"/>
              <a:t>de errores </a:t>
            </a:r>
            <a:r>
              <a:rPr lang="es-MX" sz="2000" dirty="0"/>
              <a:t>en los diseños suministrados por el </a:t>
            </a:r>
            <a:r>
              <a:rPr lang="es-MX" sz="2000" dirty="0" smtClean="0"/>
              <a:t>MOP, - debidamente </a:t>
            </a:r>
            <a:r>
              <a:rPr lang="es-MX" sz="2000" dirty="0"/>
              <a:t>comprobados por el inspector fiscal y </a:t>
            </a:r>
            <a:r>
              <a:rPr lang="es-MX" sz="2000" dirty="0" smtClean="0"/>
              <a:t>el Director </a:t>
            </a:r>
            <a:r>
              <a:rPr lang="es-MX" sz="2000" dirty="0"/>
              <a:t>o Secretario Regional </a:t>
            </a:r>
            <a:r>
              <a:rPr lang="es-MX" sz="2000" dirty="0" smtClean="0"/>
              <a:t>correspondiente -, </a:t>
            </a:r>
            <a:r>
              <a:rPr lang="es-MX" sz="2000" dirty="0"/>
              <a:t>y </a:t>
            </a:r>
            <a:r>
              <a:rPr lang="es-MX" sz="2000" dirty="0" smtClean="0"/>
              <a:t>el contratista </a:t>
            </a:r>
            <a:r>
              <a:rPr lang="es-MX" sz="2000" dirty="0"/>
              <a:t>hubiere advertido oportunamente </a:t>
            </a:r>
            <a:r>
              <a:rPr lang="es-MX" sz="2000" u="sng" dirty="0"/>
              <a:t>por escrito </a:t>
            </a:r>
            <a:r>
              <a:rPr lang="es-MX" sz="2000" dirty="0" smtClean="0"/>
              <a:t>al </a:t>
            </a:r>
            <a:r>
              <a:rPr lang="es-MX" sz="2000" dirty="0" err="1" smtClean="0"/>
              <a:t>Insp</a:t>
            </a:r>
            <a:r>
              <a:rPr lang="es-MX" sz="2000" dirty="0" smtClean="0"/>
              <a:t>. Fiscal al respecto </a:t>
            </a:r>
            <a:r>
              <a:rPr lang="es-MX" sz="2000" dirty="0"/>
              <a:t>sin que éste hubiere </a:t>
            </a:r>
            <a:r>
              <a:rPr lang="es-MX" sz="2000" dirty="0" smtClean="0"/>
              <a:t>tomado acciones </a:t>
            </a:r>
            <a:r>
              <a:rPr lang="es-MX" sz="2000" dirty="0"/>
              <a:t>o hubiere insistido en no corregir los </a:t>
            </a:r>
            <a:r>
              <a:rPr lang="es-MX" sz="2000" dirty="0" smtClean="0"/>
              <a:t>mencionados errores</a:t>
            </a:r>
            <a:r>
              <a:rPr lang="es-MX" sz="2000" dirty="0"/>
              <a:t>, la reparación de los correspondientes defectos </a:t>
            </a:r>
            <a:r>
              <a:rPr lang="es-MX" sz="2000" dirty="0" smtClean="0"/>
              <a:t>no </a:t>
            </a:r>
            <a:r>
              <a:rPr lang="es-CL" sz="2000" dirty="0" smtClean="0"/>
              <a:t>será </a:t>
            </a:r>
            <a:r>
              <a:rPr lang="es-CL" sz="2000" dirty="0"/>
              <a:t>de cargo del </a:t>
            </a:r>
            <a:r>
              <a:rPr lang="es-CL" sz="2000" dirty="0" smtClean="0"/>
              <a:t>contratista.</a:t>
            </a:r>
          </a:p>
          <a:p>
            <a:pPr marL="342900" indent="-342900" algn="just">
              <a:buFont typeface="Wingdings" panose="05000000000000000000" pitchFamily="2" charset="2"/>
              <a:buChar char="Ø"/>
            </a:pPr>
            <a:r>
              <a:rPr lang="es-MX" sz="2000" dirty="0" smtClean="0"/>
              <a:t>Si el contratista no advirtió en forma oportuna, el DGOP deberá definir el grado </a:t>
            </a:r>
            <a:r>
              <a:rPr lang="es-MX" sz="2000" dirty="0"/>
              <a:t>de responsabilidad del </a:t>
            </a:r>
            <a:r>
              <a:rPr lang="es-MX" sz="2000" dirty="0" smtClean="0"/>
              <a:t>contratista; este grado de </a:t>
            </a:r>
            <a:r>
              <a:rPr lang="es-MX" sz="2000" dirty="0"/>
              <a:t>responsabilidad se reflejará en el porcentaje del </a:t>
            </a:r>
            <a:r>
              <a:rPr lang="es-MX" sz="2000" dirty="0" smtClean="0">
                <a:solidFill>
                  <a:srgbClr val="FF0000"/>
                </a:solidFill>
              </a:rPr>
              <a:t>costo de </a:t>
            </a:r>
            <a:r>
              <a:rPr lang="es-MX" sz="2000" dirty="0">
                <a:solidFill>
                  <a:srgbClr val="FF0000"/>
                </a:solidFill>
              </a:rPr>
              <a:t>reparación de la obra, que será de cargo </a:t>
            </a:r>
            <a:r>
              <a:rPr lang="es-MX" sz="2000" dirty="0" smtClean="0">
                <a:solidFill>
                  <a:srgbClr val="FF0000"/>
                </a:solidFill>
              </a:rPr>
              <a:t>del contratista</a:t>
            </a:r>
            <a:r>
              <a:rPr lang="es-MX" sz="2000" dirty="0">
                <a:solidFill>
                  <a:srgbClr val="FF0000"/>
                </a:solidFill>
              </a:rPr>
              <a:t>, y variará entre el </a:t>
            </a:r>
            <a:r>
              <a:rPr lang="es-MX" sz="2000" dirty="0">
                <a:solidFill>
                  <a:srgbClr val="FF0000"/>
                </a:solidFill>
                <a:effectLst>
                  <a:outerShdw blurRad="38100" dist="38100" dir="2700000" algn="tl">
                    <a:srgbClr val="000000">
                      <a:alpha val="43137"/>
                    </a:srgbClr>
                  </a:outerShdw>
                </a:effectLst>
              </a:rPr>
              <a:t>10%</a:t>
            </a:r>
            <a:r>
              <a:rPr lang="es-MX" sz="2000" dirty="0">
                <a:solidFill>
                  <a:srgbClr val="FF0000"/>
                </a:solidFill>
              </a:rPr>
              <a:t> y el </a:t>
            </a:r>
            <a:r>
              <a:rPr lang="es-MX" sz="2000" dirty="0">
                <a:solidFill>
                  <a:srgbClr val="FF0000"/>
                </a:solidFill>
                <a:effectLst>
                  <a:outerShdw blurRad="38100" dist="38100" dir="2700000" algn="tl">
                    <a:srgbClr val="000000">
                      <a:alpha val="43137"/>
                    </a:srgbClr>
                  </a:outerShdw>
                </a:effectLst>
              </a:rPr>
              <a:t>50%</a:t>
            </a:r>
            <a:r>
              <a:rPr lang="es-MX" sz="2000" dirty="0">
                <a:solidFill>
                  <a:srgbClr val="FF0000"/>
                </a:solidFill>
              </a:rPr>
              <a:t>.</a:t>
            </a:r>
            <a:endParaRPr lang="es-CL" sz="2200" dirty="0">
              <a:solidFill>
                <a:srgbClr val="FF0000"/>
              </a:solidFill>
            </a:endParaRPr>
          </a:p>
        </p:txBody>
      </p:sp>
    </p:spTree>
    <p:extLst>
      <p:ext uri="{BB962C8B-B14F-4D97-AF65-F5344CB8AC3E}">
        <p14:creationId xmlns:p14="http://schemas.microsoft.com/office/powerpoint/2010/main" val="2721205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wipe(down)">
                                      <p:cBhvr>
                                        <p:cTn id="14" dur="580">
                                          <p:stCondLst>
                                            <p:cond delay="0"/>
                                          </p:stCondLst>
                                        </p:cTn>
                                        <p:tgtEl>
                                          <p:spTgt spid="2">
                                            <p:txEl>
                                              <p:pRg st="2" end="2"/>
                                            </p:txEl>
                                          </p:spTgt>
                                        </p:tgtEl>
                                      </p:cBhvr>
                                    </p:animEffect>
                                    <p:anim calcmode="lin" valueType="num">
                                      <p:cBhvr>
                                        <p:cTn id="15" dur="1822"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2">
                                            <p:txEl>
                                              <p:pRg st="2" end="2"/>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2">
                                            <p:txEl>
                                              <p:pRg st="2" end="2"/>
                                            </p:txEl>
                                          </p:spTgt>
                                        </p:tgtEl>
                                      </p:cBhvr>
                                      <p:to x="100000" y="60000"/>
                                    </p:animScale>
                                    <p:animScale>
                                      <p:cBhvr>
                                        <p:cTn id="21" dur="166" decel="50000">
                                          <p:stCondLst>
                                            <p:cond delay="676"/>
                                          </p:stCondLst>
                                        </p:cTn>
                                        <p:tgtEl>
                                          <p:spTgt spid="2">
                                            <p:txEl>
                                              <p:pRg st="2" end="2"/>
                                            </p:txEl>
                                          </p:spTgt>
                                        </p:tgtEl>
                                      </p:cBhvr>
                                      <p:to x="100000" y="100000"/>
                                    </p:animScale>
                                    <p:animScale>
                                      <p:cBhvr>
                                        <p:cTn id="22" dur="26">
                                          <p:stCondLst>
                                            <p:cond delay="1312"/>
                                          </p:stCondLst>
                                        </p:cTn>
                                        <p:tgtEl>
                                          <p:spTgt spid="2">
                                            <p:txEl>
                                              <p:pRg st="2" end="2"/>
                                            </p:txEl>
                                          </p:spTgt>
                                        </p:tgtEl>
                                      </p:cBhvr>
                                      <p:to x="100000" y="80000"/>
                                    </p:animScale>
                                    <p:animScale>
                                      <p:cBhvr>
                                        <p:cTn id="23" dur="166" decel="50000">
                                          <p:stCondLst>
                                            <p:cond delay="1338"/>
                                          </p:stCondLst>
                                        </p:cTn>
                                        <p:tgtEl>
                                          <p:spTgt spid="2">
                                            <p:txEl>
                                              <p:pRg st="2" end="2"/>
                                            </p:txEl>
                                          </p:spTgt>
                                        </p:tgtEl>
                                      </p:cBhvr>
                                      <p:to x="100000" y="100000"/>
                                    </p:animScale>
                                    <p:animScale>
                                      <p:cBhvr>
                                        <p:cTn id="24" dur="26">
                                          <p:stCondLst>
                                            <p:cond delay="1642"/>
                                          </p:stCondLst>
                                        </p:cTn>
                                        <p:tgtEl>
                                          <p:spTgt spid="2">
                                            <p:txEl>
                                              <p:pRg st="2" end="2"/>
                                            </p:txEl>
                                          </p:spTgt>
                                        </p:tgtEl>
                                      </p:cBhvr>
                                      <p:to x="100000" y="90000"/>
                                    </p:animScale>
                                    <p:animScale>
                                      <p:cBhvr>
                                        <p:cTn id="25" dur="166" decel="50000">
                                          <p:stCondLst>
                                            <p:cond delay="1668"/>
                                          </p:stCondLst>
                                        </p:cTn>
                                        <p:tgtEl>
                                          <p:spTgt spid="2">
                                            <p:txEl>
                                              <p:pRg st="2" end="2"/>
                                            </p:txEl>
                                          </p:spTgt>
                                        </p:tgtEl>
                                      </p:cBhvr>
                                      <p:to x="100000" y="100000"/>
                                    </p:animScale>
                                    <p:animScale>
                                      <p:cBhvr>
                                        <p:cTn id="26" dur="26">
                                          <p:stCondLst>
                                            <p:cond delay="1808"/>
                                          </p:stCondLst>
                                        </p:cTn>
                                        <p:tgtEl>
                                          <p:spTgt spid="2">
                                            <p:txEl>
                                              <p:pRg st="2" end="2"/>
                                            </p:txEl>
                                          </p:spTgt>
                                        </p:tgtEl>
                                      </p:cBhvr>
                                      <p:to x="100000" y="95000"/>
                                    </p:animScale>
                                    <p:animScale>
                                      <p:cBhvr>
                                        <p:cTn id="27" dur="166" decel="50000">
                                          <p:stCondLst>
                                            <p:cond delay="1834"/>
                                          </p:stCondLst>
                                        </p:cTn>
                                        <p:tgtEl>
                                          <p:spTgt spid="2">
                                            <p:txEl>
                                              <p:pRg st="2" end="2"/>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fade">
                                      <p:cBhvr>
                                        <p:cTn id="32" dur="1000"/>
                                        <p:tgtEl>
                                          <p:spTgt spid="2">
                                            <p:txEl>
                                              <p:pRg st="3" end="3"/>
                                            </p:txEl>
                                          </p:spTgt>
                                        </p:tgtEl>
                                      </p:cBhvr>
                                    </p:animEffect>
                                    <p:anim calcmode="lin" valueType="num">
                                      <p:cBhvr>
                                        <p:cTn id="3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nodeType="clickEffect">
                                  <p:stCondLst>
                                    <p:cond delay="0"/>
                                  </p:stCondLst>
                                  <p:childTnLst>
                                    <p:set>
                                      <p:cBhvr>
                                        <p:cTn id="38" dur="1" fill="hold">
                                          <p:stCondLst>
                                            <p:cond delay="0"/>
                                          </p:stCondLst>
                                        </p:cTn>
                                        <p:tgtEl>
                                          <p:spTgt spid="2">
                                            <p:txEl>
                                              <p:pRg st="4" end="4"/>
                                            </p:txEl>
                                          </p:spTgt>
                                        </p:tgtEl>
                                        <p:attrNameLst>
                                          <p:attrName>style.visibility</p:attrName>
                                        </p:attrNameLst>
                                      </p:cBhvr>
                                      <p:to>
                                        <p:strVal val="visible"/>
                                      </p:to>
                                    </p:set>
                                    <p:animEffect transition="in" filter="wheel(1)">
                                      <p:cBhvr>
                                        <p:cTn id="39" dur="2000"/>
                                        <p:tgtEl>
                                          <p:spTgt spid="2">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6" presetClass="entr" presetSubtype="0" fill="hold" nodeType="clickEffect">
                                  <p:stCondLst>
                                    <p:cond delay="0"/>
                                  </p:stCondLst>
                                  <p:childTnLst>
                                    <p:set>
                                      <p:cBhvr>
                                        <p:cTn id="43" dur="1" fill="hold">
                                          <p:stCondLst>
                                            <p:cond delay="0"/>
                                          </p:stCondLst>
                                        </p:cTn>
                                        <p:tgtEl>
                                          <p:spTgt spid="2">
                                            <p:txEl>
                                              <p:pRg st="5" end="5"/>
                                            </p:txEl>
                                          </p:spTgt>
                                        </p:tgtEl>
                                        <p:attrNameLst>
                                          <p:attrName>style.visibility</p:attrName>
                                        </p:attrNameLst>
                                      </p:cBhvr>
                                      <p:to>
                                        <p:strVal val="visible"/>
                                      </p:to>
                                    </p:set>
                                    <p:animEffect transition="in" filter="wipe(down)">
                                      <p:cBhvr>
                                        <p:cTn id="44" dur="580">
                                          <p:stCondLst>
                                            <p:cond delay="0"/>
                                          </p:stCondLst>
                                        </p:cTn>
                                        <p:tgtEl>
                                          <p:spTgt spid="2">
                                            <p:txEl>
                                              <p:pRg st="5" end="5"/>
                                            </p:txEl>
                                          </p:spTgt>
                                        </p:tgtEl>
                                      </p:cBhvr>
                                    </p:animEffect>
                                    <p:anim calcmode="lin" valueType="num">
                                      <p:cBhvr>
                                        <p:cTn id="45" dur="1822" tmFilter="0,0; 0.14,0.36; 0.43,0.73; 0.71,0.91; 1.0,1.0">
                                          <p:stCondLst>
                                            <p:cond delay="0"/>
                                          </p:stCondLst>
                                        </p:cTn>
                                        <p:tgtEl>
                                          <p:spTgt spid="2">
                                            <p:txEl>
                                              <p:pRg st="5" end="5"/>
                                            </p:txEl>
                                          </p:spTgt>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2">
                                            <p:txEl>
                                              <p:pRg st="5" end="5"/>
                                            </p:txEl>
                                          </p:spTgt>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2">
                                            <p:txEl>
                                              <p:pRg st="5" end="5"/>
                                            </p:txEl>
                                          </p:spTgt>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2">
                                            <p:txEl>
                                              <p:pRg st="5" end="5"/>
                                            </p:txEl>
                                          </p:spTgt>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2">
                                            <p:txEl>
                                              <p:pRg st="5" end="5"/>
                                            </p:txEl>
                                          </p:spTgt>
                                        </p:tgtEl>
                                        <p:attrNameLst>
                                          <p:attrName>ppt_y</p:attrName>
                                        </p:attrNameLst>
                                      </p:cBhvr>
                                      <p:tavLst>
                                        <p:tav tm="0" fmla="#ppt_y-sin(pi*$)/81">
                                          <p:val>
                                            <p:fltVal val="0"/>
                                          </p:val>
                                        </p:tav>
                                        <p:tav tm="100000">
                                          <p:val>
                                            <p:fltVal val="1"/>
                                          </p:val>
                                        </p:tav>
                                      </p:tavLst>
                                    </p:anim>
                                    <p:animScale>
                                      <p:cBhvr>
                                        <p:cTn id="50" dur="26">
                                          <p:stCondLst>
                                            <p:cond delay="650"/>
                                          </p:stCondLst>
                                        </p:cTn>
                                        <p:tgtEl>
                                          <p:spTgt spid="2">
                                            <p:txEl>
                                              <p:pRg st="5" end="5"/>
                                            </p:txEl>
                                          </p:spTgt>
                                        </p:tgtEl>
                                      </p:cBhvr>
                                      <p:to x="100000" y="60000"/>
                                    </p:animScale>
                                    <p:animScale>
                                      <p:cBhvr>
                                        <p:cTn id="51" dur="166" decel="50000">
                                          <p:stCondLst>
                                            <p:cond delay="676"/>
                                          </p:stCondLst>
                                        </p:cTn>
                                        <p:tgtEl>
                                          <p:spTgt spid="2">
                                            <p:txEl>
                                              <p:pRg st="5" end="5"/>
                                            </p:txEl>
                                          </p:spTgt>
                                        </p:tgtEl>
                                      </p:cBhvr>
                                      <p:to x="100000" y="100000"/>
                                    </p:animScale>
                                    <p:animScale>
                                      <p:cBhvr>
                                        <p:cTn id="52" dur="26">
                                          <p:stCondLst>
                                            <p:cond delay="1312"/>
                                          </p:stCondLst>
                                        </p:cTn>
                                        <p:tgtEl>
                                          <p:spTgt spid="2">
                                            <p:txEl>
                                              <p:pRg st="5" end="5"/>
                                            </p:txEl>
                                          </p:spTgt>
                                        </p:tgtEl>
                                      </p:cBhvr>
                                      <p:to x="100000" y="80000"/>
                                    </p:animScale>
                                    <p:animScale>
                                      <p:cBhvr>
                                        <p:cTn id="53" dur="166" decel="50000">
                                          <p:stCondLst>
                                            <p:cond delay="1338"/>
                                          </p:stCondLst>
                                        </p:cTn>
                                        <p:tgtEl>
                                          <p:spTgt spid="2">
                                            <p:txEl>
                                              <p:pRg st="5" end="5"/>
                                            </p:txEl>
                                          </p:spTgt>
                                        </p:tgtEl>
                                      </p:cBhvr>
                                      <p:to x="100000" y="100000"/>
                                    </p:animScale>
                                    <p:animScale>
                                      <p:cBhvr>
                                        <p:cTn id="54" dur="26">
                                          <p:stCondLst>
                                            <p:cond delay="1642"/>
                                          </p:stCondLst>
                                        </p:cTn>
                                        <p:tgtEl>
                                          <p:spTgt spid="2">
                                            <p:txEl>
                                              <p:pRg st="5" end="5"/>
                                            </p:txEl>
                                          </p:spTgt>
                                        </p:tgtEl>
                                      </p:cBhvr>
                                      <p:to x="100000" y="90000"/>
                                    </p:animScale>
                                    <p:animScale>
                                      <p:cBhvr>
                                        <p:cTn id="55" dur="166" decel="50000">
                                          <p:stCondLst>
                                            <p:cond delay="1668"/>
                                          </p:stCondLst>
                                        </p:cTn>
                                        <p:tgtEl>
                                          <p:spTgt spid="2">
                                            <p:txEl>
                                              <p:pRg st="5" end="5"/>
                                            </p:txEl>
                                          </p:spTgt>
                                        </p:tgtEl>
                                      </p:cBhvr>
                                      <p:to x="100000" y="100000"/>
                                    </p:animScale>
                                    <p:animScale>
                                      <p:cBhvr>
                                        <p:cTn id="56" dur="26">
                                          <p:stCondLst>
                                            <p:cond delay="1808"/>
                                          </p:stCondLst>
                                        </p:cTn>
                                        <p:tgtEl>
                                          <p:spTgt spid="2">
                                            <p:txEl>
                                              <p:pRg st="5" end="5"/>
                                            </p:txEl>
                                          </p:spTgt>
                                        </p:tgtEl>
                                      </p:cBhvr>
                                      <p:to x="100000" y="95000"/>
                                    </p:animScale>
                                    <p:animScale>
                                      <p:cBhvr>
                                        <p:cTn id="57" dur="166" decel="50000">
                                          <p:stCondLst>
                                            <p:cond delay="1834"/>
                                          </p:stCondLst>
                                        </p:cTn>
                                        <p:tgtEl>
                                          <p:spTgt spid="2">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14</a:t>
            </a:fld>
            <a:endParaRPr lang="es-ES" dirty="0"/>
          </a:p>
        </p:txBody>
      </p:sp>
      <p:sp>
        <p:nvSpPr>
          <p:cNvPr id="7" name="Rectángulo 6"/>
          <p:cNvSpPr/>
          <p:nvPr/>
        </p:nvSpPr>
        <p:spPr>
          <a:xfrm>
            <a:off x="286626" y="3336533"/>
            <a:ext cx="11461536" cy="1754326"/>
          </a:xfrm>
          <a:prstGeom prst="rect">
            <a:avLst/>
          </a:prstGeom>
          <a:noFill/>
        </p:spPr>
        <p:txBody>
          <a:bodyPr wrap="none" lIns="91440" tIns="45720" rIns="91440" bIns="45720">
            <a:prstTxWarp prst="textDeflate">
              <a:avLst/>
            </a:prstTxWarp>
            <a:spAutoFit/>
          </a:bodyPr>
          <a:lstStyle/>
          <a:p>
            <a:r>
              <a:rPr lang="es-MX" sz="5400" dirty="0" smtClean="0">
                <a:ln>
                  <a:solidFill>
                    <a:srgbClr val="0000FF"/>
                  </a:solidFill>
                </a:ln>
                <a:solidFill>
                  <a:srgbClr val="000000"/>
                </a:solidFill>
              </a:rPr>
              <a:t>De </a:t>
            </a:r>
            <a:r>
              <a:rPr lang="es-MX" sz="5400" dirty="0">
                <a:ln>
                  <a:solidFill>
                    <a:srgbClr val="0000FF"/>
                  </a:solidFill>
                </a:ln>
                <a:solidFill>
                  <a:srgbClr val="000000"/>
                </a:solidFill>
              </a:rPr>
              <a:t>los pagos y </a:t>
            </a:r>
            <a:r>
              <a:rPr lang="es-MX" sz="5400" dirty="0" smtClean="0">
                <a:ln>
                  <a:solidFill>
                    <a:srgbClr val="0000FF"/>
                  </a:solidFill>
                </a:ln>
                <a:solidFill>
                  <a:srgbClr val="000000"/>
                </a:solidFill>
              </a:rPr>
              <a:t>retenciones</a:t>
            </a:r>
            <a:endParaRPr lang="es-ES" sz="5400" b="1" dirty="0">
              <a:ln>
                <a:solidFill>
                  <a:srgbClr val="0000FF"/>
                </a:solidFill>
              </a:ln>
              <a:solidFill>
                <a:srgbClr val="000000"/>
              </a:solidFill>
              <a:effectLst>
                <a:outerShdw dist="38100" dir="2700000" algn="bl" rotWithShape="0">
                  <a:schemeClr val="accent5"/>
                </a:outerShdw>
              </a:effectLst>
            </a:endParaRPr>
          </a:p>
        </p:txBody>
      </p:sp>
      <p:pic>
        <p:nvPicPr>
          <p:cNvPr id="2" name="Imagen 1"/>
          <p:cNvPicPr>
            <a:picLocks noChangeAspect="1"/>
          </p:cNvPicPr>
          <p:nvPr/>
        </p:nvPicPr>
        <p:blipFill>
          <a:blip r:embed="rId3"/>
          <a:stretch>
            <a:fillRect/>
          </a:stretch>
        </p:blipFill>
        <p:spPr>
          <a:xfrm>
            <a:off x="4828673" y="372698"/>
            <a:ext cx="1998068" cy="1748310"/>
          </a:xfrm>
          <a:prstGeom prst="rect">
            <a:avLst/>
          </a:prstGeom>
        </p:spPr>
      </p:pic>
      <p:pic>
        <p:nvPicPr>
          <p:cNvPr id="5" name="Imagen 4"/>
          <p:cNvPicPr>
            <a:picLocks noChangeAspect="1"/>
          </p:cNvPicPr>
          <p:nvPr/>
        </p:nvPicPr>
        <p:blipFill>
          <a:blip r:embed="rId4"/>
          <a:stretch>
            <a:fillRect/>
          </a:stretch>
        </p:blipFill>
        <p:spPr>
          <a:xfrm>
            <a:off x="8338015" y="268196"/>
            <a:ext cx="1160381" cy="1641565"/>
          </a:xfrm>
          <a:prstGeom prst="rect">
            <a:avLst/>
          </a:prstGeom>
        </p:spPr>
      </p:pic>
      <p:pic>
        <p:nvPicPr>
          <p:cNvPr id="6" name="Imagen 5"/>
          <p:cNvPicPr>
            <a:picLocks noChangeAspect="1"/>
          </p:cNvPicPr>
          <p:nvPr/>
        </p:nvPicPr>
        <p:blipFill>
          <a:blip r:embed="rId5"/>
          <a:stretch>
            <a:fillRect/>
          </a:stretch>
        </p:blipFill>
        <p:spPr>
          <a:xfrm>
            <a:off x="668541" y="268196"/>
            <a:ext cx="2286000" cy="1619250"/>
          </a:xfrm>
          <a:prstGeom prst="rect">
            <a:avLst/>
          </a:prstGeom>
        </p:spPr>
      </p:pic>
    </p:spTree>
    <p:extLst>
      <p:ext uri="{BB962C8B-B14F-4D97-AF65-F5344CB8AC3E}">
        <p14:creationId xmlns:p14="http://schemas.microsoft.com/office/powerpoint/2010/main" val="3374969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15</a:t>
            </a:fld>
            <a:endParaRPr lang="es-ES" dirty="0"/>
          </a:p>
        </p:txBody>
      </p:sp>
      <p:sp>
        <p:nvSpPr>
          <p:cNvPr id="3" name="CuadroTexto 2"/>
          <p:cNvSpPr txBox="1"/>
          <p:nvPr/>
        </p:nvSpPr>
        <p:spPr>
          <a:xfrm>
            <a:off x="2359470" y="741364"/>
            <a:ext cx="7140790" cy="523220"/>
          </a:xfrm>
          <a:prstGeom prst="rect">
            <a:avLst/>
          </a:prstGeom>
          <a:noFill/>
        </p:spPr>
        <p:txBody>
          <a:bodyPr wrap="square" rtlCol="0">
            <a:spAutoFit/>
          </a:bodyPr>
          <a:lstStyle/>
          <a:p>
            <a:pPr algn="ctr"/>
            <a:r>
              <a:rPr lang="es-MX" sz="2800" dirty="0" smtClean="0">
                <a:solidFill>
                  <a:srgbClr val="9900FF"/>
                </a:solidFill>
              </a:rPr>
              <a:t>TRABAJADORES DEL CONTRATISTA, EN LA OBRA</a:t>
            </a:r>
            <a:endParaRPr lang="es-CL" sz="2800" dirty="0">
              <a:solidFill>
                <a:srgbClr val="9900FF"/>
              </a:solidFill>
            </a:endParaRPr>
          </a:p>
        </p:txBody>
      </p:sp>
      <p:sp>
        <p:nvSpPr>
          <p:cNvPr id="6" name="CuadroTexto 5"/>
          <p:cNvSpPr txBox="1"/>
          <p:nvPr/>
        </p:nvSpPr>
        <p:spPr>
          <a:xfrm>
            <a:off x="695419" y="1782855"/>
            <a:ext cx="10733103" cy="2092881"/>
          </a:xfrm>
          <a:prstGeom prst="rect">
            <a:avLst/>
          </a:prstGeom>
          <a:noFill/>
        </p:spPr>
        <p:txBody>
          <a:bodyPr wrap="square" rtlCol="0">
            <a:spAutoFit/>
          </a:bodyPr>
          <a:lstStyle/>
          <a:p>
            <a:pPr marL="342900" indent="-342900" algn="just">
              <a:spcAft>
                <a:spcPts val="600"/>
              </a:spcAft>
              <a:buFont typeface="Wingdings" panose="05000000000000000000" pitchFamily="2" charset="2"/>
              <a:buChar char="§"/>
            </a:pPr>
            <a:r>
              <a:rPr lang="es-MX" sz="2000" dirty="0" smtClean="0"/>
              <a:t>Mínimo</a:t>
            </a:r>
            <a:r>
              <a:rPr lang="es-MX" sz="2000" b="1" dirty="0" smtClean="0"/>
              <a:t>:</a:t>
            </a:r>
            <a:r>
              <a:rPr lang="es-MX" sz="2000" dirty="0" smtClean="0"/>
              <a:t> el número de trabajadores ofertados por el contratista.</a:t>
            </a:r>
          </a:p>
          <a:p>
            <a:pPr marL="342900" indent="-342900" algn="just">
              <a:spcAft>
                <a:spcPts val="600"/>
              </a:spcAft>
              <a:buFont typeface="Wingdings" panose="05000000000000000000" pitchFamily="2" charset="2"/>
              <a:buChar char="§"/>
            </a:pPr>
            <a:r>
              <a:rPr lang="es-MX" sz="2000" dirty="0" smtClean="0"/>
              <a:t>Debe tener </a:t>
            </a:r>
            <a:r>
              <a:rPr lang="es-MX" sz="2000" dirty="0"/>
              <a:t>relación con la cantidad de </a:t>
            </a:r>
            <a:r>
              <a:rPr lang="es-MX" sz="2000" dirty="0" smtClean="0"/>
              <a:t>obras por </a:t>
            </a:r>
            <a:r>
              <a:rPr lang="es-MX" sz="2000" dirty="0"/>
              <a:t>ejecutar, de acuerdo con el programa de trabajo. </a:t>
            </a:r>
            <a:endParaRPr lang="es-MX" sz="2000" dirty="0" smtClean="0"/>
          </a:p>
          <a:p>
            <a:pPr marL="342900" indent="-342900" algn="just">
              <a:spcAft>
                <a:spcPts val="600"/>
              </a:spcAft>
              <a:buFont typeface="Wingdings" panose="05000000000000000000" pitchFamily="2" charset="2"/>
              <a:buChar char="§"/>
            </a:pPr>
            <a:r>
              <a:rPr lang="es-MX" sz="2000" dirty="0" smtClean="0"/>
              <a:t>El </a:t>
            </a:r>
            <a:r>
              <a:rPr lang="es-MX" sz="2000" dirty="0"/>
              <a:t>contratista </a:t>
            </a:r>
            <a:r>
              <a:rPr lang="es-MX" sz="2000" dirty="0" smtClean="0"/>
              <a:t>debe </a:t>
            </a:r>
            <a:r>
              <a:rPr lang="es-MX" sz="2000" dirty="0"/>
              <a:t>entregar mensualmente </a:t>
            </a:r>
            <a:r>
              <a:rPr lang="es-MX" sz="2000" dirty="0" smtClean="0"/>
              <a:t>al inspector </a:t>
            </a:r>
            <a:r>
              <a:rPr lang="es-MX" sz="2000" dirty="0"/>
              <a:t>fiscal una nómina de los trabajadores que </a:t>
            </a:r>
            <a:r>
              <a:rPr lang="es-MX" sz="2000" dirty="0" smtClean="0"/>
              <a:t>estén en </a:t>
            </a:r>
            <a:r>
              <a:rPr lang="es-MX" sz="2000" dirty="0"/>
              <a:t>actividad en las diversas faenas, incluyendo </a:t>
            </a:r>
            <a:r>
              <a:rPr lang="es-MX" sz="2000" dirty="0" smtClean="0"/>
              <a:t>los trabajadores </a:t>
            </a:r>
            <a:r>
              <a:rPr lang="es-MX" sz="2000" dirty="0"/>
              <a:t>de </a:t>
            </a:r>
            <a:r>
              <a:rPr lang="es-MX" sz="2000" dirty="0" smtClean="0"/>
              <a:t>subcontratistas; </a:t>
            </a:r>
            <a:r>
              <a:rPr lang="es-MX" sz="2000" dirty="0"/>
              <a:t>dentro de los cinco </a:t>
            </a:r>
            <a:r>
              <a:rPr lang="es-MX" sz="2000" dirty="0" smtClean="0"/>
              <a:t>días siguientes </a:t>
            </a:r>
            <a:r>
              <a:rPr lang="es-MX" sz="2000" dirty="0"/>
              <a:t>al mes que se informa. Por cada día de atraso </a:t>
            </a:r>
            <a:r>
              <a:rPr lang="es-MX" sz="2000" dirty="0" smtClean="0"/>
              <a:t>se aplica </a:t>
            </a:r>
            <a:r>
              <a:rPr lang="es-MX" sz="2000" dirty="0"/>
              <a:t>una multa de 1 </a:t>
            </a:r>
            <a:r>
              <a:rPr lang="es-MX" sz="2000" dirty="0" smtClean="0"/>
              <a:t>UT.M.  </a:t>
            </a:r>
            <a:endParaRPr lang="es-CL" sz="2000" dirty="0"/>
          </a:p>
        </p:txBody>
      </p:sp>
      <p:pic>
        <p:nvPicPr>
          <p:cNvPr id="2" name="Imagen 1"/>
          <p:cNvPicPr>
            <a:picLocks noChangeAspect="1"/>
          </p:cNvPicPr>
          <p:nvPr/>
        </p:nvPicPr>
        <p:blipFill>
          <a:blip r:embed="rId3"/>
          <a:stretch>
            <a:fillRect/>
          </a:stretch>
        </p:blipFill>
        <p:spPr>
          <a:xfrm>
            <a:off x="1577793" y="4352925"/>
            <a:ext cx="2466975" cy="1847850"/>
          </a:xfrm>
          <a:prstGeom prst="rect">
            <a:avLst/>
          </a:prstGeom>
        </p:spPr>
      </p:pic>
      <p:pic>
        <p:nvPicPr>
          <p:cNvPr id="5" name="Imagen 4"/>
          <p:cNvPicPr>
            <a:picLocks noChangeAspect="1"/>
          </p:cNvPicPr>
          <p:nvPr/>
        </p:nvPicPr>
        <p:blipFill>
          <a:blip r:embed="rId4"/>
          <a:stretch>
            <a:fillRect/>
          </a:stretch>
        </p:blipFill>
        <p:spPr>
          <a:xfrm>
            <a:off x="6545760" y="4226200"/>
            <a:ext cx="2371725" cy="1933575"/>
          </a:xfrm>
          <a:prstGeom prst="rect">
            <a:avLst/>
          </a:prstGeom>
        </p:spPr>
      </p:pic>
    </p:spTree>
    <p:extLst>
      <p:ext uri="{BB962C8B-B14F-4D97-AF65-F5344CB8AC3E}">
        <p14:creationId xmlns:p14="http://schemas.microsoft.com/office/powerpoint/2010/main" val="365444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80">
                                          <p:stCondLst>
                                            <p:cond delay="0"/>
                                          </p:stCondLst>
                                        </p:cTn>
                                        <p:tgtEl>
                                          <p:spTgt spid="6">
                                            <p:txEl>
                                              <p:pRg st="0" end="0"/>
                                            </p:txEl>
                                          </p:spTgt>
                                        </p:tgtEl>
                                      </p:cBhvr>
                                    </p:animEffect>
                                    <p:anim calcmode="lin" valueType="num">
                                      <p:cBhvr>
                                        <p:cTn id="8"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xEl>
                                              <p:pRg st="0" end="0"/>
                                            </p:txEl>
                                          </p:spTgt>
                                        </p:tgtEl>
                                      </p:cBhvr>
                                      <p:to x="100000" y="60000"/>
                                    </p:animScale>
                                    <p:animScale>
                                      <p:cBhvr>
                                        <p:cTn id="14" dur="166" decel="50000">
                                          <p:stCondLst>
                                            <p:cond delay="676"/>
                                          </p:stCondLst>
                                        </p:cTn>
                                        <p:tgtEl>
                                          <p:spTgt spid="6">
                                            <p:txEl>
                                              <p:pRg st="0" end="0"/>
                                            </p:txEl>
                                          </p:spTgt>
                                        </p:tgtEl>
                                      </p:cBhvr>
                                      <p:to x="100000" y="100000"/>
                                    </p:animScale>
                                    <p:animScale>
                                      <p:cBhvr>
                                        <p:cTn id="15" dur="26">
                                          <p:stCondLst>
                                            <p:cond delay="1312"/>
                                          </p:stCondLst>
                                        </p:cTn>
                                        <p:tgtEl>
                                          <p:spTgt spid="6">
                                            <p:txEl>
                                              <p:pRg st="0" end="0"/>
                                            </p:txEl>
                                          </p:spTgt>
                                        </p:tgtEl>
                                      </p:cBhvr>
                                      <p:to x="100000" y="80000"/>
                                    </p:animScale>
                                    <p:animScale>
                                      <p:cBhvr>
                                        <p:cTn id="16" dur="166" decel="50000">
                                          <p:stCondLst>
                                            <p:cond delay="1338"/>
                                          </p:stCondLst>
                                        </p:cTn>
                                        <p:tgtEl>
                                          <p:spTgt spid="6">
                                            <p:txEl>
                                              <p:pRg st="0" end="0"/>
                                            </p:txEl>
                                          </p:spTgt>
                                        </p:tgtEl>
                                      </p:cBhvr>
                                      <p:to x="100000" y="100000"/>
                                    </p:animScale>
                                    <p:animScale>
                                      <p:cBhvr>
                                        <p:cTn id="17" dur="26">
                                          <p:stCondLst>
                                            <p:cond delay="1642"/>
                                          </p:stCondLst>
                                        </p:cTn>
                                        <p:tgtEl>
                                          <p:spTgt spid="6">
                                            <p:txEl>
                                              <p:pRg st="0" end="0"/>
                                            </p:txEl>
                                          </p:spTgt>
                                        </p:tgtEl>
                                      </p:cBhvr>
                                      <p:to x="100000" y="90000"/>
                                    </p:animScale>
                                    <p:animScale>
                                      <p:cBhvr>
                                        <p:cTn id="18" dur="166" decel="50000">
                                          <p:stCondLst>
                                            <p:cond delay="1668"/>
                                          </p:stCondLst>
                                        </p:cTn>
                                        <p:tgtEl>
                                          <p:spTgt spid="6">
                                            <p:txEl>
                                              <p:pRg st="0" end="0"/>
                                            </p:txEl>
                                          </p:spTgt>
                                        </p:tgtEl>
                                      </p:cBhvr>
                                      <p:to x="100000" y="100000"/>
                                    </p:animScale>
                                    <p:animScale>
                                      <p:cBhvr>
                                        <p:cTn id="19" dur="26">
                                          <p:stCondLst>
                                            <p:cond delay="1808"/>
                                          </p:stCondLst>
                                        </p:cTn>
                                        <p:tgtEl>
                                          <p:spTgt spid="6">
                                            <p:txEl>
                                              <p:pRg st="0" end="0"/>
                                            </p:txEl>
                                          </p:spTgt>
                                        </p:tgtEl>
                                      </p:cBhvr>
                                      <p:to x="100000" y="95000"/>
                                    </p:animScale>
                                    <p:animScale>
                                      <p:cBhvr>
                                        <p:cTn id="20" dur="166" decel="50000">
                                          <p:stCondLst>
                                            <p:cond delay="1834"/>
                                          </p:stCondLst>
                                        </p:cTn>
                                        <p:tgtEl>
                                          <p:spTgt spid="6">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fade">
                                      <p:cBhvr>
                                        <p:cTn id="25" dur="1000"/>
                                        <p:tgtEl>
                                          <p:spTgt spid="6">
                                            <p:txEl>
                                              <p:pRg st="1" end="1"/>
                                            </p:txEl>
                                          </p:spTgt>
                                        </p:tgtEl>
                                      </p:cBhvr>
                                    </p:animEffect>
                                    <p:anim calcmode="lin" valueType="num">
                                      <p:cBhvr>
                                        <p:cTn id="26"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Effect transition="in" filter="wheel(1)">
                                      <p:cBhvr>
                                        <p:cTn id="32" dur="2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16</a:t>
            </a:fld>
            <a:endParaRPr lang="es-ES" dirty="0"/>
          </a:p>
        </p:txBody>
      </p:sp>
      <p:sp>
        <p:nvSpPr>
          <p:cNvPr id="4" name="3 CuadroTexto"/>
          <p:cNvSpPr txBox="1"/>
          <p:nvPr/>
        </p:nvSpPr>
        <p:spPr>
          <a:xfrm>
            <a:off x="1056289" y="457202"/>
            <a:ext cx="9538139" cy="461665"/>
          </a:xfrm>
          <a:prstGeom prst="rect">
            <a:avLst/>
          </a:prstGeom>
          <a:noFill/>
        </p:spPr>
        <p:txBody>
          <a:bodyPr wrap="square" rtlCol="0">
            <a:spAutoFit/>
          </a:bodyPr>
          <a:lstStyle/>
          <a:p>
            <a:endParaRPr lang="es-CL" dirty="0"/>
          </a:p>
        </p:txBody>
      </p:sp>
      <p:sp>
        <p:nvSpPr>
          <p:cNvPr id="8" name="7 CuadroTexto"/>
          <p:cNvSpPr txBox="1"/>
          <p:nvPr/>
        </p:nvSpPr>
        <p:spPr>
          <a:xfrm>
            <a:off x="698711" y="918867"/>
            <a:ext cx="11004331" cy="1015663"/>
          </a:xfrm>
          <a:prstGeom prst="rect">
            <a:avLst/>
          </a:prstGeom>
          <a:noFill/>
        </p:spPr>
        <p:txBody>
          <a:bodyPr wrap="square" rtlCol="0">
            <a:spAutoFit/>
          </a:bodyPr>
          <a:lstStyle/>
          <a:p>
            <a:pPr algn="just"/>
            <a:r>
              <a:rPr lang="es-ES" sz="2000" u="sng" dirty="0" smtClean="0">
                <a:effectLst>
                  <a:outerShdw blurRad="38100" dist="38100" dir="2700000" algn="tl">
                    <a:srgbClr val="000000">
                      <a:alpha val="43137"/>
                    </a:srgbClr>
                  </a:outerShdw>
                </a:effectLst>
              </a:rPr>
              <a:t>PRECIOS  PARA  PAGO  AL  CONTRATISTA  </a:t>
            </a:r>
          </a:p>
          <a:p>
            <a:pPr algn="just"/>
            <a:r>
              <a:rPr lang="es-ES" sz="2000" dirty="0" smtClean="0"/>
              <a:t>Son los consignados </a:t>
            </a:r>
            <a:r>
              <a:rPr lang="es-ES" sz="2000" u="sng" dirty="0" smtClean="0"/>
              <a:t>en la propuesta económica </a:t>
            </a:r>
            <a:r>
              <a:rPr lang="es-ES" sz="2000" dirty="0" smtClean="0"/>
              <a:t>del contratista y que fueron aceptados en la adjudicación del contrato</a:t>
            </a:r>
            <a:endParaRPr lang="es-CL" sz="2000" dirty="0"/>
          </a:p>
        </p:txBody>
      </p:sp>
      <p:sp>
        <p:nvSpPr>
          <p:cNvPr id="3" name="CuadroTexto 2"/>
          <p:cNvSpPr txBox="1"/>
          <p:nvPr/>
        </p:nvSpPr>
        <p:spPr>
          <a:xfrm>
            <a:off x="740978" y="3115872"/>
            <a:ext cx="10919798" cy="2431435"/>
          </a:xfrm>
          <a:prstGeom prst="rect">
            <a:avLst/>
          </a:prstGeom>
          <a:noFill/>
        </p:spPr>
        <p:txBody>
          <a:bodyPr wrap="square" rtlCol="0">
            <a:spAutoFit/>
          </a:bodyPr>
          <a:lstStyle/>
          <a:p>
            <a:r>
              <a:rPr lang="es-ES" dirty="0">
                <a:solidFill>
                  <a:srgbClr val="C00000"/>
                </a:solidFill>
                <a:effectLst>
                  <a:outerShdw blurRad="38100" dist="38100" dir="2700000" algn="tl">
                    <a:srgbClr val="000000">
                      <a:alpha val="43137"/>
                    </a:srgbClr>
                  </a:outerShdw>
                </a:effectLst>
              </a:rPr>
              <a:t>Pago del contratista a sus trabajadores</a:t>
            </a:r>
            <a:r>
              <a:rPr lang="es-ES" dirty="0" smtClean="0">
                <a:solidFill>
                  <a:srgbClr val="C00000"/>
                </a:solidFill>
                <a:effectLst>
                  <a:outerShdw blurRad="38100" dist="38100" dir="2700000" algn="tl">
                    <a:srgbClr val="000000">
                      <a:alpha val="43137"/>
                    </a:srgbClr>
                  </a:outerShdw>
                </a:effectLst>
              </a:rPr>
              <a:t>:</a:t>
            </a:r>
          </a:p>
          <a:p>
            <a:pPr marL="457200" indent="-457200" algn="just">
              <a:spcAft>
                <a:spcPts val="600"/>
              </a:spcAft>
              <a:buFont typeface="+mj-lt"/>
              <a:buAutoNum type="arabicPeriod"/>
            </a:pPr>
            <a:r>
              <a:rPr lang="es-CL" sz="1800" dirty="0"/>
              <a:t>Semanal, quincenal o mensual, según se </a:t>
            </a:r>
            <a:r>
              <a:rPr lang="es-ES" sz="1800" dirty="0"/>
              <a:t>establezca en los contratos celebrados entre el contratista y sus trabajadores.</a:t>
            </a:r>
          </a:p>
          <a:p>
            <a:pPr marL="457200" indent="-457200" algn="just">
              <a:spcAft>
                <a:spcPts val="600"/>
              </a:spcAft>
              <a:buFont typeface="+mj-lt"/>
              <a:buAutoNum type="arabicPeriod"/>
            </a:pPr>
            <a:r>
              <a:rPr lang="es-ES" sz="1800" dirty="0" smtClean="0"/>
              <a:t>Remuneraciones</a:t>
            </a:r>
            <a:r>
              <a:rPr lang="es-ES" sz="1800" dirty="0"/>
              <a:t>, </a:t>
            </a:r>
            <a:r>
              <a:rPr lang="es-ES" sz="1800" u="sng" dirty="0"/>
              <a:t>en dinero efectivo o de acuerdo a otro sistema que el trabajador convenga con el empleador</a:t>
            </a:r>
            <a:r>
              <a:rPr lang="es-ES" sz="1800" dirty="0"/>
              <a:t>, y no podrán ser inferiores a las legales vigentes en la zona correspondiente.</a:t>
            </a:r>
          </a:p>
          <a:p>
            <a:pPr marL="468000" indent="-457200" algn="just">
              <a:spcBef>
                <a:spcPts val="1200"/>
              </a:spcBef>
              <a:buFont typeface="+mj-lt"/>
              <a:buAutoNum type="arabicPeriod"/>
            </a:pPr>
            <a:r>
              <a:rPr lang="es-ES" sz="1800" dirty="0"/>
              <a:t>El contratista está obligado a pagar a sus trabajadores por </a:t>
            </a:r>
            <a:r>
              <a:rPr lang="es-ES" sz="1800" u="sng" dirty="0"/>
              <a:t>cada día de lluvia no trabajado</a:t>
            </a:r>
            <a:r>
              <a:rPr lang="es-ES" sz="1800" dirty="0"/>
              <a:t>, una suma equivalente a la estipulada en la legislación vigente</a:t>
            </a:r>
            <a:r>
              <a:rPr lang="es-ES" sz="1800" dirty="0" smtClean="0"/>
              <a:t>.</a:t>
            </a:r>
            <a:endParaRPr lang="es-CL" dirty="0"/>
          </a:p>
        </p:txBody>
      </p:sp>
      <p:pic>
        <p:nvPicPr>
          <p:cNvPr id="1026" name="Picture 2" descr="Icono Del Vector De La Moneda De Chile Aislado En El Fondo Transparente,  Diseño Del Logotipo De La Moneda De Chile Stock de ilustración -  Ilustración de banking, nota: 11896899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1449" y="1934530"/>
            <a:ext cx="961901" cy="1197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9297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wheel(1)">
                                      <p:cBhvr>
                                        <p:cTn id="14" dur="2000"/>
                                        <p:tgtEl>
                                          <p:spTgt spid="8">
                                            <p:txEl>
                                              <p:pRg st="0" end="0"/>
                                            </p:txEl>
                                          </p:spTgt>
                                        </p:tgtEl>
                                      </p:cBhvr>
                                    </p:animEffect>
                                  </p:childTnLst>
                                </p:cTn>
                              </p:par>
                              <p:par>
                                <p:cTn id="15" presetID="21" presetClass="entr" presetSubtype="1" fill="hold" nodeType="with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heel(1)">
                                      <p:cBhvr>
                                        <p:cTn id="17" dur="20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wipe(down)">
                                      <p:cBhvr>
                                        <p:cTn id="22" dur="580">
                                          <p:stCondLst>
                                            <p:cond delay="0"/>
                                          </p:stCondLst>
                                        </p:cTn>
                                        <p:tgtEl>
                                          <p:spTgt spid="3">
                                            <p:txEl>
                                              <p:pRg st="0" end="0"/>
                                            </p:txEl>
                                          </p:spTgt>
                                        </p:tgtEl>
                                      </p:cBhvr>
                                    </p:animEffect>
                                    <p:anim calcmode="lin" valueType="num">
                                      <p:cBhvr>
                                        <p:cTn id="2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8" dur="26">
                                          <p:stCondLst>
                                            <p:cond delay="650"/>
                                          </p:stCondLst>
                                        </p:cTn>
                                        <p:tgtEl>
                                          <p:spTgt spid="3">
                                            <p:txEl>
                                              <p:pRg st="0" end="0"/>
                                            </p:txEl>
                                          </p:spTgt>
                                        </p:tgtEl>
                                      </p:cBhvr>
                                      <p:to x="100000" y="60000"/>
                                    </p:animScale>
                                    <p:animScale>
                                      <p:cBhvr>
                                        <p:cTn id="29" dur="166" decel="50000">
                                          <p:stCondLst>
                                            <p:cond delay="676"/>
                                          </p:stCondLst>
                                        </p:cTn>
                                        <p:tgtEl>
                                          <p:spTgt spid="3">
                                            <p:txEl>
                                              <p:pRg st="0" end="0"/>
                                            </p:txEl>
                                          </p:spTgt>
                                        </p:tgtEl>
                                      </p:cBhvr>
                                      <p:to x="100000" y="100000"/>
                                    </p:animScale>
                                    <p:animScale>
                                      <p:cBhvr>
                                        <p:cTn id="30" dur="26">
                                          <p:stCondLst>
                                            <p:cond delay="1312"/>
                                          </p:stCondLst>
                                        </p:cTn>
                                        <p:tgtEl>
                                          <p:spTgt spid="3">
                                            <p:txEl>
                                              <p:pRg st="0" end="0"/>
                                            </p:txEl>
                                          </p:spTgt>
                                        </p:tgtEl>
                                      </p:cBhvr>
                                      <p:to x="100000" y="80000"/>
                                    </p:animScale>
                                    <p:animScale>
                                      <p:cBhvr>
                                        <p:cTn id="31" dur="166" decel="50000">
                                          <p:stCondLst>
                                            <p:cond delay="1338"/>
                                          </p:stCondLst>
                                        </p:cTn>
                                        <p:tgtEl>
                                          <p:spTgt spid="3">
                                            <p:txEl>
                                              <p:pRg st="0" end="0"/>
                                            </p:txEl>
                                          </p:spTgt>
                                        </p:tgtEl>
                                      </p:cBhvr>
                                      <p:to x="100000" y="100000"/>
                                    </p:animScale>
                                    <p:animScale>
                                      <p:cBhvr>
                                        <p:cTn id="32" dur="26">
                                          <p:stCondLst>
                                            <p:cond delay="1642"/>
                                          </p:stCondLst>
                                        </p:cTn>
                                        <p:tgtEl>
                                          <p:spTgt spid="3">
                                            <p:txEl>
                                              <p:pRg st="0" end="0"/>
                                            </p:txEl>
                                          </p:spTgt>
                                        </p:tgtEl>
                                      </p:cBhvr>
                                      <p:to x="100000" y="90000"/>
                                    </p:animScale>
                                    <p:animScale>
                                      <p:cBhvr>
                                        <p:cTn id="33" dur="166" decel="50000">
                                          <p:stCondLst>
                                            <p:cond delay="1668"/>
                                          </p:stCondLst>
                                        </p:cTn>
                                        <p:tgtEl>
                                          <p:spTgt spid="3">
                                            <p:txEl>
                                              <p:pRg st="0" end="0"/>
                                            </p:txEl>
                                          </p:spTgt>
                                        </p:tgtEl>
                                      </p:cBhvr>
                                      <p:to x="100000" y="100000"/>
                                    </p:animScale>
                                    <p:animScale>
                                      <p:cBhvr>
                                        <p:cTn id="34" dur="26">
                                          <p:stCondLst>
                                            <p:cond delay="1808"/>
                                          </p:stCondLst>
                                        </p:cTn>
                                        <p:tgtEl>
                                          <p:spTgt spid="3">
                                            <p:txEl>
                                              <p:pRg st="0" end="0"/>
                                            </p:txEl>
                                          </p:spTgt>
                                        </p:tgtEl>
                                      </p:cBhvr>
                                      <p:to x="100000" y="95000"/>
                                    </p:animScale>
                                    <p:animScale>
                                      <p:cBhvr>
                                        <p:cTn id="35" dur="166" decel="50000">
                                          <p:stCondLst>
                                            <p:cond delay="1834"/>
                                          </p:stCondLst>
                                        </p:cTn>
                                        <p:tgtEl>
                                          <p:spTgt spid="3">
                                            <p:txEl>
                                              <p:pRg st="0" end="0"/>
                                            </p:txEl>
                                          </p:spTgt>
                                        </p:tgtEl>
                                      </p:cBhvr>
                                      <p:to x="100000" y="100000"/>
                                    </p:animScale>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1" end="1"/>
                                            </p:txEl>
                                          </p:spTgt>
                                        </p:tgtEl>
                                        <p:attrNameLst>
                                          <p:attrName>style.visibility</p:attrName>
                                        </p:attrNameLst>
                                      </p:cBhvr>
                                      <p:to>
                                        <p:strVal val="visible"/>
                                      </p:to>
                                    </p:set>
                                    <p:animEffect transition="in" filter="fade">
                                      <p:cBhvr>
                                        <p:cTn id="40" dur="1000"/>
                                        <p:tgtEl>
                                          <p:spTgt spid="3">
                                            <p:txEl>
                                              <p:pRg st="1" end="1"/>
                                            </p:txEl>
                                          </p:spTgt>
                                        </p:tgtEl>
                                      </p:cBhvr>
                                    </p:animEffect>
                                    <p:anim calcmode="lin" valueType="num">
                                      <p:cBhvr>
                                        <p:cTn id="4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2" end="2"/>
                                            </p:txEl>
                                          </p:spTgt>
                                        </p:tgtEl>
                                        <p:attrNameLst>
                                          <p:attrName>style.visibility</p:attrName>
                                        </p:attrNameLst>
                                      </p:cBhvr>
                                      <p:to>
                                        <p:strVal val="visible"/>
                                      </p:to>
                                    </p:set>
                                    <p:animEffect transition="in" filter="fade">
                                      <p:cBhvr>
                                        <p:cTn id="47" dur="1000"/>
                                        <p:tgtEl>
                                          <p:spTgt spid="3">
                                            <p:txEl>
                                              <p:pRg st="2" end="2"/>
                                            </p:txEl>
                                          </p:spTgt>
                                        </p:tgtEl>
                                      </p:cBhvr>
                                    </p:animEffect>
                                    <p:anim calcmode="lin" valueType="num">
                                      <p:cBhvr>
                                        <p:cTn id="4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nodeType="clickEffect">
                                  <p:stCondLst>
                                    <p:cond delay="0"/>
                                  </p:stCondLst>
                                  <p:childTnLst>
                                    <p:set>
                                      <p:cBhvr>
                                        <p:cTn id="53" dur="1" fill="hold">
                                          <p:stCondLst>
                                            <p:cond delay="0"/>
                                          </p:stCondLst>
                                        </p:cTn>
                                        <p:tgtEl>
                                          <p:spTgt spid="3">
                                            <p:txEl>
                                              <p:pRg st="3" end="3"/>
                                            </p:txEl>
                                          </p:spTgt>
                                        </p:tgtEl>
                                        <p:attrNameLst>
                                          <p:attrName>style.visibility</p:attrName>
                                        </p:attrNameLst>
                                      </p:cBhvr>
                                      <p:to>
                                        <p:strVal val="visible"/>
                                      </p:to>
                                    </p:set>
                                    <p:animEffect transition="in" filter="circle(in)">
                                      <p:cBhvr>
                                        <p:cTn id="54"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17</a:t>
            </a:fld>
            <a:endParaRPr lang="es-ES" dirty="0"/>
          </a:p>
        </p:txBody>
      </p:sp>
      <p:sp>
        <p:nvSpPr>
          <p:cNvPr id="3" name="2 CuadroTexto"/>
          <p:cNvSpPr txBox="1"/>
          <p:nvPr/>
        </p:nvSpPr>
        <p:spPr>
          <a:xfrm>
            <a:off x="851340" y="663989"/>
            <a:ext cx="10039679" cy="4293483"/>
          </a:xfrm>
          <a:prstGeom prst="rect">
            <a:avLst/>
          </a:prstGeom>
          <a:noFill/>
        </p:spPr>
        <p:txBody>
          <a:bodyPr wrap="square" rtlCol="0">
            <a:spAutoFit/>
          </a:bodyPr>
          <a:lstStyle/>
          <a:p>
            <a:pPr algn="just">
              <a:spcAft>
                <a:spcPts val="600"/>
              </a:spcAft>
            </a:pPr>
            <a:r>
              <a:rPr lang="es-CL" dirty="0" smtClean="0"/>
              <a:t>Si el </a:t>
            </a:r>
            <a:r>
              <a:rPr lang="es-CL" dirty="0"/>
              <a:t>contratista o </a:t>
            </a:r>
            <a:r>
              <a:rPr lang="es-CL" dirty="0" smtClean="0"/>
              <a:t>un s</a:t>
            </a:r>
            <a:r>
              <a:rPr lang="es-ES" dirty="0" err="1" smtClean="0"/>
              <a:t>ubcontratista</a:t>
            </a:r>
            <a:r>
              <a:rPr lang="es-ES" dirty="0" smtClean="0"/>
              <a:t> </a:t>
            </a:r>
            <a:r>
              <a:rPr lang="es-ES" dirty="0"/>
              <a:t>no </a:t>
            </a:r>
            <a:r>
              <a:rPr lang="es-ES" dirty="0" smtClean="0"/>
              <a:t>da </a:t>
            </a:r>
            <a:r>
              <a:rPr lang="es-ES" dirty="0"/>
              <a:t>cumplimiento a </a:t>
            </a:r>
            <a:r>
              <a:rPr lang="es-ES" dirty="0" smtClean="0"/>
              <a:t>todo lo señalado anteriormente:</a:t>
            </a:r>
          </a:p>
          <a:p>
            <a:pPr algn="just">
              <a:spcAft>
                <a:spcPts val="1200"/>
              </a:spcAft>
            </a:pPr>
            <a:r>
              <a:rPr lang="es-ES" sz="2000" dirty="0" smtClean="0"/>
              <a:t>El </a:t>
            </a:r>
            <a:r>
              <a:rPr lang="es-ES" sz="2000" dirty="0"/>
              <a:t>inspector fiscal queda facultado </a:t>
            </a:r>
            <a:r>
              <a:rPr lang="es-ES" sz="2000" dirty="0" smtClean="0"/>
              <a:t>para pagar - </a:t>
            </a:r>
            <a:r>
              <a:rPr lang="es-ES" sz="2000" dirty="0"/>
              <a:t>a través de la Dirección de Contabilidad </a:t>
            </a:r>
            <a:r>
              <a:rPr lang="es-ES" sz="2000" dirty="0" smtClean="0"/>
              <a:t>y Finanzas</a:t>
            </a:r>
            <a:r>
              <a:rPr lang="es-ES" sz="2000" dirty="0"/>
              <a:t> </a:t>
            </a:r>
            <a:r>
              <a:rPr lang="es-ES" sz="2000" dirty="0" smtClean="0"/>
              <a:t>- </a:t>
            </a:r>
            <a:r>
              <a:rPr lang="es-ES" sz="2000" dirty="0"/>
              <a:t>con cargo a los estados de pago pendientes, </a:t>
            </a:r>
            <a:r>
              <a:rPr lang="es-ES" sz="2000" dirty="0" smtClean="0"/>
              <a:t>ante un </a:t>
            </a:r>
            <a:r>
              <a:rPr lang="es-ES" sz="2000" dirty="0"/>
              <a:t>inspector del trabajo o un ministro de fe, los sueldos</a:t>
            </a:r>
            <a:r>
              <a:rPr lang="es-ES" sz="2000" dirty="0" smtClean="0"/>
              <a:t>, jornales </a:t>
            </a:r>
            <a:r>
              <a:rPr lang="es-ES" sz="2000" dirty="0"/>
              <a:t>o tratos adeudados a los trabajadores ocupados </a:t>
            </a:r>
            <a:r>
              <a:rPr lang="es-ES" sz="2000" dirty="0" smtClean="0"/>
              <a:t>en la </a:t>
            </a:r>
            <a:r>
              <a:rPr lang="es-ES" sz="2000" dirty="0"/>
              <a:t>obra, como también los gastos originados por </a:t>
            </a:r>
            <a:r>
              <a:rPr lang="es-ES" sz="2000" dirty="0" smtClean="0"/>
              <a:t>esta diligencia</a:t>
            </a:r>
            <a:r>
              <a:rPr lang="es-ES" sz="2000" dirty="0"/>
              <a:t>. </a:t>
            </a:r>
            <a:endParaRPr lang="es-ES" sz="2000" dirty="0" smtClean="0"/>
          </a:p>
          <a:p>
            <a:pPr marL="0" lvl="1" algn="just">
              <a:spcAft>
                <a:spcPts val="600"/>
              </a:spcAft>
            </a:pPr>
            <a:r>
              <a:rPr lang="es-ES" sz="2000" dirty="0" smtClean="0"/>
              <a:t>Si </a:t>
            </a:r>
            <a:r>
              <a:rPr lang="es-ES" sz="2000" dirty="0"/>
              <a:t>los estados de pago pendientes </a:t>
            </a:r>
            <a:r>
              <a:rPr lang="es-ES" sz="2000" dirty="0" smtClean="0"/>
              <a:t>son insuficientes</a:t>
            </a:r>
            <a:r>
              <a:rPr lang="es-ES" sz="2000" dirty="0"/>
              <a:t>, se </a:t>
            </a:r>
            <a:r>
              <a:rPr lang="es-ES" sz="2000" dirty="0" smtClean="0"/>
              <a:t>recurre a </a:t>
            </a:r>
            <a:r>
              <a:rPr lang="es-ES" sz="2000" dirty="0"/>
              <a:t>las retenciones </a:t>
            </a:r>
            <a:r>
              <a:rPr lang="es-ES" sz="2000" dirty="0" smtClean="0"/>
              <a:t>y garantías </a:t>
            </a:r>
            <a:r>
              <a:rPr lang="es-CL" sz="2000" dirty="0" smtClean="0"/>
              <a:t>del contrato.</a:t>
            </a:r>
          </a:p>
          <a:p>
            <a:pPr marL="342900" indent="-342900" algn="just">
              <a:spcAft>
                <a:spcPts val="600"/>
              </a:spcAft>
              <a:buFont typeface="Wingdings" pitchFamily="2" charset="2"/>
              <a:buChar char="ü"/>
            </a:pPr>
            <a:r>
              <a:rPr lang="es-ES" sz="2000" dirty="0" smtClean="0"/>
              <a:t>El acto se realiza administrativamente </a:t>
            </a:r>
            <a:r>
              <a:rPr lang="es-ES" sz="2000" dirty="0"/>
              <a:t>sobre la base </a:t>
            </a:r>
            <a:r>
              <a:rPr lang="es-ES" sz="2000" dirty="0" smtClean="0"/>
              <a:t>de los </a:t>
            </a:r>
            <a:r>
              <a:rPr lang="es-ES" sz="2000" dirty="0"/>
              <a:t>libros del contratista y de la nómina de </a:t>
            </a:r>
            <a:r>
              <a:rPr lang="es-ES" sz="2000" dirty="0" smtClean="0"/>
              <a:t>los trabajadores </a:t>
            </a:r>
            <a:r>
              <a:rPr lang="es-ES" sz="2000" dirty="0"/>
              <a:t>entregada por éste al inspector </a:t>
            </a:r>
            <a:r>
              <a:rPr lang="es-ES" sz="2000" dirty="0" smtClean="0"/>
              <a:t>fiscal.</a:t>
            </a:r>
          </a:p>
          <a:p>
            <a:pPr marL="342900" indent="-342900" algn="just">
              <a:spcAft>
                <a:spcPts val="600"/>
              </a:spcAft>
              <a:buFont typeface="Wingdings" pitchFamily="2" charset="2"/>
              <a:buChar char="ü"/>
            </a:pPr>
            <a:r>
              <a:rPr lang="es-ES" sz="2000" dirty="0"/>
              <a:t>Iguales disposiciones se </a:t>
            </a:r>
            <a:r>
              <a:rPr lang="es-ES" sz="2000" dirty="0" smtClean="0"/>
              <a:t>pueden </a:t>
            </a:r>
            <a:r>
              <a:rPr lang="es-ES" sz="2000" dirty="0"/>
              <a:t>tomar en caso </a:t>
            </a:r>
            <a:r>
              <a:rPr lang="es-ES" sz="2000" dirty="0" smtClean="0"/>
              <a:t>de liquidación </a:t>
            </a:r>
            <a:r>
              <a:rPr lang="es-ES" sz="2000" dirty="0"/>
              <a:t>o terminación anticipada del </a:t>
            </a:r>
            <a:r>
              <a:rPr lang="es-ES" sz="2000" dirty="0" smtClean="0"/>
              <a:t>contrato.</a:t>
            </a:r>
            <a:endParaRPr lang="es-CL" sz="2000" dirty="0"/>
          </a:p>
        </p:txBody>
      </p:sp>
      <p:sp>
        <p:nvSpPr>
          <p:cNvPr id="4" name="3 CuadroTexto"/>
          <p:cNvSpPr txBox="1"/>
          <p:nvPr/>
        </p:nvSpPr>
        <p:spPr>
          <a:xfrm>
            <a:off x="9948041" y="166330"/>
            <a:ext cx="677918" cy="461665"/>
          </a:xfrm>
          <a:prstGeom prst="rect">
            <a:avLst/>
          </a:prstGeom>
          <a:noFill/>
        </p:spPr>
        <p:txBody>
          <a:bodyPr wrap="square" rtlCol="0">
            <a:spAutoFit/>
          </a:bodyPr>
          <a:lstStyle/>
          <a:p>
            <a:r>
              <a:rPr lang="es-ES" dirty="0" smtClean="0"/>
              <a:t>2/2</a:t>
            </a:r>
            <a:endParaRPr lang="es-CL" dirty="0"/>
          </a:p>
        </p:txBody>
      </p:sp>
    </p:spTree>
    <p:extLst>
      <p:ext uri="{BB962C8B-B14F-4D97-AF65-F5344CB8AC3E}">
        <p14:creationId xmlns:p14="http://schemas.microsoft.com/office/powerpoint/2010/main" val="3795003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circle(in)">
                                      <p:cBhvr>
                                        <p:cTn id="21" dur="2000"/>
                                        <p:tgtEl>
                                          <p:spTgt spid="3">
                                            <p:txEl>
                                              <p:pRg st="3" end="3"/>
                                            </p:txEl>
                                          </p:spTgt>
                                        </p:tgtEl>
                                      </p:cBhvr>
                                    </p:animEffect>
                                  </p:childTnLst>
                                </p:cTn>
                              </p:par>
                              <p:par>
                                <p:cTn id="22" presetID="6" presetClass="entr" presetSubtype="16"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circle(in)">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18</a:t>
            </a:fld>
            <a:endParaRPr lang="es-ES" dirty="0"/>
          </a:p>
        </p:txBody>
      </p:sp>
      <p:sp>
        <p:nvSpPr>
          <p:cNvPr id="2" name="CuadroTexto 1"/>
          <p:cNvSpPr txBox="1"/>
          <p:nvPr/>
        </p:nvSpPr>
        <p:spPr>
          <a:xfrm flipH="1">
            <a:off x="591652" y="301219"/>
            <a:ext cx="11095250" cy="5586145"/>
          </a:xfrm>
          <a:prstGeom prst="rect">
            <a:avLst/>
          </a:prstGeom>
          <a:noFill/>
        </p:spPr>
        <p:txBody>
          <a:bodyPr wrap="square" rtlCol="0">
            <a:spAutoFit/>
          </a:bodyPr>
          <a:lstStyle/>
          <a:p>
            <a:pPr>
              <a:spcAft>
                <a:spcPts val="600"/>
              </a:spcAft>
            </a:pPr>
            <a:r>
              <a:rPr lang="es-MX" sz="2800" dirty="0" smtClean="0">
                <a:solidFill>
                  <a:srgbClr val="0000FF"/>
                </a:solidFill>
              </a:rPr>
              <a:t>Estados de Pago </a:t>
            </a:r>
            <a:r>
              <a:rPr lang="es-MX" dirty="0">
                <a:solidFill>
                  <a:srgbClr val="0000FF"/>
                </a:solidFill>
              </a:rPr>
              <a:t> </a:t>
            </a:r>
            <a:r>
              <a:rPr lang="es-MX" dirty="0" smtClean="0">
                <a:solidFill>
                  <a:srgbClr val="0000FF"/>
                </a:solidFill>
              </a:rPr>
              <a:t> </a:t>
            </a:r>
            <a:r>
              <a:rPr lang="es-MX" dirty="0" smtClean="0"/>
              <a:t>(Pagos parciales por </a:t>
            </a:r>
            <a:r>
              <a:rPr lang="es-MX" dirty="0"/>
              <a:t>la obra </a:t>
            </a:r>
            <a:r>
              <a:rPr lang="es-MX" dirty="0" smtClean="0"/>
              <a:t>ejecutada)   </a:t>
            </a:r>
          </a:p>
          <a:p>
            <a:pPr marL="342900" indent="-342900" algn="just">
              <a:spcAft>
                <a:spcPts val="600"/>
              </a:spcAft>
              <a:buFont typeface="+mj-lt"/>
              <a:buAutoNum type="arabicPeriod"/>
            </a:pPr>
            <a:r>
              <a:rPr lang="es-CL" sz="1700" dirty="0" smtClean="0"/>
              <a:t>Quincenal o mensual; es informado </a:t>
            </a:r>
            <a:r>
              <a:rPr lang="es-MX" sz="1700" dirty="0" smtClean="0"/>
              <a:t>por el contratista. </a:t>
            </a:r>
          </a:p>
          <a:p>
            <a:pPr marL="342900" indent="-342900" algn="just">
              <a:spcAft>
                <a:spcPts val="600"/>
              </a:spcAft>
              <a:buFont typeface="+mj-lt"/>
              <a:buAutoNum type="arabicPeriod"/>
            </a:pPr>
            <a:r>
              <a:rPr lang="es-MX" sz="1700" dirty="0" smtClean="0"/>
              <a:t>En </a:t>
            </a:r>
            <a:r>
              <a:rPr lang="es-CL" sz="1700" dirty="0" smtClean="0"/>
              <a:t>circunstancias especiales</a:t>
            </a:r>
            <a:r>
              <a:rPr lang="es-MX" sz="1700" dirty="0" smtClean="0"/>
              <a:t>, </a:t>
            </a:r>
            <a:r>
              <a:rPr lang="es-MX" sz="1700" dirty="0"/>
              <a:t>y previa autorización del Director </a:t>
            </a:r>
            <a:r>
              <a:rPr lang="es-MX" sz="1700" dirty="0" smtClean="0"/>
              <a:t>General correspondiente</a:t>
            </a:r>
            <a:r>
              <a:rPr lang="es-MX" sz="1700" dirty="0"/>
              <a:t>, se podrá estipular en las </a:t>
            </a:r>
            <a:r>
              <a:rPr lang="es-MX" sz="1700" dirty="0" smtClean="0"/>
              <a:t>bases </a:t>
            </a:r>
            <a:r>
              <a:rPr lang="es-CL" sz="1700" dirty="0" smtClean="0"/>
              <a:t>administrativas </a:t>
            </a:r>
            <a:r>
              <a:rPr lang="es-CL" sz="1700" dirty="0"/>
              <a:t>de los contratos, una forma de </a:t>
            </a:r>
            <a:r>
              <a:rPr lang="es-CL" sz="1700" dirty="0" smtClean="0"/>
              <a:t>pago </a:t>
            </a:r>
            <a:r>
              <a:rPr lang="es-MX" sz="1700" dirty="0" smtClean="0"/>
              <a:t>distinta</a:t>
            </a:r>
            <a:r>
              <a:rPr lang="es-MX" sz="1700" dirty="0"/>
              <a:t>, en conformidad a la legislación vigente.</a:t>
            </a:r>
            <a:endParaRPr lang="es-MX" sz="1700" dirty="0" smtClean="0"/>
          </a:p>
          <a:p>
            <a:pPr marL="342900" indent="-342900" algn="just">
              <a:spcAft>
                <a:spcPts val="600"/>
              </a:spcAft>
              <a:buFont typeface="+mj-lt"/>
              <a:buAutoNum type="arabicPeriod"/>
            </a:pPr>
            <a:r>
              <a:rPr lang="es-CL" sz="1700" dirty="0" smtClean="0"/>
              <a:t>Son abonos </a:t>
            </a:r>
            <a:r>
              <a:rPr lang="es-MX" sz="1700" dirty="0"/>
              <a:t>parciales que efectúa el Fisco al contratista, a cuenta del valor de la </a:t>
            </a:r>
            <a:r>
              <a:rPr lang="es-MX" sz="1700" dirty="0" smtClean="0"/>
              <a:t>obra.  No implican </a:t>
            </a:r>
            <a:r>
              <a:rPr lang="es-MX" sz="1700" dirty="0"/>
              <a:t>la aceptación por parte de la </a:t>
            </a:r>
            <a:r>
              <a:rPr lang="es-MX" sz="1700" dirty="0" smtClean="0"/>
              <a:t>Dirección, </a:t>
            </a:r>
            <a:r>
              <a:rPr lang="es-MX" sz="1700" dirty="0"/>
              <a:t>de la cantidad y calidad de la obra </a:t>
            </a:r>
            <a:r>
              <a:rPr lang="es-MX" sz="1700" dirty="0" smtClean="0"/>
              <a:t>ejecutada.</a:t>
            </a:r>
          </a:p>
          <a:p>
            <a:pPr marL="342900" indent="-342900" algn="just">
              <a:spcAft>
                <a:spcPts val="600"/>
              </a:spcAft>
              <a:buFont typeface="+mj-lt"/>
              <a:buAutoNum type="arabicPeriod"/>
            </a:pPr>
            <a:r>
              <a:rPr lang="es-MX" sz="1700" dirty="0" smtClean="0"/>
              <a:t>Monto mínimo</a:t>
            </a:r>
            <a:r>
              <a:rPr lang="es-MX" sz="1700" b="1" dirty="0" smtClean="0"/>
              <a:t>:</a:t>
            </a:r>
            <a:r>
              <a:rPr lang="es-MX" sz="1700" dirty="0" smtClean="0"/>
              <a:t> indicado en las bases administrativas.  En </a:t>
            </a:r>
            <a:r>
              <a:rPr lang="es-MX" sz="1700" dirty="0"/>
              <a:t>casos especiales, se podrá aceptar y </a:t>
            </a:r>
            <a:r>
              <a:rPr lang="es-MX" sz="1700" dirty="0" smtClean="0"/>
              <a:t>cursar E. de Pago por </a:t>
            </a:r>
            <a:r>
              <a:rPr lang="es-MX" sz="1700" dirty="0"/>
              <a:t>un monto inferior al fijado en </a:t>
            </a:r>
            <a:r>
              <a:rPr lang="es-MX" sz="1700" dirty="0" smtClean="0"/>
              <a:t>las </a:t>
            </a:r>
            <a:r>
              <a:rPr lang="es-CL" sz="1700" dirty="0" smtClean="0"/>
              <a:t>bases</a:t>
            </a:r>
            <a:r>
              <a:rPr lang="es-CL" sz="1700" dirty="0"/>
              <a:t>.</a:t>
            </a:r>
            <a:endParaRPr lang="es-MX" sz="1700" dirty="0" smtClean="0"/>
          </a:p>
          <a:p>
            <a:pPr marL="342900" indent="-342900" algn="just">
              <a:spcAft>
                <a:spcPts val="600"/>
              </a:spcAft>
              <a:buFont typeface="+mj-lt"/>
              <a:buAutoNum type="arabicPeriod"/>
            </a:pPr>
            <a:r>
              <a:rPr lang="es-MX" sz="1700" dirty="0" smtClean="0"/>
              <a:t>No superior a </a:t>
            </a:r>
            <a:r>
              <a:rPr lang="pt-BR" sz="1700" dirty="0" err="1" smtClean="0"/>
              <a:t>las</a:t>
            </a:r>
            <a:r>
              <a:rPr lang="pt-BR" sz="1700" dirty="0" smtClean="0"/>
              <a:t> </a:t>
            </a:r>
            <a:r>
              <a:rPr lang="pt-BR" sz="1700" dirty="0" err="1"/>
              <a:t>cantidades</a:t>
            </a:r>
            <a:r>
              <a:rPr lang="pt-BR" sz="1700" dirty="0"/>
              <a:t> de </a:t>
            </a:r>
            <a:r>
              <a:rPr lang="pt-BR" sz="1700" dirty="0" smtClean="0"/>
              <a:t>obras </a:t>
            </a:r>
            <a:r>
              <a:rPr lang="es-MX" sz="1700" dirty="0" smtClean="0"/>
              <a:t>efectivamente </a:t>
            </a:r>
            <a:r>
              <a:rPr lang="es-MX" sz="1700" dirty="0"/>
              <a:t>ejecutadas y a los precios del </a:t>
            </a:r>
            <a:r>
              <a:rPr lang="es-MX" sz="1700" dirty="0" smtClean="0"/>
              <a:t>presupuesto </a:t>
            </a:r>
            <a:r>
              <a:rPr lang="es-CL" sz="1700" dirty="0" smtClean="0"/>
              <a:t>convenido </a:t>
            </a:r>
            <a:r>
              <a:rPr lang="es-CL" sz="1700" dirty="0"/>
              <a:t>en el </a:t>
            </a:r>
            <a:r>
              <a:rPr lang="es-CL" sz="1700" dirty="0" smtClean="0"/>
              <a:t>contrato.</a:t>
            </a:r>
          </a:p>
          <a:p>
            <a:pPr marL="342900" indent="-342900" algn="just">
              <a:spcAft>
                <a:spcPts val="600"/>
              </a:spcAft>
              <a:buFont typeface="+mj-lt"/>
              <a:buAutoNum type="arabicPeriod"/>
            </a:pPr>
            <a:r>
              <a:rPr lang="es-MX" sz="1700" dirty="0" smtClean="0"/>
              <a:t>No </a:t>
            </a:r>
            <a:r>
              <a:rPr lang="es-MX" sz="1700" dirty="0"/>
              <a:t>podrán cursarse si </a:t>
            </a:r>
            <a:r>
              <a:rPr lang="es-MX" sz="1700" dirty="0" smtClean="0"/>
              <a:t>el contratista </a:t>
            </a:r>
            <a:r>
              <a:rPr lang="es-MX" sz="1700" dirty="0"/>
              <a:t>no ha cumplido con lo </a:t>
            </a:r>
            <a:r>
              <a:rPr lang="es-MX" sz="1700" dirty="0" smtClean="0"/>
              <a:t>dispuesto</a:t>
            </a:r>
            <a:r>
              <a:rPr lang="es-MX" sz="1700" dirty="0"/>
              <a:t> </a:t>
            </a:r>
            <a:r>
              <a:rPr lang="es-MX" sz="1700" dirty="0" smtClean="0"/>
              <a:t>en </a:t>
            </a:r>
            <a:r>
              <a:rPr lang="es-MX" sz="1700" dirty="0"/>
              <a:t>lo referente a la suscripción </a:t>
            </a:r>
            <a:r>
              <a:rPr lang="es-MX" sz="1700" dirty="0" smtClean="0"/>
              <a:t>y protocolización </a:t>
            </a:r>
            <a:r>
              <a:rPr lang="es-MX" sz="1700" dirty="0"/>
              <a:t>del documento de adjudicación </a:t>
            </a:r>
            <a:r>
              <a:rPr lang="es-MX" sz="1700" dirty="0" smtClean="0"/>
              <a:t>del contrato </a:t>
            </a:r>
            <a:r>
              <a:rPr lang="es-MX" sz="1700" dirty="0"/>
              <a:t>y sus modificaciones, y a la </a:t>
            </a:r>
            <a:r>
              <a:rPr lang="es-MX" sz="1700" dirty="0" smtClean="0"/>
              <a:t>entrega </a:t>
            </a:r>
            <a:r>
              <a:rPr lang="es-MX" sz="1700" dirty="0"/>
              <a:t>de </a:t>
            </a:r>
            <a:r>
              <a:rPr lang="es-MX" sz="1700" dirty="0" smtClean="0"/>
              <a:t>la </a:t>
            </a:r>
            <a:r>
              <a:rPr lang="es-CL" sz="1700" dirty="0" smtClean="0"/>
              <a:t>garantías </a:t>
            </a:r>
            <a:r>
              <a:rPr lang="es-CL" sz="1700" dirty="0"/>
              <a:t>pertinentes</a:t>
            </a:r>
            <a:r>
              <a:rPr lang="es-CL" sz="1700" dirty="0" smtClean="0"/>
              <a:t>.    </a:t>
            </a:r>
          </a:p>
          <a:p>
            <a:pPr marL="342900" indent="-342900" algn="just">
              <a:spcAft>
                <a:spcPts val="600"/>
              </a:spcAft>
              <a:buFont typeface="+mj-lt"/>
              <a:buAutoNum type="arabicPeriod"/>
            </a:pPr>
            <a:r>
              <a:rPr lang="es-MX" sz="1700" dirty="0" smtClean="0"/>
              <a:t>El contratista debe entregar </a:t>
            </a:r>
            <a:r>
              <a:rPr lang="es-MX" sz="1700" dirty="0"/>
              <a:t>previamente, </a:t>
            </a:r>
            <a:r>
              <a:rPr lang="es-MX" sz="1700" dirty="0" smtClean="0"/>
              <a:t>al (la) </a:t>
            </a:r>
            <a:r>
              <a:rPr lang="es-CL" sz="1700" dirty="0" smtClean="0"/>
              <a:t>Inspector (a) </a:t>
            </a:r>
            <a:r>
              <a:rPr lang="es-CL" sz="1700" dirty="0"/>
              <a:t>Fiscal, los antecedentes que acrediten que </a:t>
            </a:r>
            <a:r>
              <a:rPr lang="es-CL" sz="1700" dirty="0" smtClean="0"/>
              <a:t>él y sus subcontratistas no </a:t>
            </a:r>
            <a:r>
              <a:rPr lang="es-MX" sz="1700" dirty="0" smtClean="0"/>
              <a:t>tienen </a:t>
            </a:r>
            <a:r>
              <a:rPr lang="es-MX" sz="1700" dirty="0"/>
              <a:t>deudas con los trabajadores ocupados en la </a:t>
            </a:r>
            <a:r>
              <a:rPr lang="es-MX" sz="1700" dirty="0" smtClean="0"/>
              <a:t>obra </a:t>
            </a:r>
            <a:r>
              <a:rPr lang="es-CL" sz="1700" dirty="0" smtClean="0"/>
              <a:t>por </a:t>
            </a:r>
            <a:r>
              <a:rPr lang="es-CL" sz="1700" dirty="0"/>
              <a:t>concepto de remuneraciones, imposiciones, </a:t>
            </a:r>
            <a:r>
              <a:rPr lang="es-CL" sz="1700" dirty="0" smtClean="0"/>
              <a:t>Seguro </a:t>
            </a:r>
            <a:r>
              <a:rPr lang="es-MX" sz="1700" dirty="0" smtClean="0"/>
              <a:t>Social </a:t>
            </a:r>
            <a:r>
              <a:rPr lang="es-MX" sz="1700" dirty="0"/>
              <a:t>Obligatorio contra Riesgos de Accidentes </a:t>
            </a:r>
            <a:r>
              <a:rPr lang="es-MX" sz="1700" dirty="0" smtClean="0"/>
              <a:t>del Trabajo </a:t>
            </a:r>
            <a:r>
              <a:rPr lang="es-MX" sz="1700" dirty="0"/>
              <a:t>y Enfermedades Profesionales, y de </a:t>
            </a:r>
            <a:r>
              <a:rPr lang="es-MX" sz="1700" dirty="0" smtClean="0"/>
              <a:t>impuestos retenidos </a:t>
            </a:r>
            <a:r>
              <a:rPr lang="es-MX" sz="1700" dirty="0"/>
              <a:t>a dicho personal de sus sueldos y salarios. </a:t>
            </a:r>
            <a:endParaRPr lang="es-MX" sz="1700" dirty="0" smtClean="0"/>
          </a:p>
          <a:p>
            <a:pPr marL="342900" indent="-342900" algn="just">
              <a:spcAft>
                <a:spcPts val="600"/>
              </a:spcAft>
              <a:buFont typeface="+mj-lt"/>
              <a:buAutoNum type="arabicPeriod"/>
            </a:pPr>
            <a:r>
              <a:rPr lang="es-CL" sz="1700" dirty="0" smtClean="0"/>
              <a:t>Deben </a:t>
            </a:r>
            <a:r>
              <a:rPr lang="es-CL" sz="1700" dirty="0"/>
              <a:t>llevar las </a:t>
            </a:r>
            <a:r>
              <a:rPr lang="es-MX" sz="1700" dirty="0"/>
              <a:t>firmas </a:t>
            </a:r>
            <a:r>
              <a:rPr lang="es-MX" sz="1700" dirty="0" smtClean="0"/>
              <a:t>del (de la) </a:t>
            </a:r>
            <a:r>
              <a:rPr lang="es-MX" sz="1700" dirty="0" err="1" smtClean="0"/>
              <a:t>Insp</a:t>
            </a:r>
            <a:r>
              <a:rPr lang="es-MX" sz="1700" dirty="0" smtClean="0"/>
              <a:t>. Fiscal  </a:t>
            </a:r>
            <a:r>
              <a:rPr lang="es-MX" sz="1700" dirty="0"/>
              <a:t>y del Jefe del Depto. Nacional correspondiente o del Director Regional, así como del contratista o un representante oficial de éste. </a:t>
            </a:r>
          </a:p>
        </p:txBody>
      </p:sp>
      <p:sp>
        <p:nvSpPr>
          <p:cNvPr id="3" name="Disco magnético 2">
            <a:hlinkClick r:id="rId3" action="ppaction://hlinksldjump"/>
          </p:cNvPr>
          <p:cNvSpPr/>
          <p:nvPr/>
        </p:nvSpPr>
        <p:spPr>
          <a:xfrm>
            <a:off x="10686366" y="3260343"/>
            <a:ext cx="409303" cy="235132"/>
          </a:xfrm>
          <a:prstGeom prst="flowChartMagneticDisk">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MX" dirty="0" smtClean="0"/>
              <a:t> </a:t>
            </a:r>
            <a:endParaRPr lang="es-CL" dirty="0"/>
          </a:p>
        </p:txBody>
      </p:sp>
    </p:spTree>
    <p:extLst>
      <p:ext uri="{BB962C8B-B14F-4D97-AF65-F5344CB8AC3E}">
        <p14:creationId xmlns:p14="http://schemas.microsoft.com/office/powerpoint/2010/main" val="185645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circle(in)">
                                      <p:cBhvr>
                                        <p:cTn id="7" dur="20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circle(in)">
                                      <p:cBhvr>
                                        <p:cTn id="12" dur="2000"/>
                                        <p:tgtEl>
                                          <p:spTgt spid="2">
                                            <p:txEl>
                                              <p:pRg st="2" end="2"/>
                                            </p:txEl>
                                          </p:spTgt>
                                        </p:tgtEl>
                                      </p:cBhvr>
                                    </p:animEffect>
                                  </p:childTnLst>
                                </p:cTn>
                              </p:par>
                              <p:par>
                                <p:cTn id="13" presetID="6" presetClass="entr" presetSubtype="16"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circle(in)">
                                      <p:cBhvr>
                                        <p:cTn id="15" dur="2000"/>
                                        <p:tgtEl>
                                          <p:spTgt spid="2">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nodeType="click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animEffect transition="in" filter="wipe(down)">
                                      <p:cBhvr>
                                        <p:cTn id="20" dur="580">
                                          <p:stCondLst>
                                            <p:cond delay="0"/>
                                          </p:stCondLst>
                                        </p:cTn>
                                        <p:tgtEl>
                                          <p:spTgt spid="2">
                                            <p:txEl>
                                              <p:pRg st="4" end="4"/>
                                            </p:txEl>
                                          </p:spTgt>
                                        </p:tgtEl>
                                      </p:cBhvr>
                                    </p:animEffect>
                                    <p:anim calcmode="lin" valueType="num">
                                      <p:cBhvr>
                                        <p:cTn id="21" dur="1822" tmFilter="0,0; 0.14,0.36; 0.43,0.73; 0.71,0.91; 1.0,1.0">
                                          <p:stCondLst>
                                            <p:cond delay="0"/>
                                          </p:stCondLst>
                                        </p:cTn>
                                        <p:tgtEl>
                                          <p:spTgt spid="2">
                                            <p:txEl>
                                              <p:pRg st="4" end="4"/>
                                            </p:txEl>
                                          </p:spTgt>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2">
                                            <p:txEl>
                                              <p:pRg st="4" end="4"/>
                                            </p:txEl>
                                          </p:spTgt>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2">
                                            <p:txEl>
                                              <p:pRg st="4" end="4"/>
                                            </p:txEl>
                                          </p:spTgt>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2">
                                            <p:txEl>
                                              <p:pRg st="4" end="4"/>
                                            </p:txEl>
                                          </p:spTgt>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2">
                                            <p:txEl>
                                              <p:pRg st="4" end="4"/>
                                            </p:txEl>
                                          </p:spTgt>
                                        </p:tgtEl>
                                        <p:attrNameLst>
                                          <p:attrName>ppt_y</p:attrName>
                                        </p:attrNameLst>
                                      </p:cBhvr>
                                      <p:tavLst>
                                        <p:tav tm="0" fmla="#ppt_y-sin(pi*$)/81">
                                          <p:val>
                                            <p:fltVal val="0"/>
                                          </p:val>
                                        </p:tav>
                                        <p:tav tm="100000">
                                          <p:val>
                                            <p:fltVal val="1"/>
                                          </p:val>
                                        </p:tav>
                                      </p:tavLst>
                                    </p:anim>
                                    <p:animScale>
                                      <p:cBhvr>
                                        <p:cTn id="26" dur="26">
                                          <p:stCondLst>
                                            <p:cond delay="650"/>
                                          </p:stCondLst>
                                        </p:cTn>
                                        <p:tgtEl>
                                          <p:spTgt spid="2">
                                            <p:txEl>
                                              <p:pRg st="4" end="4"/>
                                            </p:txEl>
                                          </p:spTgt>
                                        </p:tgtEl>
                                      </p:cBhvr>
                                      <p:to x="100000" y="60000"/>
                                    </p:animScale>
                                    <p:animScale>
                                      <p:cBhvr>
                                        <p:cTn id="27" dur="166" decel="50000">
                                          <p:stCondLst>
                                            <p:cond delay="676"/>
                                          </p:stCondLst>
                                        </p:cTn>
                                        <p:tgtEl>
                                          <p:spTgt spid="2">
                                            <p:txEl>
                                              <p:pRg st="4" end="4"/>
                                            </p:txEl>
                                          </p:spTgt>
                                        </p:tgtEl>
                                      </p:cBhvr>
                                      <p:to x="100000" y="100000"/>
                                    </p:animScale>
                                    <p:animScale>
                                      <p:cBhvr>
                                        <p:cTn id="28" dur="26">
                                          <p:stCondLst>
                                            <p:cond delay="1312"/>
                                          </p:stCondLst>
                                        </p:cTn>
                                        <p:tgtEl>
                                          <p:spTgt spid="2">
                                            <p:txEl>
                                              <p:pRg st="4" end="4"/>
                                            </p:txEl>
                                          </p:spTgt>
                                        </p:tgtEl>
                                      </p:cBhvr>
                                      <p:to x="100000" y="80000"/>
                                    </p:animScale>
                                    <p:animScale>
                                      <p:cBhvr>
                                        <p:cTn id="29" dur="166" decel="50000">
                                          <p:stCondLst>
                                            <p:cond delay="1338"/>
                                          </p:stCondLst>
                                        </p:cTn>
                                        <p:tgtEl>
                                          <p:spTgt spid="2">
                                            <p:txEl>
                                              <p:pRg st="4" end="4"/>
                                            </p:txEl>
                                          </p:spTgt>
                                        </p:tgtEl>
                                      </p:cBhvr>
                                      <p:to x="100000" y="100000"/>
                                    </p:animScale>
                                    <p:animScale>
                                      <p:cBhvr>
                                        <p:cTn id="30" dur="26">
                                          <p:stCondLst>
                                            <p:cond delay="1642"/>
                                          </p:stCondLst>
                                        </p:cTn>
                                        <p:tgtEl>
                                          <p:spTgt spid="2">
                                            <p:txEl>
                                              <p:pRg st="4" end="4"/>
                                            </p:txEl>
                                          </p:spTgt>
                                        </p:tgtEl>
                                      </p:cBhvr>
                                      <p:to x="100000" y="90000"/>
                                    </p:animScale>
                                    <p:animScale>
                                      <p:cBhvr>
                                        <p:cTn id="31" dur="166" decel="50000">
                                          <p:stCondLst>
                                            <p:cond delay="1668"/>
                                          </p:stCondLst>
                                        </p:cTn>
                                        <p:tgtEl>
                                          <p:spTgt spid="2">
                                            <p:txEl>
                                              <p:pRg st="4" end="4"/>
                                            </p:txEl>
                                          </p:spTgt>
                                        </p:tgtEl>
                                      </p:cBhvr>
                                      <p:to x="100000" y="100000"/>
                                    </p:animScale>
                                    <p:animScale>
                                      <p:cBhvr>
                                        <p:cTn id="32" dur="26">
                                          <p:stCondLst>
                                            <p:cond delay="1808"/>
                                          </p:stCondLst>
                                        </p:cTn>
                                        <p:tgtEl>
                                          <p:spTgt spid="2">
                                            <p:txEl>
                                              <p:pRg st="4" end="4"/>
                                            </p:txEl>
                                          </p:spTgt>
                                        </p:tgtEl>
                                      </p:cBhvr>
                                      <p:to x="100000" y="95000"/>
                                    </p:animScale>
                                    <p:animScale>
                                      <p:cBhvr>
                                        <p:cTn id="33" dur="166" decel="50000">
                                          <p:stCondLst>
                                            <p:cond delay="1834"/>
                                          </p:stCondLst>
                                        </p:cTn>
                                        <p:tgtEl>
                                          <p:spTgt spid="2">
                                            <p:txEl>
                                              <p:pRg st="4" end="4"/>
                                            </p:txEl>
                                          </p:spTgt>
                                        </p:tgtEl>
                                      </p:cBhvr>
                                      <p:to x="100000" y="100000"/>
                                    </p:animScale>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nodeType="clickEffect">
                                  <p:stCondLst>
                                    <p:cond delay="0"/>
                                  </p:stCondLst>
                                  <p:childTnLst>
                                    <p:set>
                                      <p:cBhvr>
                                        <p:cTn id="37" dur="1" fill="hold">
                                          <p:stCondLst>
                                            <p:cond delay="0"/>
                                          </p:stCondLst>
                                        </p:cTn>
                                        <p:tgtEl>
                                          <p:spTgt spid="2">
                                            <p:txEl>
                                              <p:pRg st="5" end="5"/>
                                            </p:txEl>
                                          </p:spTgt>
                                        </p:tgtEl>
                                        <p:attrNameLst>
                                          <p:attrName>style.visibility</p:attrName>
                                        </p:attrNameLst>
                                      </p:cBhvr>
                                      <p:to>
                                        <p:strVal val="visible"/>
                                      </p:to>
                                    </p:set>
                                    <p:animEffect transition="in" filter="wipe(down)">
                                      <p:cBhvr>
                                        <p:cTn id="38" dur="580">
                                          <p:stCondLst>
                                            <p:cond delay="0"/>
                                          </p:stCondLst>
                                        </p:cTn>
                                        <p:tgtEl>
                                          <p:spTgt spid="2">
                                            <p:txEl>
                                              <p:pRg st="5" end="5"/>
                                            </p:txEl>
                                          </p:spTgt>
                                        </p:tgtEl>
                                      </p:cBhvr>
                                    </p:animEffect>
                                    <p:anim calcmode="lin" valueType="num">
                                      <p:cBhvr>
                                        <p:cTn id="39" dur="1822" tmFilter="0,0; 0.14,0.36; 0.43,0.73; 0.71,0.91; 1.0,1.0">
                                          <p:stCondLst>
                                            <p:cond delay="0"/>
                                          </p:stCondLst>
                                        </p:cTn>
                                        <p:tgtEl>
                                          <p:spTgt spid="2">
                                            <p:txEl>
                                              <p:pRg st="5" end="5"/>
                                            </p:txEl>
                                          </p:spTgt>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2">
                                            <p:txEl>
                                              <p:pRg st="5" end="5"/>
                                            </p:txEl>
                                          </p:spTgt>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2">
                                            <p:txEl>
                                              <p:pRg st="5" end="5"/>
                                            </p:txEl>
                                          </p:spTgt>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2">
                                            <p:txEl>
                                              <p:pRg st="5" end="5"/>
                                            </p:txEl>
                                          </p:spTgt>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2">
                                            <p:txEl>
                                              <p:pRg st="5" end="5"/>
                                            </p:txEl>
                                          </p:spTgt>
                                        </p:tgtEl>
                                        <p:attrNameLst>
                                          <p:attrName>ppt_y</p:attrName>
                                        </p:attrNameLst>
                                      </p:cBhvr>
                                      <p:tavLst>
                                        <p:tav tm="0" fmla="#ppt_y-sin(pi*$)/81">
                                          <p:val>
                                            <p:fltVal val="0"/>
                                          </p:val>
                                        </p:tav>
                                        <p:tav tm="100000">
                                          <p:val>
                                            <p:fltVal val="1"/>
                                          </p:val>
                                        </p:tav>
                                      </p:tavLst>
                                    </p:anim>
                                    <p:animScale>
                                      <p:cBhvr>
                                        <p:cTn id="44" dur="26">
                                          <p:stCondLst>
                                            <p:cond delay="650"/>
                                          </p:stCondLst>
                                        </p:cTn>
                                        <p:tgtEl>
                                          <p:spTgt spid="2">
                                            <p:txEl>
                                              <p:pRg st="5" end="5"/>
                                            </p:txEl>
                                          </p:spTgt>
                                        </p:tgtEl>
                                      </p:cBhvr>
                                      <p:to x="100000" y="60000"/>
                                    </p:animScale>
                                    <p:animScale>
                                      <p:cBhvr>
                                        <p:cTn id="45" dur="166" decel="50000">
                                          <p:stCondLst>
                                            <p:cond delay="676"/>
                                          </p:stCondLst>
                                        </p:cTn>
                                        <p:tgtEl>
                                          <p:spTgt spid="2">
                                            <p:txEl>
                                              <p:pRg st="5" end="5"/>
                                            </p:txEl>
                                          </p:spTgt>
                                        </p:tgtEl>
                                      </p:cBhvr>
                                      <p:to x="100000" y="100000"/>
                                    </p:animScale>
                                    <p:animScale>
                                      <p:cBhvr>
                                        <p:cTn id="46" dur="26">
                                          <p:stCondLst>
                                            <p:cond delay="1312"/>
                                          </p:stCondLst>
                                        </p:cTn>
                                        <p:tgtEl>
                                          <p:spTgt spid="2">
                                            <p:txEl>
                                              <p:pRg st="5" end="5"/>
                                            </p:txEl>
                                          </p:spTgt>
                                        </p:tgtEl>
                                      </p:cBhvr>
                                      <p:to x="100000" y="80000"/>
                                    </p:animScale>
                                    <p:animScale>
                                      <p:cBhvr>
                                        <p:cTn id="47" dur="166" decel="50000">
                                          <p:stCondLst>
                                            <p:cond delay="1338"/>
                                          </p:stCondLst>
                                        </p:cTn>
                                        <p:tgtEl>
                                          <p:spTgt spid="2">
                                            <p:txEl>
                                              <p:pRg st="5" end="5"/>
                                            </p:txEl>
                                          </p:spTgt>
                                        </p:tgtEl>
                                      </p:cBhvr>
                                      <p:to x="100000" y="100000"/>
                                    </p:animScale>
                                    <p:animScale>
                                      <p:cBhvr>
                                        <p:cTn id="48" dur="26">
                                          <p:stCondLst>
                                            <p:cond delay="1642"/>
                                          </p:stCondLst>
                                        </p:cTn>
                                        <p:tgtEl>
                                          <p:spTgt spid="2">
                                            <p:txEl>
                                              <p:pRg st="5" end="5"/>
                                            </p:txEl>
                                          </p:spTgt>
                                        </p:tgtEl>
                                      </p:cBhvr>
                                      <p:to x="100000" y="90000"/>
                                    </p:animScale>
                                    <p:animScale>
                                      <p:cBhvr>
                                        <p:cTn id="49" dur="166" decel="50000">
                                          <p:stCondLst>
                                            <p:cond delay="1668"/>
                                          </p:stCondLst>
                                        </p:cTn>
                                        <p:tgtEl>
                                          <p:spTgt spid="2">
                                            <p:txEl>
                                              <p:pRg st="5" end="5"/>
                                            </p:txEl>
                                          </p:spTgt>
                                        </p:tgtEl>
                                      </p:cBhvr>
                                      <p:to x="100000" y="100000"/>
                                    </p:animScale>
                                    <p:animScale>
                                      <p:cBhvr>
                                        <p:cTn id="50" dur="26">
                                          <p:stCondLst>
                                            <p:cond delay="1808"/>
                                          </p:stCondLst>
                                        </p:cTn>
                                        <p:tgtEl>
                                          <p:spTgt spid="2">
                                            <p:txEl>
                                              <p:pRg st="5" end="5"/>
                                            </p:txEl>
                                          </p:spTgt>
                                        </p:tgtEl>
                                      </p:cBhvr>
                                      <p:to x="100000" y="95000"/>
                                    </p:animScale>
                                    <p:animScale>
                                      <p:cBhvr>
                                        <p:cTn id="51" dur="166" decel="50000">
                                          <p:stCondLst>
                                            <p:cond delay="1834"/>
                                          </p:stCondLst>
                                        </p:cTn>
                                        <p:tgtEl>
                                          <p:spTgt spid="2">
                                            <p:txEl>
                                              <p:pRg st="5" end="5"/>
                                            </p:txEl>
                                          </p:spTgt>
                                        </p:tgtEl>
                                      </p:cBhvr>
                                      <p:to x="100000" y="100000"/>
                                    </p:animScale>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
                                            <p:txEl>
                                              <p:pRg st="6" end="6"/>
                                            </p:txEl>
                                          </p:spTgt>
                                        </p:tgtEl>
                                        <p:attrNameLst>
                                          <p:attrName>style.visibility</p:attrName>
                                        </p:attrNameLst>
                                      </p:cBhvr>
                                      <p:to>
                                        <p:strVal val="visible"/>
                                      </p:to>
                                    </p:set>
                                    <p:animEffect transition="in" filter="fade">
                                      <p:cBhvr>
                                        <p:cTn id="56" dur="1000"/>
                                        <p:tgtEl>
                                          <p:spTgt spid="2">
                                            <p:txEl>
                                              <p:pRg st="6" end="6"/>
                                            </p:txEl>
                                          </p:spTgt>
                                        </p:tgtEl>
                                      </p:cBhvr>
                                    </p:animEffect>
                                    <p:anim calcmode="lin" valueType="num">
                                      <p:cBhvr>
                                        <p:cTn id="57"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6" presetClass="entr" presetSubtype="0" fill="hold" grpId="0" nodeType="clickEffect">
                                  <p:stCondLst>
                                    <p:cond delay="0"/>
                                  </p:stCondLst>
                                  <p:childTnLst>
                                    <p:set>
                                      <p:cBhvr>
                                        <p:cTn id="62" dur="1" fill="hold">
                                          <p:stCondLst>
                                            <p:cond delay="0"/>
                                          </p:stCondLst>
                                        </p:cTn>
                                        <p:tgtEl>
                                          <p:spTgt spid="3"/>
                                        </p:tgtEl>
                                        <p:attrNameLst>
                                          <p:attrName>style.visibility</p:attrName>
                                        </p:attrNameLst>
                                      </p:cBhvr>
                                      <p:to>
                                        <p:strVal val="visible"/>
                                      </p:to>
                                    </p:set>
                                    <p:animEffect transition="in" filter="wipe(down)">
                                      <p:cBhvr>
                                        <p:cTn id="63" dur="580">
                                          <p:stCondLst>
                                            <p:cond delay="0"/>
                                          </p:stCondLst>
                                        </p:cTn>
                                        <p:tgtEl>
                                          <p:spTgt spid="3"/>
                                        </p:tgtEl>
                                      </p:cBhvr>
                                    </p:animEffect>
                                    <p:anim calcmode="lin" valueType="num">
                                      <p:cBhvr>
                                        <p:cTn id="6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69" dur="26">
                                          <p:stCondLst>
                                            <p:cond delay="650"/>
                                          </p:stCondLst>
                                        </p:cTn>
                                        <p:tgtEl>
                                          <p:spTgt spid="3"/>
                                        </p:tgtEl>
                                      </p:cBhvr>
                                      <p:to x="100000" y="60000"/>
                                    </p:animScale>
                                    <p:animScale>
                                      <p:cBhvr>
                                        <p:cTn id="70" dur="166" decel="50000">
                                          <p:stCondLst>
                                            <p:cond delay="676"/>
                                          </p:stCondLst>
                                        </p:cTn>
                                        <p:tgtEl>
                                          <p:spTgt spid="3"/>
                                        </p:tgtEl>
                                      </p:cBhvr>
                                      <p:to x="100000" y="100000"/>
                                    </p:animScale>
                                    <p:animScale>
                                      <p:cBhvr>
                                        <p:cTn id="71" dur="26">
                                          <p:stCondLst>
                                            <p:cond delay="1312"/>
                                          </p:stCondLst>
                                        </p:cTn>
                                        <p:tgtEl>
                                          <p:spTgt spid="3"/>
                                        </p:tgtEl>
                                      </p:cBhvr>
                                      <p:to x="100000" y="80000"/>
                                    </p:animScale>
                                    <p:animScale>
                                      <p:cBhvr>
                                        <p:cTn id="72" dur="166" decel="50000">
                                          <p:stCondLst>
                                            <p:cond delay="1338"/>
                                          </p:stCondLst>
                                        </p:cTn>
                                        <p:tgtEl>
                                          <p:spTgt spid="3"/>
                                        </p:tgtEl>
                                      </p:cBhvr>
                                      <p:to x="100000" y="100000"/>
                                    </p:animScale>
                                    <p:animScale>
                                      <p:cBhvr>
                                        <p:cTn id="73" dur="26">
                                          <p:stCondLst>
                                            <p:cond delay="1642"/>
                                          </p:stCondLst>
                                        </p:cTn>
                                        <p:tgtEl>
                                          <p:spTgt spid="3"/>
                                        </p:tgtEl>
                                      </p:cBhvr>
                                      <p:to x="100000" y="90000"/>
                                    </p:animScale>
                                    <p:animScale>
                                      <p:cBhvr>
                                        <p:cTn id="74" dur="166" decel="50000">
                                          <p:stCondLst>
                                            <p:cond delay="1668"/>
                                          </p:stCondLst>
                                        </p:cTn>
                                        <p:tgtEl>
                                          <p:spTgt spid="3"/>
                                        </p:tgtEl>
                                      </p:cBhvr>
                                      <p:to x="100000" y="100000"/>
                                    </p:animScale>
                                    <p:animScale>
                                      <p:cBhvr>
                                        <p:cTn id="75" dur="26">
                                          <p:stCondLst>
                                            <p:cond delay="1808"/>
                                          </p:stCondLst>
                                        </p:cTn>
                                        <p:tgtEl>
                                          <p:spTgt spid="3"/>
                                        </p:tgtEl>
                                      </p:cBhvr>
                                      <p:to x="100000" y="95000"/>
                                    </p:animScale>
                                    <p:animScale>
                                      <p:cBhvr>
                                        <p:cTn id="76" dur="166" decel="50000">
                                          <p:stCondLst>
                                            <p:cond delay="1834"/>
                                          </p:stCondLst>
                                        </p:cTn>
                                        <p:tgtEl>
                                          <p:spTgt spid="3"/>
                                        </p:tgtEl>
                                      </p:cBhvr>
                                      <p:to x="100000" y="100000"/>
                                    </p:animScale>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nodeType="clickEffect">
                                  <p:stCondLst>
                                    <p:cond delay="0"/>
                                  </p:stCondLst>
                                  <p:childTnLst>
                                    <p:set>
                                      <p:cBhvr>
                                        <p:cTn id="80" dur="1" fill="hold">
                                          <p:stCondLst>
                                            <p:cond delay="0"/>
                                          </p:stCondLst>
                                        </p:cTn>
                                        <p:tgtEl>
                                          <p:spTgt spid="2">
                                            <p:txEl>
                                              <p:pRg st="7" end="7"/>
                                            </p:txEl>
                                          </p:spTgt>
                                        </p:tgtEl>
                                        <p:attrNameLst>
                                          <p:attrName>style.visibility</p:attrName>
                                        </p:attrNameLst>
                                      </p:cBhvr>
                                      <p:to>
                                        <p:strVal val="visible"/>
                                      </p:to>
                                    </p:set>
                                    <p:animEffect transition="in" filter="fade">
                                      <p:cBhvr>
                                        <p:cTn id="81" dur="1000"/>
                                        <p:tgtEl>
                                          <p:spTgt spid="2">
                                            <p:txEl>
                                              <p:pRg st="7" end="7"/>
                                            </p:txEl>
                                          </p:spTgt>
                                        </p:tgtEl>
                                      </p:cBhvr>
                                    </p:animEffect>
                                    <p:anim calcmode="lin" valueType="num">
                                      <p:cBhvr>
                                        <p:cTn id="82"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83"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1" presetClass="entr" presetSubtype="1" fill="hold" nodeType="clickEffect">
                                  <p:stCondLst>
                                    <p:cond delay="0"/>
                                  </p:stCondLst>
                                  <p:childTnLst>
                                    <p:set>
                                      <p:cBhvr>
                                        <p:cTn id="87" dur="1" fill="hold">
                                          <p:stCondLst>
                                            <p:cond delay="0"/>
                                          </p:stCondLst>
                                        </p:cTn>
                                        <p:tgtEl>
                                          <p:spTgt spid="2">
                                            <p:txEl>
                                              <p:pRg st="8" end="8"/>
                                            </p:txEl>
                                          </p:spTgt>
                                        </p:tgtEl>
                                        <p:attrNameLst>
                                          <p:attrName>style.visibility</p:attrName>
                                        </p:attrNameLst>
                                      </p:cBhvr>
                                      <p:to>
                                        <p:strVal val="visible"/>
                                      </p:to>
                                    </p:set>
                                    <p:animEffect transition="in" filter="wheel(1)">
                                      <p:cBhvr>
                                        <p:cTn id="88" dur="20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19</a:t>
            </a:fld>
            <a:endParaRPr lang="es-ES" dirty="0"/>
          </a:p>
        </p:txBody>
      </p:sp>
      <p:sp>
        <p:nvSpPr>
          <p:cNvPr id="2" name="CuadroTexto 1"/>
          <p:cNvSpPr txBox="1"/>
          <p:nvPr/>
        </p:nvSpPr>
        <p:spPr>
          <a:xfrm flipH="1">
            <a:off x="591652" y="301219"/>
            <a:ext cx="11095250" cy="5586145"/>
          </a:xfrm>
          <a:prstGeom prst="rect">
            <a:avLst/>
          </a:prstGeom>
          <a:noFill/>
        </p:spPr>
        <p:txBody>
          <a:bodyPr wrap="square" rtlCol="0">
            <a:spAutoFit/>
          </a:bodyPr>
          <a:lstStyle/>
          <a:p>
            <a:pPr>
              <a:spcAft>
                <a:spcPts val="600"/>
              </a:spcAft>
            </a:pPr>
            <a:r>
              <a:rPr lang="es-MX" sz="2800" dirty="0" smtClean="0">
                <a:solidFill>
                  <a:srgbClr val="0000FF"/>
                </a:solidFill>
              </a:rPr>
              <a:t>Estados de Pago </a:t>
            </a:r>
            <a:r>
              <a:rPr lang="es-MX" dirty="0">
                <a:solidFill>
                  <a:srgbClr val="0000FF"/>
                </a:solidFill>
              </a:rPr>
              <a:t> </a:t>
            </a:r>
            <a:r>
              <a:rPr lang="es-MX" dirty="0" smtClean="0">
                <a:solidFill>
                  <a:srgbClr val="0000FF"/>
                </a:solidFill>
              </a:rPr>
              <a:t> </a:t>
            </a:r>
            <a:r>
              <a:rPr lang="es-MX" dirty="0" smtClean="0"/>
              <a:t>(Pagos parciales por </a:t>
            </a:r>
            <a:r>
              <a:rPr lang="es-MX" dirty="0"/>
              <a:t>la obra </a:t>
            </a:r>
            <a:r>
              <a:rPr lang="es-MX" dirty="0" smtClean="0"/>
              <a:t>ejecutada)   </a:t>
            </a:r>
          </a:p>
          <a:p>
            <a:pPr marL="342900" indent="-342900" algn="just">
              <a:spcAft>
                <a:spcPts val="600"/>
              </a:spcAft>
              <a:buFont typeface="+mj-lt"/>
              <a:buAutoNum type="arabicPeriod"/>
            </a:pPr>
            <a:r>
              <a:rPr lang="es-CL" sz="1700" dirty="0" smtClean="0"/>
              <a:t>Quincenal o mensual; es informado </a:t>
            </a:r>
            <a:r>
              <a:rPr lang="es-MX" sz="1700" dirty="0" smtClean="0"/>
              <a:t>por el contratista. </a:t>
            </a:r>
          </a:p>
          <a:p>
            <a:pPr marL="342900" indent="-342900" algn="just">
              <a:spcAft>
                <a:spcPts val="600"/>
              </a:spcAft>
              <a:buFont typeface="+mj-lt"/>
              <a:buAutoNum type="arabicPeriod"/>
            </a:pPr>
            <a:r>
              <a:rPr lang="es-MX" sz="1700" dirty="0" smtClean="0"/>
              <a:t>En </a:t>
            </a:r>
            <a:r>
              <a:rPr lang="es-CL" sz="1700" dirty="0" smtClean="0"/>
              <a:t>circunstancias especiales</a:t>
            </a:r>
            <a:r>
              <a:rPr lang="es-MX" sz="1700" dirty="0" smtClean="0"/>
              <a:t>, </a:t>
            </a:r>
            <a:r>
              <a:rPr lang="es-MX" sz="1700" dirty="0"/>
              <a:t>y previa autorización del Director </a:t>
            </a:r>
            <a:r>
              <a:rPr lang="es-MX" sz="1700" dirty="0" smtClean="0"/>
              <a:t>General correspondiente</a:t>
            </a:r>
            <a:r>
              <a:rPr lang="es-MX" sz="1700" dirty="0"/>
              <a:t>, se podrá estipular en las </a:t>
            </a:r>
            <a:r>
              <a:rPr lang="es-MX" sz="1700" dirty="0" smtClean="0"/>
              <a:t>bases </a:t>
            </a:r>
            <a:r>
              <a:rPr lang="es-CL" sz="1700" dirty="0" smtClean="0"/>
              <a:t>administrativas </a:t>
            </a:r>
            <a:r>
              <a:rPr lang="es-CL" sz="1700" dirty="0"/>
              <a:t>de los contratos, una forma de </a:t>
            </a:r>
            <a:r>
              <a:rPr lang="es-CL" sz="1700" dirty="0" smtClean="0"/>
              <a:t>pago </a:t>
            </a:r>
            <a:r>
              <a:rPr lang="es-MX" sz="1700" dirty="0" smtClean="0"/>
              <a:t>distinta</a:t>
            </a:r>
            <a:r>
              <a:rPr lang="es-MX" sz="1700" dirty="0"/>
              <a:t>, en conformidad a la legislación vigente.</a:t>
            </a:r>
            <a:endParaRPr lang="es-MX" sz="1700" dirty="0" smtClean="0"/>
          </a:p>
          <a:p>
            <a:pPr marL="342900" indent="-342900" algn="just">
              <a:spcAft>
                <a:spcPts val="600"/>
              </a:spcAft>
              <a:buFont typeface="+mj-lt"/>
              <a:buAutoNum type="arabicPeriod"/>
            </a:pPr>
            <a:r>
              <a:rPr lang="es-CL" sz="1700" dirty="0" smtClean="0"/>
              <a:t>Son abonos </a:t>
            </a:r>
            <a:r>
              <a:rPr lang="es-MX" sz="1700" dirty="0"/>
              <a:t>parciales que efectúa el Fisco al contratista, a cuenta del valor de la </a:t>
            </a:r>
            <a:r>
              <a:rPr lang="es-MX" sz="1700" dirty="0" smtClean="0"/>
              <a:t>obra.  No implican </a:t>
            </a:r>
            <a:r>
              <a:rPr lang="es-MX" sz="1700" dirty="0"/>
              <a:t>la aceptación por parte de la </a:t>
            </a:r>
            <a:r>
              <a:rPr lang="es-MX" sz="1700" dirty="0" smtClean="0"/>
              <a:t>Dirección, </a:t>
            </a:r>
            <a:r>
              <a:rPr lang="es-MX" sz="1700" dirty="0"/>
              <a:t>de la cantidad y calidad de la obra </a:t>
            </a:r>
            <a:r>
              <a:rPr lang="es-MX" sz="1700" dirty="0" smtClean="0"/>
              <a:t>ejecutada.</a:t>
            </a:r>
          </a:p>
          <a:p>
            <a:pPr marL="342900" indent="-342900" algn="just">
              <a:spcAft>
                <a:spcPts val="600"/>
              </a:spcAft>
              <a:buFont typeface="+mj-lt"/>
              <a:buAutoNum type="arabicPeriod"/>
            </a:pPr>
            <a:r>
              <a:rPr lang="es-MX" sz="1700" dirty="0" smtClean="0"/>
              <a:t>Monto mínimo</a:t>
            </a:r>
            <a:r>
              <a:rPr lang="es-MX" sz="1700" b="1" dirty="0" smtClean="0"/>
              <a:t>:</a:t>
            </a:r>
            <a:r>
              <a:rPr lang="es-MX" sz="1700" dirty="0" smtClean="0"/>
              <a:t> indicado en las bases administrativas.  En </a:t>
            </a:r>
            <a:r>
              <a:rPr lang="es-MX" sz="1700" dirty="0"/>
              <a:t>casos especiales, se podrá aceptar y </a:t>
            </a:r>
            <a:r>
              <a:rPr lang="es-MX" sz="1700" dirty="0" smtClean="0"/>
              <a:t>cursar E. de Pago por </a:t>
            </a:r>
            <a:r>
              <a:rPr lang="es-MX" sz="1700" dirty="0"/>
              <a:t>un monto inferior al fijado en </a:t>
            </a:r>
            <a:r>
              <a:rPr lang="es-MX" sz="1700" dirty="0" smtClean="0"/>
              <a:t>las </a:t>
            </a:r>
            <a:r>
              <a:rPr lang="es-CL" sz="1700" dirty="0" smtClean="0"/>
              <a:t>bases</a:t>
            </a:r>
            <a:r>
              <a:rPr lang="es-CL" sz="1700" dirty="0"/>
              <a:t>.</a:t>
            </a:r>
            <a:endParaRPr lang="es-MX" sz="1700" dirty="0" smtClean="0"/>
          </a:p>
          <a:p>
            <a:pPr marL="342900" indent="-342900" algn="just">
              <a:spcAft>
                <a:spcPts val="600"/>
              </a:spcAft>
              <a:buFont typeface="+mj-lt"/>
              <a:buAutoNum type="arabicPeriod"/>
            </a:pPr>
            <a:r>
              <a:rPr lang="es-MX" sz="1700" dirty="0" smtClean="0"/>
              <a:t>No superior a </a:t>
            </a:r>
            <a:r>
              <a:rPr lang="pt-BR" sz="1700" dirty="0" err="1" smtClean="0"/>
              <a:t>las</a:t>
            </a:r>
            <a:r>
              <a:rPr lang="pt-BR" sz="1700" dirty="0" smtClean="0"/>
              <a:t> </a:t>
            </a:r>
            <a:r>
              <a:rPr lang="pt-BR" sz="1700" dirty="0" err="1"/>
              <a:t>cantidades</a:t>
            </a:r>
            <a:r>
              <a:rPr lang="pt-BR" sz="1700" dirty="0"/>
              <a:t> de </a:t>
            </a:r>
            <a:r>
              <a:rPr lang="pt-BR" sz="1700" dirty="0" smtClean="0"/>
              <a:t>obras </a:t>
            </a:r>
            <a:r>
              <a:rPr lang="es-MX" sz="1700" dirty="0" smtClean="0"/>
              <a:t>efectivamente </a:t>
            </a:r>
            <a:r>
              <a:rPr lang="es-MX" sz="1700" dirty="0"/>
              <a:t>ejecutadas y a los precios del </a:t>
            </a:r>
            <a:r>
              <a:rPr lang="es-MX" sz="1700" dirty="0" smtClean="0"/>
              <a:t>presupuesto </a:t>
            </a:r>
            <a:r>
              <a:rPr lang="es-CL" sz="1700" dirty="0" smtClean="0"/>
              <a:t>convenido </a:t>
            </a:r>
            <a:r>
              <a:rPr lang="es-CL" sz="1700" dirty="0"/>
              <a:t>en el </a:t>
            </a:r>
            <a:r>
              <a:rPr lang="es-CL" sz="1700" dirty="0" smtClean="0"/>
              <a:t>contrato.</a:t>
            </a:r>
          </a:p>
          <a:p>
            <a:pPr marL="342900" indent="-342900" algn="just">
              <a:spcAft>
                <a:spcPts val="600"/>
              </a:spcAft>
              <a:buFont typeface="+mj-lt"/>
              <a:buAutoNum type="arabicPeriod"/>
            </a:pPr>
            <a:r>
              <a:rPr lang="es-MX" sz="1700" dirty="0" smtClean="0"/>
              <a:t>No </a:t>
            </a:r>
            <a:r>
              <a:rPr lang="es-MX" sz="1700" dirty="0"/>
              <a:t>podrán cursarse si </a:t>
            </a:r>
            <a:r>
              <a:rPr lang="es-MX" sz="1700" dirty="0" smtClean="0"/>
              <a:t>el contratista </a:t>
            </a:r>
            <a:r>
              <a:rPr lang="es-MX" sz="1700" dirty="0"/>
              <a:t>no ha cumplido con lo </a:t>
            </a:r>
            <a:r>
              <a:rPr lang="es-MX" sz="1700" dirty="0" smtClean="0"/>
              <a:t>dispuesto</a:t>
            </a:r>
            <a:r>
              <a:rPr lang="es-MX" sz="1700" dirty="0"/>
              <a:t> </a:t>
            </a:r>
            <a:r>
              <a:rPr lang="es-MX" sz="1700" dirty="0" smtClean="0"/>
              <a:t>en </a:t>
            </a:r>
            <a:r>
              <a:rPr lang="es-MX" sz="1700" dirty="0"/>
              <a:t>lo referente a la suscripción </a:t>
            </a:r>
            <a:r>
              <a:rPr lang="es-MX" sz="1700" dirty="0" smtClean="0"/>
              <a:t>y protocolización </a:t>
            </a:r>
            <a:r>
              <a:rPr lang="es-MX" sz="1700" dirty="0"/>
              <a:t>del documento de adjudicación </a:t>
            </a:r>
            <a:r>
              <a:rPr lang="es-MX" sz="1700" dirty="0" smtClean="0"/>
              <a:t>del contrato </a:t>
            </a:r>
            <a:r>
              <a:rPr lang="es-MX" sz="1700" dirty="0"/>
              <a:t>y sus modificaciones, y a la </a:t>
            </a:r>
            <a:r>
              <a:rPr lang="es-MX" sz="1700" dirty="0" smtClean="0"/>
              <a:t>entrega </a:t>
            </a:r>
            <a:r>
              <a:rPr lang="es-MX" sz="1700" dirty="0"/>
              <a:t>de </a:t>
            </a:r>
            <a:r>
              <a:rPr lang="es-MX" sz="1700" dirty="0" smtClean="0"/>
              <a:t>la </a:t>
            </a:r>
            <a:r>
              <a:rPr lang="es-CL" sz="1700" dirty="0" smtClean="0"/>
              <a:t>garantías </a:t>
            </a:r>
            <a:r>
              <a:rPr lang="es-CL" sz="1700" dirty="0"/>
              <a:t>pertinentes</a:t>
            </a:r>
            <a:r>
              <a:rPr lang="es-CL" sz="1700" dirty="0" smtClean="0"/>
              <a:t>.    </a:t>
            </a:r>
          </a:p>
          <a:p>
            <a:pPr marL="342900" indent="-342900" algn="just">
              <a:spcAft>
                <a:spcPts val="600"/>
              </a:spcAft>
              <a:buFont typeface="+mj-lt"/>
              <a:buAutoNum type="arabicPeriod"/>
            </a:pPr>
            <a:r>
              <a:rPr lang="es-MX" sz="1700" dirty="0" smtClean="0"/>
              <a:t>El contratista debe entregar </a:t>
            </a:r>
            <a:r>
              <a:rPr lang="es-MX" sz="1700" dirty="0"/>
              <a:t>previamente, </a:t>
            </a:r>
            <a:r>
              <a:rPr lang="es-MX" sz="1700" dirty="0" smtClean="0"/>
              <a:t>al (la) </a:t>
            </a:r>
            <a:r>
              <a:rPr lang="es-CL" sz="1700" dirty="0" smtClean="0"/>
              <a:t>Inspector (a) </a:t>
            </a:r>
            <a:r>
              <a:rPr lang="es-CL" sz="1700" dirty="0"/>
              <a:t>Fiscal, los antecedentes que acrediten que </a:t>
            </a:r>
            <a:r>
              <a:rPr lang="es-CL" sz="1700" dirty="0" smtClean="0"/>
              <a:t>él y sus subcontratistas no </a:t>
            </a:r>
            <a:r>
              <a:rPr lang="es-MX" sz="1700" dirty="0" smtClean="0"/>
              <a:t>tienen </a:t>
            </a:r>
            <a:r>
              <a:rPr lang="es-MX" sz="1700" dirty="0"/>
              <a:t>deudas con los trabajadores ocupados en la </a:t>
            </a:r>
            <a:r>
              <a:rPr lang="es-MX" sz="1700" dirty="0" smtClean="0"/>
              <a:t>obra </a:t>
            </a:r>
            <a:r>
              <a:rPr lang="es-CL" sz="1700" dirty="0" smtClean="0"/>
              <a:t>por </a:t>
            </a:r>
            <a:r>
              <a:rPr lang="es-CL" sz="1700" dirty="0"/>
              <a:t>concepto de remuneraciones, imposiciones, </a:t>
            </a:r>
            <a:r>
              <a:rPr lang="es-CL" sz="1700" dirty="0" smtClean="0"/>
              <a:t>Seguro </a:t>
            </a:r>
            <a:r>
              <a:rPr lang="es-MX" sz="1700" dirty="0" smtClean="0"/>
              <a:t>Social </a:t>
            </a:r>
            <a:r>
              <a:rPr lang="es-MX" sz="1700" dirty="0"/>
              <a:t>Obligatorio contra Riesgos de Accidentes </a:t>
            </a:r>
            <a:r>
              <a:rPr lang="es-MX" sz="1700" dirty="0" smtClean="0"/>
              <a:t>del Trabajo </a:t>
            </a:r>
            <a:r>
              <a:rPr lang="es-MX" sz="1700" dirty="0"/>
              <a:t>y Enfermedades Profesionales, y de </a:t>
            </a:r>
            <a:r>
              <a:rPr lang="es-MX" sz="1700" dirty="0" smtClean="0"/>
              <a:t>impuestos retenidos </a:t>
            </a:r>
            <a:r>
              <a:rPr lang="es-MX" sz="1700" dirty="0"/>
              <a:t>a dicho personal de sus sueldos y salarios. </a:t>
            </a:r>
            <a:endParaRPr lang="es-MX" sz="1700" dirty="0" smtClean="0"/>
          </a:p>
          <a:p>
            <a:pPr marL="342900" indent="-342900" algn="just">
              <a:spcAft>
                <a:spcPts val="600"/>
              </a:spcAft>
              <a:buFont typeface="+mj-lt"/>
              <a:buAutoNum type="arabicPeriod"/>
            </a:pPr>
            <a:r>
              <a:rPr lang="es-CL" sz="1700" dirty="0" smtClean="0"/>
              <a:t>Deberán </a:t>
            </a:r>
            <a:r>
              <a:rPr lang="es-CL" sz="1700" dirty="0"/>
              <a:t>llevar las </a:t>
            </a:r>
            <a:r>
              <a:rPr lang="es-MX" sz="1700" dirty="0"/>
              <a:t>firmas </a:t>
            </a:r>
            <a:r>
              <a:rPr lang="es-MX" sz="1700" dirty="0" smtClean="0"/>
              <a:t>del (de la) </a:t>
            </a:r>
            <a:r>
              <a:rPr lang="es-MX" sz="1700" dirty="0" err="1" smtClean="0"/>
              <a:t>Insp</a:t>
            </a:r>
            <a:r>
              <a:rPr lang="es-MX" sz="1700" dirty="0" smtClean="0"/>
              <a:t>. Fiscal  </a:t>
            </a:r>
            <a:r>
              <a:rPr lang="es-MX" sz="1700" dirty="0"/>
              <a:t>y del Jefe del Depto. Nacional correspondiente o del Director Regional, así como del contratista o un representante oficial de éste. </a:t>
            </a:r>
          </a:p>
        </p:txBody>
      </p:sp>
      <p:sp>
        <p:nvSpPr>
          <p:cNvPr id="3" name="Disco magnético 2">
            <a:hlinkClick r:id="rId3" action="ppaction://hlinksldjump"/>
          </p:cNvPr>
          <p:cNvSpPr/>
          <p:nvPr/>
        </p:nvSpPr>
        <p:spPr>
          <a:xfrm>
            <a:off x="10686366" y="3260343"/>
            <a:ext cx="409303" cy="235132"/>
          </a:xfrm>
          <a:prstGeom prst="flowChartMagneticDisk">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MX" dirty="0" smtClean="0"/>
              <a:t> sus</a:t>
            </a:r>
            <a:endParaRPr lang="es-CL" dirty="0"/>
          </a:p>
        </p:txBody>
      </p:sp>
    </p:spTree>
    <p:extLst>
      <p:ext uri="{BB962C8B-B14F-4D97-AF65-F5344CB8AC3E}">
        <p14:creationId xmlns:p14="http://schemas.microsoft.com/office/powerpoint/2010/main" val="702330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animEffect transition="in" filter="fade">
                                      <p:cBhvr>
                                        <p:cTn id="25" dur="1000"/>
                                        <p:tgtEl>
                                          <p:spTgt spid="2">
                                            <p:txEl>
                                              <p:pRg st="7" end="7"/>
                                            </p:txEl>
                                          </p:spTgt>
                                        </p:tgtEl>
                                      </p:cBhvr>
                                    </p:animEffect>
                                    <p:anim calcmode="lin" valueType="num">
                                      <p:cBhvr>
                                        <p:cTn id="26"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27"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2">
                                            <p:txEl>
                                              <p:pRg st="8" end="8"/>
                                            </p:txEl>
                                          </p:spTgt>
                                        </p:tgtEl>
                                        <p:attrNameLst>
                                          <p:attrName>style.visibility</p:attrName>
                                        </p:attrNameLst>
                                      </p:cBhvr>
                                      <p:to>
                                        <p:strVal val="visible"/>
                                      </p:to>
                                    </p:set>
                                    <p:animEffect transition="in" filter="wheel(1)">
                                      <p:cBhvr>
                                        <p:cTn id="32" dur="20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9645" y="303986"/>
            <a:ext cx="1709536" cy="1512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2 Marcador de contenido"/>
          <p:cNvSpPr txBox="1">
            <a:spLocks/>
          </p:cNvSpPr>
          <p:nvPr/>
        </p:nvSpPr>
        <p:spPr>
          <a:xfrm>
            <a:off x="697577" y="817928"/>
            <a:ext cx="10969943" cy="4900614"/>
          </a:xfrm>
          <a:prstGeom prst="rect">
            <a:avLst/>
          </a:prstGeom>
        </p:spPr>
        <p:txBody>
          <a:bodyPr vert="horz" lIns="122950" tIns="61475" rIns="122950" bIns="61475" rtlCol="0">
            <a:normAutofit/>
          </a:bodyPr>
          <a:lstStyle>
            <a:lvl1pPr marL="0" indent="0" algn="ctr" defTabSz="614751" rtl="0" eaLnBrk="1" latinLnBrk="0" hangingPunct="1">
              <a:spcBef>
                <a:spcPct val="20000"/>
              </a:spcBef>
              <a:buFont typeface="Arial"/>
              <a:buNone/>
              <a:defRPr sz="4300" kern="1200">
                <a:solidFill>
                  <a:schemeClr val="tx1">
                    <a:tint val="75000"/>
                  </a:schemeClr>
                </a:solidFill>
                <a:latin typeface="+mn-lt"/>
                <a:ea typeface="+mn-ea"/>
                <a:cs typeface="+mn-cs"/>
              </a:defRPr>
            </a:lvl1pPr>
            <a:lvl2pPr marL="614751" indent="0" algn="ctr" defTabSz="614751" rtl="0" eaLnBrk="1" latinLnBrk="0" hangingPunct="1">
              <a:spcBef>
                <a:spcPct val="20000"/>
              </a:spcBef>
              <a:buFont typeface="Arial"/>
              <a:buNone/>
              <a:defRPr sz="3800" kern="1200">
                <a:solidFill>
                  <a:schemeClr val="tx1">
                    <a:tint val="75000"/>
                  </a:schemeClr>
                </a:solidFill>
                <a:latin typeface="+mn-lt"/>
                <a:ea typeface="+mn-ea"/>
                <a:cs typeface="+mn-cs"/>
              </a:defRPr>
            </a:lvl2pPr>
            <a:lvl3pPr marL="1229502" indent="0" algn="ctr" defTabSz="614751" rtl="0" eaLnBrk="1" latinLnBrk="0" hangingPunct="1">
              <a:spcBef>
                <a:spcPct val="20000"/>
              </a:spcBef>
              <a:buFont typeface="Arial"/>
              <a:buNone/>
              <a:defRPr sz="3200" kern="1200">
                <a:solidFill>
                  <a:schemeClr val="tx1">
                    <a:tint val="75000"/>
                  </a:schemeClr>
                </a:solidFill>
                <a:latin typeface="+mn-lt"/>
                <a:ea typeface="+mn-ea"/>
                <a:cs typeface="+mn-cs"/>
              </a:defRPr>
            </a:lvl3pPr>
            <a:lvl4pPr marL="1844253" indent="0" algn="ctr" defTabSz="614751" rtl="0" eaLnBrk="1" latinLnBrk="0" hangingPunct="1">
              <a:spcBef>
                <a:spcPct val="20000"/>
              </a:spcBef>
              <a:buFont typeface="Arial"/>
              <a:buNone/>
              <a:defRPr sz="2700" kern="1200">
                <a:solidFill>
                  <a:schemeClr val="tx1">
                    <a:tint val="75000"/>
                  </a:schemeClr>
                </a:solidFill>
                <a:latin typeface="+mn-lt"/>
                <a:ea typeface="+mn-ea"/>
                <a:cs typeface="+mn-cs"/>
              </a:defRPr>
            </a:lvl4pPr>
            <a:lvl5pPr marL="2459004" indent="0" algn="ctr" defTabSz="614751" rtl="0" eaLnBrk="1" latinLnBrk="0" hangingPunct="1">
              <a:spcBef>
                <a:spcPct val="20000"/>
              </a:spcBef>
              <a:buFont typeface="Arial"/>
              <a:buNone/>
              <a:defRPr sz="2700" kern="1200">
                <a:solidFill>
                  <a:schemeClr val="tx1">
                    <a:tint val="75000"/>
                  </a:schemeClr>
                </a:solidFill>
                <a:latin typeface="+mn-lt"/>
                <a:ea typeface="+mn-ea"/>
                <a:cs typeface="+mn-cs"/>
              </a:defRPr>
            </a:lvl5pPr>
            <a:lvl6pPr marL="3073756" indent="0" algn="ctr" defTabSz="614751" rtl="0" eaLnBrk="1" latinLnBrk="0" hangingPunct="1">
              <a:spcBef>
                <a:spcPct val="20000"/>
              </a:spcBef>
              <a:buFont typeface="Arial"/>
              <a:buNone/>
              <a:defRPr sz="2700" kern="1200">
                <a:solidFill>
                  <a:schemeClr val="tx1">
                    <a:tint val="75000"/>
                  </a:schemeClr>
                </a:solidFill>
                <a:latin typeface="+mn-lt"/>
                <a:ea typeface="+mn-ea"/>
                <a:cs typeface="+mn-cs"/>
              </a:defRPr>
            </a:lvl6pPr>
            <a:lvl7pPr marL="3688507" indent="0" algn="ctr" defTabSz="614751" rtl="0" eaLnBrk="1" latinLnBrk="0" hangingPunct="1">
              <a:spcBef>
                <a:spcPct val="20000"/>
              </a:spcBef>
              <a:buFont typeface="Arial"/>
              <a:buNone/>
              <a:defRPr sz="2700" kern="1200">
                <a:solidFill>
                  <a:schemeClr val="tx1">
                    <a:tint val="75000"/>
                  </a:schemeClr>
                </a:solidFill>
                <a:latin typeface="+mn-lt"/>
                <a:ea typeface="+mn-ea"/>
                <a:cs typeface="+mn-cs"/>
              </a:defRPr>
            </a:lvl7pPr>
            <a:lvl8pPr marL="4303258" indent="0" algn="ctr" defTabSz="614751" rtl="0" eaLnBrk="1" latinLnBrk="0" hangingPunct="1">
              <a:spcBef>
                <a:spcPct val="20000"/>
              </a:spcBef>
              <a:buFont typeface="Arial"/>
              <a:buNone/>
              <a:defRPr sz="2700" kern="1200">
                <a:solidFill>
                  <a:schemeClr val="tx1">
                    <a:tint val="75000"/>
                  </a:schemeClr>
                </a:solidFill>
                <a:latin typeface="+mn-lt"/>
                <a:ea typeface="+mn-ea"/>
                <a:cs typeface="+mn-cs"/>
              </a:defRPr>
            </a:lvl8pPr>
            <a:lvl9pPr marL="4918009" indent="0" algn="ctr" defTabSz="614751" rtl="0" eaLnBrk="1" latinLnBrk="0" hangingPunct="1">
              <a:spcBef>
                <a:spcPct val="20000"/>
              </a:spcBef>
              <a:buFont typeface="Arial"/>
              <a:buNone/>
              <a:defRPr sz="2700" kern="1200">
                <a:solidFill>
                  <a:schemeClr val="tx1">
                    <a:tint val="75000"/>
                  </a:schemeClr>
                </a:solidFill>
                <a:latin typeface="+mn-lt"/>
                <a:ea typeface="+mn-ea"/>
                <a:cs typeface="+mn-cs"/>
              </a:defRPr>
            </a:lvl9pPr>
          </a:lstStyle>
          <a:p>
            <a:endParaRPr lang="es-CL" sz="4000" dirty="0" smtClean="0">
              <a:solidFill>
                <a:schemeClr val="tx1"/>
              </a:solidFill>
              <a:latin typeface="Calibri Light" panose="020F0302020204030204" pitchFamily="34" charset="0"/>
            </a:endParaRPr>
          </a:p>
          <a:p>
            <a:endParaRPr lang="es-CL" sz="2800" b="1" dirty="0" smtClean="0"/>
          </a:p>
          <a:p>
            <a:pPr>
              <a:spcBef>
                <a:spcPts val="0"/>
              </a:spcBef>
            </a:pPr>
            <a:r>
              <a:rPr lang="es-CL" sz="2800" b="1" dirty="0" smtClean="0">
                <a:solidFill>
                  <a:schemeClr val="tx1"/>
                </a:solidFill>
              </a:rPr>
              <a:t>“Reglamento </a:t>
            </a:r>
            <a:r>
              <a:rPr lang="es-CL" sz="2800" b="1" dirty="0">
                <a:solidFill>
                  <a:schemeClr val="tx1"/>
                </a:solidFill>
              </a:rPr>
              <a:t>para Contratos de Obras </a:t>
            </a:r>
            <a:r>
              <a:rPr lang="es-CL" sz="2800" b="1" dirty="0" smtClean="0">
                <a:solidFill>
                  <a:schemeClr val="tx1"/>
                </a:solidFill>
              </a:rPr>
              <a:t>Públicas, D.S N°75”</a:t>
            </a:r>
          </a:p>
          <a:p>
            <a:pPr>
              <a:spcBef>
                <a:spcPts val="0"/>
              </a:spcBef>
            </a:pPr>
            <a:r>
              <a:rPr lang="es-MX" sz="1600" dirty="0" smtClean="0">
                <a:solidFill>
                  <a:schemeClr val="tx1"/>
                </a:solidFill>
              </a:rPr>
              <a:t>                                                                                                                                               (Última Modificación:  27 de febrero de 2026)</a:t>
            </a:r>
            <a:endParaRPr lang="es-CL" sz="1600" dirty="0">
              <a:solidFill>
                <a:schemeClr val="tx1"/>
              </a:solidFill>
            </a:endParaRPr>
          </a:p>
          <a:p>
            <a:pPr>
              <a:spcBef>
                <a:spcPts val="600"/>
              </a:spcBef>
            </a:pPr>
            <a:r>
              <a:rPr lang="es-CL" sz="2400" b="1" dirty="0" smtClean="0">
                <a:solidFill>
                  <a:schemeClr val="tx1"/>
                </a:solidFill>
              </a:rPr>
              <a:t>CURSO A INSPECTORES FISCALES DEL MINISTERIO DE OBRAS PÚBLICAS</a:t>
            </a:r>
            <a:endParaRPr lang="es-CL" sz="2400" b="1" dirty="0" smtClean="0">
              <a:solidFill>
                <a:schemeClr val="tx1"/>
              </a:solidFill>
              <a:latin typeface="Calibri Light" panose="020F0302020204030204" pitchFamily="34" charset="0"/>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8545" y="3586784"/>
            <a:ext cx="2452403" cy="1341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7 Imagen" descr="C:\Users\james.spencer\AppData\Local\Microsoft\Windows\Temporary Internet Files\Content.Word\IMG_7541.jpg"/>
          <p:cNvPicPr/>
          <p:nvPr/>
        </p:nvPicPr>
        <p:blipFill>
          <a:blip r:embed="rId4">
            <a:extLst>
              <a:ext uri="{28A0092B-C50C-407E-A947-70E740481C1C}">
                <a14:useLocalDpi xmlns:a14="http://schemas.microsoft.com/office/drawing/2010/main" val="0"/>
              </a:ext>
            </a:extLst>
          </a:blip>
          <a:srcRect/>
          <a:stretch>
            <a:fillRect/>
          </a:stretch>
        </p:blipFill>
        <p:spPr bwMode="auto">
          <a:xfrm>
            <a:off x="4810948" y="3586784"/>
            <a:ext cx="2743200" cy="1341434"/>
          </a:xfrm>
          <a:prstGeom prst="rect">
            <a:avLst/>
          </a:prstGeom>
          <a:noFill/>
          <a:ln>
            <a:noFill/>
          </a:ln>
        </p:spPr>
      </p:pic>
      <p:pic>
        <p:nvPicPr>
          <p:cNvPr id="9"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3435" t="33497" r="55609" b="15966"/>
          <a:stretch/>
        </p:blipFill>
        <p:spPr bwMode="auto">
          <a:xfrm>
            <a:off x="7548642" y="3586784"/>
            <a:ext cx="2482566" cy="1341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38929" t="50001" r="18259" b="-1"/>
          <a:stretch/>
        </p:blipFill>
        <p:spPr bwMode="auto">
          <a:xfrm>
            <a:off x="5812587" y="5511168"/>
            <a:ext cx="1119352" cy="112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10 CuadroTexto"/>
          <p:cNvSpPr txBox="1"/>
          <p:nvPr/>
        </p:nvSpPr>
        <p:spPr>
          <a:xfrm>
            <a:off x="6931939" y="5284046"/>
            <a:ext cx="4641752" cy="1107996"/>
          </a:xfrm>
          <a:prstGeom prst="rect">
            <a:avLst/>
          </a:prstGeom>
          <a:noFill/>
        </p:spPr>
        <p:txBody>
          <a:bodyPr wrap="square" rtlCol="0">
            <a:spAutoFit/>
          </a:bodyPr>
          <a:lstStyle/>
          <a:p>
            <a:pPr algn="ctr"/>
            <a:r>
              <a:rPr lang="es-ES" sz="1800" b="1" dirty="0" smtClean="0">
                <a:cs typeface="Arial" pitchFamily="34" charset="0"/>
              </a:rPr>
              <a:t>Erika </a:t>
            </a:r>
            <a:r>
              <a:rPr lang="es-ES" sz="1800" b="1" dirty="0">
                <a:cs typeface="Arial" pitchFamily="34" charset="0"/>
              </a:rPr>
              <a:t>Vélez </a:t>
            </a:r>
            <a:r>
              <a:rPr lang="es-ES" sz="1800" b="1" dirty="0" smtClean="0">
                <a:cs typeface="Arial" pitchFamily="34" charset="0"/>
              </a:rPr>
              <a:t>Peñaloza</a:t>
            </a:r>
          </a:p>
          <a:p>
            <a:pPr algn="ctr"/>
            <a:r>
              <a:rPr lang="es-ES" sz="1600" i="1" dirty="0" smtClean="0">
                <a:cs typeface="Arial" pitchFamily="34" charset="0"/>
              </a:rPr>
              <a:t>Ingeniera Civil, Universidad de Chile</a:t>
            </a:r>
          </a:p>
          <a:p>
            <a:pPr algn="ctr"/>
            <a:r>
              <a:rPr lang="es-ES" sz="1600" i="1" dirty="0" smtClean="0">
                <a:cs typeface="Arial" pitchFamily="34" charset="0"/>
              </a:rPr>
              <a:t>Dirección General de  Obras Públicas</a:t>
            </a:r>
            <a:endParaRPr lang="es-ES" sz="1600" i="1" dirty="0">
              <a:cs typeface="Arial" pitchFamily="34" charset="0"/>
            </a:endParaRPr>
          </a:p>
          <a:p>
            <a:pPr algn="ctr"/>
            <a:r>
              <a:rPr lang="es-MX" sz="1400" dirty="0" smtClean="0"/>
              <a:t>6 de agosto de 2026</a:t>
            </a:r>
            <a:endParaRPr lang="es-CL" sz="1400" dirty="0"/>
          </a:p>
        </p:txBody>
      </p:sp>
    </p:spTree>
    <p:extLst>
      <p:ext uri="{BB962C8B-B14F-4D97-AF65-F5344CB8AC3E}">
        <p14:creationId xmlns:p14="http://schemas.microsoft.com/office/powerpoint/2010/main" val="22998694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20</a:t>
            </a:fld>
            <a:endParaRPr lang="es-ES" dirty="0"/>
          </a:p>
        </p:txBody>
      </p:sp>
      <p:sp>
        <p:nvSpPr>
          <p:cNvPr id="3" name="CuadroTexto 2"/>
          <p:cNvSpPr txBox="1"/>
          <p:nvPr/>
        </p:nvSpPr>
        <p:spPr>
          <a:xfrm>
            <a:off x="566058" y="3694749"/>
            <a:ext cx="10833462" cy="1554272"/>
          </a:xfrm>
          <a:prstGeom prst="rect">
            <a:avLst/>
          </a:prstGeom>
          <a:noFill/>
        </p:spPr>
        <p:txBody>
          <a:bodyPr wrap="square" rtlCol="0">
            <a:spAutoFit/>
          </a:bodyPr>
          <a:lstStyle/>
          <a:p>
            <a:pPr algn="just">
              <a:spcAft>
                <a:spcPts val="1200"/>
              </a:spcAft>
            </a:pPr>
            <a:r>
              <a:rPr lang="es-MX" sz="1700" dirty="0"/>
              <a:t>Los estados de pago en los </a:t>
            </a:r>
            <a:r>
              <a:rPr lang="es-MX" sz="1700" i="1" dirty="0">
                <a:solidFill>
                  <a:srgbClr val="9900FF"/>
                </a:solidFill>
              </a:rPr>
              <a:t>contratos a serie de precios </a:t>
            </a:r>
            <a:r>
              <a:rPr lang="es-CL" sz="1700" i="1" dirty="0">
                <a:solidFill>
                  <a:srgbClr val="9900FF"/>
                </a:solidFill>
              </a:rPr>
              <a:t>unitarios </a:t>
            </a:r>
            <a:r>
              <a:rPr lang="es-CL" sz="1700" dirty="0"/>
              <a:t>se formulan por las cantidades de obras </a:t>
            </a:r>
            <a:r>
              <a:rPr lang="es-MX" sz="1700" dirty="0"/>
              <a:t>efectivamente ejecutadas y a los precios del presupuesto convenido en el contrato. </a:t>
            </a:r>
          </a:p>
          <a:p>
            <a:pPr algn="just"/>
            <a:r>
              <a:rPr lang="es-MX" sz="1700" dirty="0"/>
              <a:t>Los estados de pago en los </a:t>
            </a:r>
            <a:r>
              <a:rPr lang="es-MX" sz="1700" i="1" dirty="0">
                <a:solidFill>
                  <a:srgbClr val="9900FF"/>
                </a:solidFill>
              </a:rPr>
              <a:t>contratos a suma alzada</a:t>
            </a:r>
            <a:r>
              <a:rPr lang="es-MX" sz="1700" i="1" dirty="0"/>
              <a:t> </a:t>
            </a:r>
            <a:r>
              <a:rPr lang="es-MX" sz="1700" dirty="0"/>
              <a:t>se </a:t>
            </a:r>
            <a:r>
              <a:rPr lang="es-MX" sz="1700" dirty="0" smtClean="0"/>
              <a:t>pagan </a:t>
            </a:r>
            <a:r>
              <a:rPr lang="es-MX" sz="1700" dirty="0"/>
              <a:t>de acuerdo con el desarrollo de la obra y en el porcentaje que el valor de los trabajos ejecutados represente dentro del valor total del contrato y a los precios del presupuesto convenido en el contrato, si el </a:t>
            </a:r>
            <a:r>
              <a:rPr lang="es-CL" sz="1700" dirty="0"/>
              <a:t>presupuesto oficial está formulado por cantidades de obra</a:t>
            </a:r>
            <a:r>
              <a:rPr lang="es-CL" sz="1700" dirty="0" smtClean="0"/>
              <a:t>.</a:t>
            </a:r>
            <a:endParaRPr lang="es-CL" sz="1700" dirty="0"/>
          </a:p>
        </p:txBody>
      </p:sp>
      <p:sp>
        <p:nvSpPr>
          <p:cNvPr id="5" name="CuadroTexto 4"/>
          <p:cNvSpPr txBox="1"/>
          <p:nvPr/>
        </p:nvSpPr>
        <p:spPr>
          <a:xfrm>
            <a:off x="566058" y="198005"/>
            <a:ext cx="10324960" cy="3200876"/>
          </a:xfrm>
          <a:prstGeom prst="rect">
            <a:avLst/>
          </a:prstGeom>
          <a:noFill/>
        </p:spPr>
        <p:txBody>
          <a:bodyPr wrap="square" rtlCol="0">
            <a:spAutoFit/>
          </a:bodyPr>
          <a:lstStyle/>
          <a:p>
            <a:pPr marL="342900" indent="-342900" algn="just">
              <a:spcAft>
                <a:spcPts val="600"/>
              </a:spcAft>
              <a:buFont typeface="+mj-lt"/>
              <a:buAutoNum type="arabicParenR" startAt="9"/>
            </a:pPr>
            <a:r>
              <a:rPr lang="es-MX" sz="1700" dirty="0" smtClean="0"/>
              <a:t>Fechado el </a:t>
            </a:r>
            <a:r>
              <a:rPr lang="es-MX" sz="1700" dirty="0"/>
              <a:t>día que firma el </a:t>
            </a:r>
            <a:r>
              <a:rPr lang="es-CL" sz="1700" dirty="0"/>
              <a:t>Jefe de Depto. Nacional o el Director </a:t>
            </a:r>
            <a:r>
              <a:rPr lang="es-CL" sz="1700" dirty="0" smtClean="0"/>
              <a:t>Regional; ahí </a:t>
            </a:r>
            <a:r>
              <a:rPr lang="es-MX" sz="1700" dirty="0" smtClean="0"/>
              <a:t>el contratista queda </a:t>
            </a:r>
            <a:r>
              <a:rPr lang="es-MX" sz="1700" i="1" dirty="0" smtClean="0">
                <a:solidFill>
                  <a:srgbClr val="0000FF"/>
                </a:solidFill>
              </a:rPr>
              <a:t>habilitado</a:t>
            </a:r>
            <a:r>
              <a:rPr lang="es-MX" sz="1700" dirty="0" smtClean="0"/>
              <a:t> </a:t>
            </a:r>
            <a:r>
              <a:rPr lang="es-CL" sz="1700" dirty="0"/>
              <a:t>para emitir la factura correspondiente.</a:t>
            </a:r>
          </a:p>
          <a:p>
            <a:pPr marL="342900" indent="-342900" algn="just">
              <a:spcAft>
                <a:spcPts val="600"/>
              </a:spcAft>
              <a:buFont typeface="+mj-lt"/>
              <a:buAutoNum type="arabicParenR" startAt="9"/>
            </a:pPr>
            <a:r>
              <a:rPr lang="es-CL" sz="1700" dirty="0" smtClean="0"/>
              <a:t>Si el </a:t>
            </a:r>
            <a:r>
              <a:rPr lang="es-CL" sz="1700" dirty="0"/>
              <a:t>contratista </a:t>
            </a:r>
            <a:r>
              <a:rPr lang="es-CL" sz="1700" dirty="0" smtClean="0"/>
              <a:t>emite </a:t>
            </a:r>
            <a:r>
              <a:rPr lang="es-CL" sz="1700" dirty="0"/>
              <a:t>la factura previo a que estado de pago se encuentre fechado, será sancionado con </a:t>
            </a:r>
            <a:r>
              <a:rPr lang="es-MX" sz="1700" dirty="0"/>
              <a:t>una multa ascendente al </a:t>
            </a:r>
            <a:r>
              <a:rPr lang="es-MX" sz="1700" dirty="0">
                <a:solidFill>
                  <a:srgbClr val="FF0000"/>
                </a:solidFill>
              </a:rPr>
              <a:t>10%</a:t>
            </a:r>
            <a:r>
              <a:rPr lang="es-MX" sz="1700" dirty="0"/>
              <a:t> del valor de la factura, excluido el </a:t>
            </a:r>
            <a:r>
              <a:rPr lang="es-MX" sz="1700" dirty="0" smtClean="0"/>
              <a:t>IVA</a:t>
            </a:r>
          </a:p>
          <a:p>
            <a:pPr marL="342900" indent="-342900" algn="just">
              <a:spcAft>
                <a:spcPts val="600"/>
              </a:spcAft>
              <a:buFont typeface="+mj-lt"/>
              <a:buAutoNum type="arabicParenR" startAt="9"/>
            </a:pPr>
            <a:r>
              <a:rPr lang="es-MX" sz="1700" dirty="0" smtClean="0"/>
              <a:t>Cuando el </a:t>
            </a:r>
            <a:r>
              <a:rPr lang="es-MX" sz="1700" dirty="0"/>
              <a:t>contratista no acepte el estado de pago o lo haga con reserva, deberá formular sus observaciones por </a:t>
            </a:r>
            <a:r>
              <a:rPr lang="es-CL" sz="1700" dirty="0"/>
              <a:t>escrito al Director Nacional o al Secretario Regional, </a:t>
            </a:r>
            <a:r>
              <a:rPr lang="es-MX" sz="1700" dirty="0"/>
              <a:t>dentro del plazo de 7 días </a:t>
            </a:r>
            <a:r>
              <a:rPr lang="es-MX" sz="1700" u="sng" dirty="0"/>
              <a:t>hábiles</a:t>
            </a:r>
            <a:r>
              <a:rPr lang="es-MX" sz="1700" dirty="0"/>
              <a:t> contados desde la fecha de este documento, transcurrido el cual, las observaciones que haga no serán aceptadas. Vencido ese plazo, el estado de pago podrá continuar cursándose aún cuando no cuente </a:t>
            </a:r>
            <a:r>
              <a:rPr lang="es-CL" sz="1700" dirty="0"/>
              <a:t>con la firma del contratista</a:t>
            </a:r>
            <a:r>
              <a:rPr lang="es-CL" sz="1700" dirty="0" smtClean="0"/>
              <a:t>.</a:t>
            </a:r>
          </a:p>
          <a:p>
            <a:pPr marL="342900" indent="-342900" algn="just">
              <a:spcAft>
                <a:spcPts val="600"/>
              </a:spcAft>
              <a:buFont typeface="+mj-lt"/>
              <a:buAutoNum type="arabicParenR" startAt="9"/>
            </a:pPr>
            <a:r>
              <a:rPr lang="es-MX" sz="1700" dirty="0" smtClean="0"/>
              <a:t>En caso de atraso </a:t>
            </a:r>
            <a:r>
              <a:rPr lang="es-MX" sz="1700" dirty="0"/>
              <a:t>en la terminación de la obra, </a:t>
            </a:r>
            <a:r>
              <a:rPr lang="es-MX" sz="1700" dirty="0" smtClean="0"/>
              <a:t>los E. de Pago </a:t>
            </a:r>
            <a:r>
              <a:rPr lang="es-MX" sz="1700" dirty="0"/>
              <a:t>por obras hechas fuera de plazo y que </a:t>
            </a:r>
            <a:r>
              <a:rPr lang="es-MX" sz="1700" dirty="0" smtClean="0"/>
              <a:t>de acuerdo </a:t>
            </a:r>
            <a:r>
              <a:rPr lang="es-MX" sz="1700" dirty="0"/>
              <a:t>con el </a:t>
            </a:r>
            <a:r>
              <a:rPr lang="es-MX" sz="1700" dirty="0" smtClean="0"/>
              <a:t>reglamento deben </a:t>
            </a:r>
            <a:r>
              <a:rPr lang="es-MX" sz="1700" dirty="0"/>
              <a:t>ser reajustados, </a:t>
            </a:r>
            <a:r>
              <a:rPr lang="es-MX" sz="1700" dirty="0" smtClean="0"/>
              <a:t>no podrán </a:t>
            </a:r>
            <a:r>
              <a:rPr lang="es-MX" sz="1700" dirty="0"/>
              <a:t>tener un reajuste superior al correspondiente al </a:t>
            </a:r>
            <a:r>
              <a:rPr lang="es-MX" sz="1700" dirty="0" smtClean="0"/>
              <a:t>del mes </a:t>
            </a:r>
            <a:r>
              <a:rPr lang="es-MX" sz="1700" dirty="0"/>
              <a:t>de vencimiento del plazo del contrato.</a:t>
            </a:r>
            <a:endParaRPr lang="es-CL" sz="1700" dirty="0" smtClean="0"/>
          </a:p>
        </p:txBody>
      </p:sp>
    </p:spTree>
    <p:extLst>
      <p:ext uri="{BB962C8B-B14F-4D97-AF65-F5344CB8AC3E}">
        <p14:creationId xmlns:p14="http://schemas.microsoft.com/office/powerpoint/2010/main" val="1854489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80">
                                          <p:stCondLst>
                                            <p:cond delay="0"/>
                                          </p:stCondLst>
                                        </p:cTn>
                                        <p:tgtEl>
                                          <p:spTgt spid="5">
                                            <p:txEl>
                                              <p:pRg st="0" end="0"/>
                                            </p:txEl>
                                          </p:spTgt>
                                        </p:tgtEl>
                                      </p:cBhvr>
                                    </p:animEffect>
                                    <p:anim calcmode="lin" valueType="num">
                                      <p:cBhvr>
                                        <p:cTn id="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0" end="0"/>
                                            </p:txEl>
                                          </p:spTgt>
                                        </p:tgtEl>
                                      </p:cBhvr>
                                      <p:to x="100000" y="60000"/>
                                    </p:animScale>
                                    <p:animScale>
                                      <p:cBhvr>
                                        <p:cTn id="14" dur="166" decel="50000">
                                          <p:stCondLst>
                                            <p:cond delay="676"/>
                                          </p:stCondLst>
                                        </p:cTn>
                                        <p:tgtEl>
                                          <p:spTgt spid="5">
                                            <p:txEl>
                                              <p:pRg st="0" end="0"/>
                                            </p:txEl>
                                          </p:spTgt>
                                        </p:tgtEl>
                                      </p:cBhvr>
                                      <p:to x="100000" y="100000"/>
                                    </p:animScale>
                                    <p:animScale>
                                      <p:cBhvr>
                                        <p:cTn id="15" dur="26">
                                          <p:stCondLst>
                                            <p:cond delay="1312"/>
                                          </p:stCondLst>
                                        </p:cTn>
                                        <p:tgtEl>
                                          <p:spTgt spid="5">
                                            <p:txEl>
                                              <p:pRg st="0" end="0"/>
                                            </p:txEl>
                                          </p:spTgt>
                                        </p:tgtEl>
                                      </p:cBhvr>
                                      <p:to x="100000" y="80000"/>
                                    </p:animScale>
                                    <p:animScale>
                                      <p:cBhvr>
                                        <p:cTn id="16" dur="166" decel="50000">
                                          <p:stCondLst>
                                            <p:cond delay="1338"/>
                                          </p:stCondLst>
                                        </p:cTn>
                                        <p:tgtEl>
                                          <p:spTgt spid="5">
                                            <p:txEl>
                                              <p:pRg st="0" end="0"/>
                                            </p:txEl>
                                          </p:spTgt>
                                        </p:tgtEl>
                                      </p:cBhvr>
                                      <p:to x="100000" y="100000"/>
                                    </p:animScale>
                                    <p:animScale>
                                      <p:cBhvr>
                                        <p:cTn id="17" dur="26">
                                          <p:stCondLst>
                                            <p:cond delay="1642"/>
                                          </p:stCondLst>
                                        </p:cTn>
                                        <p:tgtEl>
                                          <p:spTgt spid="5">
                                            <p:txEl>
                                              <p:pRg st="0" end="0"/>
                                            </p:txEl>
                                          </p:spTgt>
                                        </p:tgtEl>
                                      </p:cBhvr>
                                      <p:to x="100000" y="90000"/>
                                    </p:animScale>
                                    <p:animScale>
                                      <p:cBhvr>
                                        <p:cTn id="18" dur="166" decel="50000">
                                          <p:stCondLst>
                                            <p:cond delay="1668"/>
                                          </p:stCondLst>
                                        </p:cTn>
                                        <p:tgtEl>
                                          <p:spTgt spid="5">
                                            <p:txEl>
                                              <p:pRg st="0" end="0"/>
                                            </p:txEl>
                                          </p:spTgt>
                                        </p:tgtEl>
                                      </p:cBhvr>
                                      <p:to x="100000" y="100000"/>
                                    </p:animScale>
                                    <p:animScale>
                                      <p:cBhvr>
                                        <p:cTn id="19" dur="26">
                                          <p:stCondLst>
                                            <p:cond delay="1808"/>
                                          </p:stCondLst>
                                        </p:cTn>
                                        <p:tgtEl>
                                          <p:spTgt spid="5">
                                            <p:txEl>
                                              <p:pRg st="0" end="0"/>
                                            </p:txEl>
                                          </p:spTgt>
                                        </p:tgtEl>
                                      </p:cBhvr>
                                      <p:to x="100000" y="95000"/>
                                    </p:animScale>
                                    <p:animScale>
                                      <p:cBhvr>
                                        <p:cTn id="20" dur="166" decel="50000">
                                          <p:stCondLst>
                                            <p:cond delay="1834"/>
                                          </p:stCondLst>
                                        </p:cTn>
                                        <p:tgtEl>
                                          <p:spTgt spid="5">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fade">
                                      <p:cBhvr>
                                        <p:cTn id="25" dur="1000"/>
                                        <p:tgtEl>
                                          <p:spTgt spid="5">
                                            <p:txEl>
                                              <p:pRg st="1" end="1"/>
                                            </p:txEl>
                                          </p:spTgt>
                                        </p:tgtEl>
                                      </p:cBhvr>
                                    </p:animEffect>
                                    <p:anim calcmode="lin" valueType="num">
                                      <p:cBhvr>
                                        <p:cTn id="26"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Effect transition="in" filter="wheel(1)">
                                      <p:cBhvr>
                                        <p:cTn id="32" dur="2000"/>
                                        <p:tgtEl>
                                          <p:spTgt spid="5">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nodeType="clickEffect">
                                  <p:stCondLst>
                                    <p:cond delay="0"/>
                                  </p:stCondLst>
                                  <p:childTnLst>
                                    <p:set>
                                      <p:cBhvr>
                                        <p:cTn id="36" dur="1" fill="hold">
                                          <p:stCondLst>
                                            <p:cond delay="0"/>
                                          </p:stCondLst>
                                        </p:cTn>
                                        <p:tgtEl>
                                          <p:spTgt spid="5">
                                            <p:txEl>
                                              <p:pRg st="3" end="3"/>
                                            </p:txEl>
                                          </p:spTgt>
                                        </p:tgtEl>
                                        <p:attrNameLst>
                                          <p:attrName>style.visibility</p:attrName>
                                        </p:attrNameLst>
                                      </p:cBhvr>
                                      <p:to>
                                        <p:strVal val="visible"/>
                                      </p:to>
                                    </p:set>
                                    <p:animEffect transition="in" filter="wipe(down)">
                                      <p:cBhvr>
                                        <p:cTn id="37" dur="580">
                                          <p:stCondLst>
                                            <p:cond delay="0"/>
                                          </p:stCondLst>
                                        </p:cTn>
                                        <p:tgtEl>
                                          <p:spTgt spid="5">
                                            <p:txEl>
                                              <p:pRg st="3" end="3"/>
                                            </p:txEl>
                                          </p:spTgt>
                                        </p:tgtEl>
                                      </p:cBhvr>
                                    </p:animEffect>
                                    <p:anim calcmode="lin" valueType="num">
                                      <p:cBhvr>
                                        <p:cTn id="38" dur="1822" tmFilter="0,0; 0.14,0.36; 0.43,0.73; 0.71,0.91; 1.0,1.0">
                                          <p:stCondLst>
                                            <p:cond delay="0"/>
                                          </p:stCondLst>
                                        </p:cTn>
                                        <p:tgtEl>
                                          <p:spTgt spid="5">
                                            <p:txEl>
                                              <p:pRg st="3" end="3"/>
                                            </p:txEl>
                                          </p:spTgt>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5">
                                            <p:txEl>
                                              <p:pRg st="3" end="3"/>
                                            </p:txEl>
                                          </p:spTgt>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5">
                                            <p:txEl>
                                              <p:pRg st="3" end="3"/>
                                            </p:txEl>
                                          </p:spTgt>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5">
                                            <p:txEl>
                                              <p:pRg st="3" end="3"/>
                                            </p:txEl>
                                          </p:spTgt>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5">
                                            <p:txEl>
                                              <p:pRg st="3" end="3"/>
                                            </p:txEl>
                                          </p:spTgt>
                                        </p:tgtEl>
                                        <p:attrNameLst>
                                          <p:attrName>ppt_y</p:attrName>
                                        </p:attrNameLst>
                                      </p:cBhvr>
                                      <p:tavLst>
                                        <p:tav tm="0" fmla="#ppt_y-sin(pi*$)/81">
                                          <p:val>
                                            <p:fltVal val="0"/>
                                          </p:val>
                                        </p:tav>
                                        <p:tav tm="100000">
                                          <p:val>
                                            <p:fltVal val="1"/>
                                          </p:val>
                                        </p:tav>
                                      </p:tavLst>
                                    </p:anim>
                                    <p:animScale>
                                      <p:cBhvr>
                                        <p:cTn id="43" dur="26">
                                          <p:stCondLst>
                                            <p:cond delay="650"/>
                                          </p:stCondLst>
                                        </p:cTn>
                                        <p:tgtEl>
                                          <p:spTgt spid="5">
                                            <p:txEl>
                                              <p:pRg st="3" end="3"/>
                                            </p:txEl>
                                          </p:spTgt>
                                        </p:tgtEl>
                                      </p:cBhvr>
                                      <p:to x="100000" y="60000"/>
                                    </p:animScale>
                                    <p:animScale>
                                      <p:cBhvr>
                                        <p:cTn id="44" dur="166" decel="50000">
                                          <p:stCondLst>
                                            <p:cond delay="676"/>
                                          </p:stCondLst>
                                        </p:cTn>
                                        <p:tgtEl>
                                          <p:spTgt spid="5">
                                            <p:txEl>
                                              <p:pRg st="3" end="3"/>
                                            </p:txEl>
                                          </p:spTgt>
                                        </p:tgtEl>
                                      </p:cBhvr>
                                      <p:to x="100000" y="100000"/>
                                    </p:animScale>
                                    <p:animScale>
                                      <p:cBhvr>
                                        <p:cTn id="45" dur="26">
                                          <p:stCondLst>
                                            <p:cond delay="1312"/>
                                          </p:stCondLst>
                                        </p:cTn>
                                        <p:tgtEl>
                                          <p:spTgt spid="5">
                                            <p:txEl>
                                              <p:pRg st="3" end="3"/>
                                            </p:txEl>
                                          </p:spTgt>
                                        </p:tgtEl>
                                      </p:cBhvr>
                                      <p:to x="100000" y="80000"/>
                                    </p:animScale>
                                    <p:animScale>
                                      <p:cBhvr>
                                        <p:cTn id="46" dur="166" decel="50000">
                                          <p:stCondLst>
                                            <p:cond delay="1338"/>
                                          </p:stCondLst>
                                        </p:cTn>
                                        <p:tgtEl>
                                          <p:spTgt spid="5">
                                            <p:txEl>
                                              <p:pRg st="3" end="3"/>
                                            </p:txEl>
                                          </p:spTgt>
                                        </p:tgtEl>
                                      </p:cBhvr>
                                      <p:to x="100000" y="100000"/>
                                    </p:animScale>
                                    <p:animScale>
                                      <p:cBhvr>
                                        <p:cTn id="47" dur="26">
                                          <p:stCondLst>
                                            <p:cond delay="1642"/>
                                          </p:stCondLst>
                                        </p:cTn>
                                        <p:tgtEl>
                                          <p:spTgt spid="5">
                                            <p:txEl>
                                              <p:pRg st="3" end="3"/>
                                            </p:txEl>
                                          </p:spTgt>
                                        </p:tgtEl>
                                      </p:cBhvr>
                                      <p:to x="100000" y="90000"/>
                                    </p:animScale>
                                    <p:animScale>
                                      <p:cBhvr>
                                        <p:cTn id="48" dur="166" decel="50000">
                                          <p:stCondLst>
                                            <p:cond delay="1668"/>
                                          </p:stCondLst>
                                        </p:cTn>
                                        <p:tgtEl>
                                          <p:spTgt spid="5">
                                            <p:txEl>
                                              <p:pRg st="3" end="3"/>
                                            </p:txEl>
                                          </p:spTgt>
                                        </p:tgtEl>
                                      </p:cBhvr>
                                      <p:to x="100000" y="100000"/>
                                    </p:animScale>
                                    <p:animScale>
                                      <p:cBhvr>
                                        <p:cTn id="49" dur="26">
                                          <p:stCondLst>
                                            <p:cond delay="1808"/>
                                          </p:stCondLst>
                                        </p:cTn>
                                        <p:tgtEl>
                                          <p:spTgt spid="5">
                                            <p:txEl>
                                              <p:pRg st="3" end="3"/>
                                            </p:txEl>
                                          </p:spTgt>
                                        </p:tgtEl>
                                      </p:cBhvr>
                                      <p:to x="100000" y="95000"/>
                                    </p:animScale>
                                    <p:animScale>
                                      <p:cBhvr>
                                        <p:cTn id="50" dur="166" decel="50000">
                                          <p:stCondLst>
                                            <p:cond delay="1834"/>
                                          </p:stCondLst>
                                        </p:cTn>
                                        <p:tgtEl>
                                          <p:spTgt spid="5">
                                            <p:txEl>
                                              <p:pRg st="3" end="3"/>
                                            </p:txEl>
                                          </p:spTgt>
                                        </p:tgtEl>
                                      </p:cBhvr>
                                      <p:to x="100000" y="100000"/>
                                    </p:animScale>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nodeType="clickEffect">
                                  <p:stCondLst>
                                    <p:cond delay="0"/>
                                  </p:stCondLst>
                                  <p:childTnLst>
                                    <p:set>
                                      <p:cBhvr>
                                        <p:cTn id="54" dur="1" fill="hold">
                                          <p:stCondLst>
                                            <p:cond delay="0"/>
                                          </p:stCondLst>
                                        </p:cTn>
                                        <p:tgtEl>
                                          <p:spTgt spid="3">
                                            <p:txEl>
                                              <p:pRg st="0" end="0"/>
                                            </p:txEl>
                                          </p:spTgt>
                                        </p:tgtEl>
                                        <p:attrNameLst>
                                          <p:attrName>style.visibility</p:attrName>
                                        </p:attrNameLst>
                                      </p:cBhvr>
                                      <p:to>
                                        <p:strVal val="visible"/>
                                      </p:to>
                                    </p:set>
                                    <p:animEffect transition="in" filter="wipe(down)">
                                      <p:cBhvr>
                                        <p:cTn id="55" dur="580">
                                          <p:stCondLst>
                                            <p:cond delay="0"/>
                                          </p:stCondLst>
                                        </p:cTn>
                                        <p:tgtEl>
                                          <p:spTgt spid="3">
                                            <p:txEl>
                                              <p:pRg st="0" end="0"/>
                                            </p:txEl>
                                          </p:spTgt>
                                        </p:tgtEl>
                                      </p:cBhvr>
                                    </p:animEffect>
                                    <p:anim calcmode="lin" valueType="num">
                                      <p:cBhvr>
                                        <p:cTn id="56"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3">
                                            <p:txEl>
                                              <p:pRg st="0" end="0"/>
                                            </p:txEl>
                                          </p:spTgt>
                                        </p:tgtEl>
                                      </p:cBhvr>
                                      <p:to x="100000" y="60000"/>
                                    </p:animScale>
                                    <p:animScale>
                                      <p:cBhvr>
                                        <p:cTn id="62" dur="166" decel="50000">
                                          <p:stCondLst>
                                            <p:cond delay="676"/>
                                          </p:stCondLst>
                                        </p:cTn>
                                        <p:tgtEl>
                                          <p:spTgt spid="3">
                                            <p:txEl>
                                              <p:pRg st="0" end="0"/>
                                            </p:txEl>
                                          </p:spTgt>
                                        </p:tgtEl>
                                      </p:cBhvr>
                                      <p:to x="100000" y="100000"/>
                                    </p:animScale>
                                    <p:animScale>
                                      <p:cBhvr>
                                        <p:cTn id="63" dur="26">
                                          <p:stCondLst>
                                            <p:cond delay="1312"/>
                                          </p:stCondLst>
                                        </p:cTn>
                                        <p:tgtEl>
                                          <p:spTgt spid="3">
                                            <p:txEl>
                                              <p:pRg st="0" end="0"/>
                                            </p:txEl>
                                          </p:spTgt>
                                        </p:tgtEl>
                                      </p:cBhvr>
                                      <p:to x="100000" y="80000"/>
                                    </p:animScale>
                                    <p:animScale>
                                      <p:cBhvr>
                                        <p:cTn id="64" dur="166" decel="50000">
                                          <p:stCondLst>
                                            <p:cond delay="1338"/>
                                          </p:stCondLst>
                                        </p:cTn>
                                        <p:tgtEl>
                                          <p:spTgt spid="3">
                                            <p:txEl>
                                              <p:pRg st="0" end="0"/>
                                            </p:txEl>
                                          </p:spTgt>
                                        </p:tgtEl>
                                      </p:cBhvr>
                                      <p:to x="100000" y="100000"/>
                                    </p:animScale>
                                    <p:animScale>
                                      <p:cBhvr>
                                        <p:cTn id="65" dur="26">
                                          <p:stCondLst>
                                            <p:cond delay="1642"/>
                                          </p:stCondLst>
                                        </p:cTn>
                                        <p:tgtEl>
                                          <p:spTgt spid="3">
                                            <p:txEl>
                                              <p:pRg st="0" end="0"/>
                                            </p:txEl>
                                          </p:spTgt>
                                        </p:tgtEl>
                                      </p:cBhvr>
                                      <p:to x="100000" y="90000"/>
                                    </p:animScale>
                                    <p:animScale>
                                      <p:cBhvr>
                                        <p:cTn id="66" dur="166" decel="50000">
                                          <p:stCondLst>
                                            <p:cond delay="1668"/>
                                          </p:stCondLst>
                                        </p:cTn>
                                        <p:tgtEl>
                                          <p:spTgt spid="3">
                                            <p:txEl>
                                              <p:pRg st="0" end="0"/>
                                            </p:txEl>
                                          </p:spTgt>
                                        </p:tgtEl>
                                      </p:cBhvr>
                                      <p:to x="100000" y="100000"/>
                                    </p:animScale>
                                    <p:animScale>
                                      <p:cBhvr>
                                        <p:cTn id="67" dur="26">
                                          <p:stCondLst>
                                            <p:cond delay="1808"/>
                                          </p:stCondLst>
                                        </p:cTn>
                                        <p:tgtEl>
                                          <p:spTgt spid="3">
                                            <p:txEl>
                                              <p:pRg st="0" end="0"/>
                                            </p:txEl>
                                          </p:spTgt>
                                        </p:tgtEl>
                                      </p:cBhvr>
                                      <p:to x="100000" y="95000"/>
                                    </p:animScale>
                                    <p:animScale>
                                      <p:cBhvr>
                                        <p:cTn id="68" dur="166" decel="50000">
                                          <p:stCondLst>
                                            <p:cond delay="1834"/>
                                          </p:stCondLst>
                                        </p:cTn>
                                        <p:tgtEl>
                                          <p:spTgt spid="3">
                                            <p:txEl>
                                              <p:pRg st="0" end="0"/>
                                            </p:txEl>
                                          </p:spTgt>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21" presetClass="entr" presetSubtype="1" fill="hold" nodeType="clickEffect">
                                  <p:stCondLst>
                                    <p:cond delay="0"/>
                                  </p:stCondLst>
                                  <p:childTnLst>
                                    <p:set>
                                      <p:cBhvr>
                                        <p:cTn id="72" dur="1" fill="hold">
                                          <p:stCondLst>
                                            <p:cond delay="0"/>
                                          </p:stCondLst>
                                        </p:cTn>
                                        <p:tgtEl>
                                          <p:spTgt spid="3">
                                            <p:txEl>
                                              <p:pRg st="1" end="1"/>
                                            </p:txEl>
                                          </p:spTgt>
                                        </p:tgtEl>
                                        <p:attrNameLst>
                                          <p:attrName>style.visibility</p:attrName>
                                        </p:attrNameLst>
                                      </p:cBhvr>
                                      <p:to>
                                        <p:strVal val="visible"/>
                                      </p:to>
                                    </p:set>
                                    <p:animEffect transition="in" filter="wheel(1)">
                                      <p:cBhvr>
                                        <p:cTn id="73"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21</a:t>
            </a:fld>
            <a:endParaRPr lang="es-ES" dirty="0"/>
          </a:p>
        </p:txBody>
      </p:sp>
      <p:sp>
        <p:nvSpPr>
          <p:cNvPr id="3" name="CuadroTexto 2"/>
          <p:cNvSpPr txBox="1"/>
          <p:nvPr/>
        </p:nvSpPr>
        <p:spPr>
          <a:xfrm>
            <a:off x="3762104" y="104773"/>
            <a:ext cx="4110446" cy="523220"/>
          </a:xfrm>
          <a:prstGeom prst="rect">
            <a:avLst/>
          </a:prstGeom>
          <a:noFill/>
        </p:spPr>
        <p:txBody>
          <a:bodyPr wrap="square" rtlCol="0">
            <a:spAutoFit/>
          </a:bodyPr>
          <a:lstStyle/>
          <a:p>
            <a:pPr algn="ctr"/>
            <a:r>
              <a:rPr lang="es-MX" sz="2800" dirty="0" smtClean="0"/>
              <a:t>ANTICIPOS</a:t>
            </a:r>
            <a:endParaRPr lang="es-CL" sz="2800" dirty="0"/>
          </a:p>
        </p:txBody>
      </p:sp>
      <p:sp>
        <p:nvSpPr>
          <p:cNvPr id="2" name="CuadroTexto 1"/>
          <p:cNvSpPr txBox="1"/>
          <p:nvPr/>
        </p:nvSpPr>
        <p:spPr>
          <a:xfrm>
            <a:off x="548642" y="906602"/>
            <a:ext cx="11286308" cy="5770811"/>
          </a:xfrm>
          <a:prstGeom prst="rect">
            <a:avLst/>
          </a:prstGeom>
          <a:noFill/>
        </p:spPr>
        <p:txBody>
          <a:bodyPr wrap="square" rtlCol="0">
            <a:spAutoFit/>
          </a:bodyPr>
          <a:lstStyle/>
          <a:p>
            <a:pPr marL="285750" indent="-285750" algn="just">
              <a:spcAft>
                <a:spcPts val="600"/>
              </a:spcAft>
              <a:buFont typeface="Wingdings" panose="05000000000000000000" pitchFamily="2" charset="2"/>
              <a:buChar char="§"/>
            </a:pPr>
            <a:r>
              <a:rPr lang="es-MX" sz="1800" dirty="0" smtClean="0"/>
              <a:t>Si se considera, se incluye </a:t>
            </a:r>
            <a:r>
              <a:rPr lang="es-MX" sz="1800" dirty="0"/>
              <a:t>en las bases </a:t>
            </a:r>
            <a:r>
              <a:rPr lang="es-MX" sz="1800" dirty="0" smtClean="0"/>
              <a:t>administrativas. </a:t>
            </a:r>
          </a:p>
          <a:p>
            <a:pPr marL="285750" indent="-285750" algn="just">
              <a:spcAft>
                <a:spcPts val="600"/>
              </a:spcAft>
              <a:buFont typeface="Wingdings" panose="05000000000000000000" pitchFamily="2" charset="2"/>
              <a:buChar char="§"/>
            </a:pPr>
            <a:r>
              <a:rPr lang="es-MX" sz="1800" dirty="0" smtClean="0"/>
              <a:t>El </a:t>
            </a:r>
            <a:r>
              <a:rPr lang="es-MX" sz="1800" dirty="0"/>
              <a:t>contratista </a:t>
            </a:r>
            <a:r>
              <a:rPr lang="es-MX" sz="1800" dirty="0" smtClean="0"/>
              <a:t>lo requiere a </a:t>
            </a:r>
            <a:r>
              <a:rPr lang="es-MX" sz="1800" dirty="0"/>
              <a:t>la </a:t>
            </a:r>
            <a:r>
              <a:rPr lang="es-MX" sz="1800" dirty="0" smtClean="0"/>
              <a:t>Dirección, dentro </a:t>
            </a:r>
            <a:r>
              <a:rPr lang="es-MX" sz="1800" dirty="0"/>
              <a:t>de 30 </a:t>
            </a:r>
            <a:r>
              <a:rPr lang="es-MX" sz="1800" dirty="0" smtClean="0"/>
              <a:t>días </a:t>
            </a:r>
            <a:r>
              <a:rPr lang="es-MX" sz="1800" dirty="0"/>
              <a:t>contados desde la fecha en que la resolución o decreto que aceptó la propuesta o adjudicó el contrato, ingresó totalmente tramitado a la oficina de partes </a:t>
            </a:r>
            <a:r>
              <a:rPr lang="es-MX" sz="1800" dirty="0" smtClean="0"/>
              <a:t>correspondiente. </a:t>
            </a:r>
          </a:p>
          <a:p>
            <a:pPr marL="285750" indent="-285750" algn="just">
              <a:spcAft>
                <a:spcPts val="600"/>
              </a:spcAft>
              <a:buFont typeface="Wingdings" panose="05000000000000000000" pitchFamily="2" charset="2"/>
              <a:buChar char="§"/>
            </a:pPr>
            <a:r>
              <a:rPr lang="es-CL" sz="1800" dirty="0" smtClean="0"/>
              <a:t>Se </a:t>
            </a:r>
            <a:r>
              <a:rPr lang="es-ES" sz="1800" dirty="0" smtClean="0"/>
              <a:t>suscribe </a:t>
            </a:r>
            <a:r>
              <a:rPr lang="es-MX" sz="1800" dirty="0" smtClean="0"/>
              <a:t>un </a:t>
            </a:r>
            <a:r>
              <a:rPr lang="es-MX" sz="1800" dirty="0"/>
              <a:t>convenio aprobado por resolución, en el que se </a:t>
            </a:r>
            <a:r>
              <a:rPr lang="es-MX" sz="1800" dirty="0" smtClean="0"/>
              <a:t>establece </a:t>
            </a:r>
            <a:r>
              <a:rPr lang="es-MX" sz="1800" dirty="0"/>
              <a:t>el monto del anticipo, la forma de devolución y </a:t>
            </a:r>
            <a:r>
              <a:rPr lang="es-MX" sz="1800" dirty="0" err="1" smtClean="0"/>
              <a:t>reajustabilidad</a:t>
            </a:r>
            <a:r>
              <a:rPr lang="es-MX" sz="1800" dirty="0" smtClean="0"/>
              <a:t>. </a:t>
            </a:r>
            <a:r>
              <a:rPr lang="es-MX" sz="1800" dirty="0"/>
              <a:t> </a:t>
            </a:r>
            <a:r>
              <a:rPr lang="es-MX" sz="1800" b="1" dirty="0" smtClean="0">
                <a:solidFill>
                  <a:srgbClr val="00B050"/>
                </a:solidFill>
              </a:rPr>
              <a:t>(*)</a:t>
            </a:r>
            <a:endParaRPr lang="es-CL" sz="1800" dirty="0"/>
          </a:p>
          <a:p>
            <a:pPr marL="285750" indent="-285750" algn="just">
              <a:spcAft>
                <a:spcPts val="600"/>
              </a:spcAft>
              <a:buFont typeface="Wingdings" panose="05000000000000000000" pitchFamily="2" charset="2"/>
              <a:buChar char="§"/>
            </a:pPr>
            <a:r>
              <a:rPr lang="es-MX" sz="1800" dirty="0" smtClean="0"/>
              <a:t>Es a cuenta </a:t>
            </a:r>
            <a:r>
              <a:rPr lang="es-MX" sz="1800" dirty="0"/>
              <a:t>del precio de la </a:t>
            </a:r>
            <a:r>
              <a:rPr lang="es-MX" sz="1800" dirty="0" smtClean="0"/>
              <a:t>obra.</a:t>
            </a:r>
          </a:p>
          <a:p>
            <a:pPr marL="285750" indent="-285750" algn="just">
              <a:spcAft>
                <a:spcPts val="600"/>
              </a:spcAft>
              <a:buFont typeface="Wingdings" panose="05000000000000000000" pitchFamily="2" charset="2"/>
              <a:buChar char="§"/>
            </a:pPr>
            <a:r>
              <a:rPr lang="es-MX" sz="1800" dirty="0"/>
              <a:t>P</a:t>
            </a:r>
            <a:r>
              <a:rPr lang="es-MX" sz="1800" dirty="0" smtClean="0"/>
              <a:t>or un monto </a:t>
            </a:r>
            <a:r>
              <a:rPr lang="es-MX" sz="1800" dirty="0" smtClean="0">
                <a:solidFill>
                  <a:srgbClr val="0000FF"/>
                </a:solidFill>
              </a:rPr>
              <a:t>≤ </a:t>
            </a:r>
            <a:r>
              <a:rPr lang="es-MX" sz="1800" dirty="0">
                <a:solidFill>
                  <a:srgbClr val="0000FF"/>
                </a:solidFill>
              </a:rPr>
              <a:t>al 50% del valor del contrato primitivo</a:t>
            </a:r>
            <a:r>
              <a:rPr lang="es-MX" sz="1800" dirty="0"/>
              <a:t>, descontados los valores </a:t>
            </a:r>
            <a:r>
              <a:rPr lang="es-MX" sz="1800" dirty="0" smtClean="0"/>
              <a:t>proforma.</a:t>
            </a:r>
          </a:p>
          <a:p>
            <a:pPr marL="285750" indent="-285750" algn="just">
              <a:spcAft>
                <a:spcPts val="600"/>
              </a:spcAft>
              <a:buFont typeface="Wingdings" panose="05000000000000000000" pitchFamily="2" charset="2"/>
              <a:buChar char="§"/>
            </a:pPr>
            <a:r>
              <a:rPr lang="es-MX" sz="1800" dirty="0" smtClean="0"/>
              <a:t>Se cauciona </a:t>
            </a:r>
            <a:r>
              <a:rPr lang="es-MX" sz="1800" dirty="0"/>
              <a:t>con </a:t>
            </a:r>
            <a:r>
              <a:rPr lang="es-MX" sz="1800" dirty="0" smtClean="0"/>
              <a:t>una boleta </a:t>
            </a:r>
            <a:r>
              <a:rPr lang="es-MX" sz="1800" dirty="0"/>
              <a:t>bancaria, o una póliza de </a:t>
            </a:r>
            <a:r>
              <a:rPr lang="es-MX" sz="1800" dirty="0" smtClean="0"/>
              <a:t>seguro, por </a:t>
            </a:r>
            <a:r>
              <a:rPr lang="es-MX" sz="1800" dirty="0"/>
              <a:t>un valor equivalente expresado en </a:t>
            </a:r>
            <a:r>
              <a:rPr lang="es-MX" sz="1800" dirty="0" smtClean="0">
                <a:solidFill>
                  <a:srgbClr val="0000FF"/>
                </a:solidFill>
              </a:rPr>
              <a:t>U.F</a:t>
            </a:r>
            <a:r>
              <a:rPr lang="es-MX" sz="1800" dirty="0" smtClean="0"/>
              <a:t>, </a:t>
            </a:r>
            <a:r>
              <a:rPr lang="es-MX" sz="1800" dirty="0"/>
              <a:t>cuyo plazo de </a:t>
            </a:r>
            <a:r>
              <a:rPr lang="es-MX" sz="1800" dirty="0">
                <a:solidFill>
                  <a:srgbClr val="0000FF"/>
                </a:solidFill>
              </a:rPr>
              <a:t>vigencia </a:t>
            </a:r>
            <a:r>
              <a:rPr lang="es-MX" sz="1800" dirty="0" smtClean="0">
                <a:solidFill>
                  <a:srgbClr val="0000FF"/>
                </a:solidFill>
              </a:rPr>
              <a:t>es </a:t>
            </a:r>
            <a:r>
              <a:rPr lang="es-MX" sz="1800" dirty="0">
                <a:solidFill>
                  <a:srgbClr val="0000FF"/>
                </a:solidFill>
              </a:rPr>
              <a:t>el del contrato, más seis meses</a:t>
            </a:r>
            <a:r>
              <a:rPr lang="es-MX" sz="1800" dirty="0" smtClean="0"/>
              <a:t>.</a:t>
            </a:r>
          </a:p>
          <a:p>
            <a:pPr marL="285750" indent="-285750" algn="just">
              <a:spcAft>
                <a:spcPts val="600"/>
              </a:spcAft>
              <a:buFont typeface="Wingdings" panose="05000000000000000000" pitchFamily="2" charset="2"/>
              <a:buChar char="§"/>
            </a:pPr>
            <a:r>
              <a:rPr lang="es-MX" sz="1800" dirty="0" smtClean="0"/>
              <a:t>Dicha </a:t>
            </a:r>
            <a:r>
              <a:rPr lang="es-MX" sz="1800" dirty="0"/>
              <a:t>garantía podrá reducirse a solicitud del </a:t>
            </a:r>
            <a:r>
              <a:rPr lang="es-MX" sz="1800" dirty="0" smtClean="0"/>
              <a:t>contratista, </a:t>
            </a:r>
            <a:r>
              <a:rPr lang="es-MX" sz="1800" dirty="0"/>
              <a:t>hasta el monto </a:t>
            </a:r>
            <a:r>
              <a:rPr lang="es-MX" sz="1800" dirty="0" smtClean="0"/>
              <a:t>pendiente de amortizar; </a:t>
            </a:r>
            <a:r>
              <a:rPr lang="es-MX" sz="1800" dirty="0"/>
              <a:t>debiendo serle reintegrada una vez devuelta en su totalidad la </a:t>
            </a:r>
            <a:r>
              <a:rPr lang="es-MX" sz="1800" dirty="0" smtClean="0"/>
              <a:t>suma anticipada</a:t>
            </a:r>
            <a:r>
              <a:rPr lang="es-MX" sz="1800" dirty="0"/>
              <a:t>. </a:t>
            </a:r>
            <a:endParaRPr lang="es-MX" sz="1800" dirty="0" smtClean="0"/>
          </a:p>
          <a:p>
            <a:pPr marL="285750" indent="-285750" algn="just">
              <a:spcAft>
                <a:spcPts val="600"/>
              </a:spcAft>
              <a:buFont typeface="Wingdings" panose="05000000000000000000" pitchFamily="2" charset="2"/>
              <a:buChar char="§"/>
            </a:pPr>
            <a:r>
              <a:rPr lang="es-MX" sz="1800" dirty="0" smtClean="0"/>
              <a:t>El anticipo </a:t>
            </a:r>
            <a:r>
              <a:rPr lang="es-MX" sz="1800" dirty="0" smtClean="0">
                <a:solidFill>
                  <a:srgbClr val="0000FF"/>
                </a:solidFill>
              </a:rPr>
              <a:t>se devuelve </a:t>
            </a:r>
            <a:r>
              <a:rPr lang="es-MX" sz="1800" dirty="0">
                <a:solidFill>
                  <a:srgbClr val="0000FF"/>
                </a:solidFill>
              </a:rPr>
              <a:t>reajustado </a:t>
            </a:r>
            <a:r>
              <a:rPr lang="es-MX" sz="1800" dirty="0"/>
              <a:t>de acuerdo con el sistema </a:t>
            </a:r>
            <a:r>
              <a:rPr lang="es-MX" sz="1800" dirty="0" smtClean="0"/>
              <a:t>de reajuste </a:t>
            </a:r>
            <a:r>
              <a:rPr lang="es-MX" sz="1800" dirty="0"/>
              <a:t>del contrato, considerando para este efecto el mes anterior a </a:t>
            </a:r>
            <a:r>
              <a:rPr lang="es-MX" sz="1800" dirty="0" smtClean="0"/>
              <a:t>su devolución</a:t>
            </a:r>
            <a:r>
              <a:rPr lang="es-MX" sz="1800" dirty="0"/>
              <a:t>, salvo que las bases administrativas fijen uno distinto</a:t>
            </a:r>
            <a:r>
              <a:rPr lang="es-MX" sz="1800" dirty="0" smtClean="0"/>
              <a:t>. </a:t>
            </a:r>
          </a:p>
          <a:p>
            <a:pPr marL="285750" indent="-285750" algn="just">
              <a:spcAft>
                <a:spcPts val="600"/>
              </a:spcAft>
              <a:buFont typeface="Wingdings" panose="05000000000000000000" pitchFamily="2" charset="2"/>
              <a:buChar char="§"/>
            </a:pPr>
            <a:r>
              <a:rPr lang="es-MX" sz="1800" dirty="0" smtClean="0"/>
              <a:t>En las </a:t>
            </a:r>
            <a:r>
              <a:rPr lang="es-MX" sz="1800" dirty="0" err="1"/>
              <a:t>B.Adm</a:t>
            </a:r>
            <a:r>
              <a:rPr lang="es-MX" sz="1800" dirty="0"/>
              <a:t>. </a:t>
            </a:r>
            <a:r>
              <a:rPr lang="es-MX" sz="1800" dirty="0" smtClean="0"/>
              <a:t>se establece </a:t>
            </a:r>
            <a:r>
              <a:rPr lang="es-MX" sz="1800" dirty="0"/>
              <a:t>el procedimiento de su devolución. </a:t>
            </a:r>
            <a:r>
              <a:rPr lang="es-MX" sz="1800" dirty="0" smtClean="0"/>
              <a:t>Si ellas nada expresan</a:t>
            </a:r>
            <a:r>
              <a:rPr lang="es-MX" sz="1800" dirty="0"/>
              <a:t>, éste se </a:t>
            </a:r>
            <a:r>
              <a:rPr lang="es-MX" sz="1800" dirty="0" smtClean="0"/>
              <a:t>devuelve </a:t>
            </a:r>
            <a:r>
              <a:rPr lang="es-MX" sz="1800" dirty="0"/>
              <a:t>reajustado en cuotas iguales y </a:t>
            </a:r>
            <a:r>
              <a:rPr lang="es-CL" sz="1800" dirty="0" smtClean="0"/>
              <a:t>sucesivas</a:t>
            </a:r>
            <a:r>
              <a:rPr lang="es-CL" sz="1800" dirty="0"/>
              <a:t>, a partir del segundo estado de </a:t>
            </a:r>
            <a:r>
              <a:rPr lang="es-CL" sz="1800" dirty="0" smtClean="0"/>
              <a:t>pago; debiendo </a:t>
            </a:r>
            <a:r>
              <a:rPr lang="es-MX" sz="1800" dirty="0" smtClean="0"/>
              <a:t>quedar </a:t>
            </a:r>
            <a:r>
              <a:rPr lang="es-MX" sz="1800" dirty="0"/>
              <a:t>totalmente amortizado en el penúltimo </a:t>
            </a:r>
            <a:r>
              <a:rPr lang="es-MX" sz="1800" dirty="0" smtClean="0"/>
              <a:t>Estado de Pago dentro </a:t>
            </a:r>
            <a:r>
              <a:rPr lang="es-MX" sz="1800" dirty="0"/>
              <a:t>del </a:t>
            </a:r>
            <a:r>
              <a:rPr lang="es-CL" sz="1800" dirty="0" smtClean="0"/>
              <a:t>plazo </a:t>
            </a:r>
            <a:r>
              <a:rPr lang="es-CL" sz="1800" dirty="0"/>
              <a:t>contractual</a:t>
            </a:r>
            <a:r>
              <a:rPr lang="es-CL" sz="1800" dirty="0" smtClean="0"/>
              <a:t>.</a:t>
            </a:r>
          </a:p>
          <a:p>
            <a:pPr marL="285750" indent="-285750" algn="just">
              <a:spcAft>
                <a:spcPts val="600"/>
              </a:spcAft>
              <a:buFont typeface="Wingdings" panose="05000000000000000000" pitchFamily="2" charset="2"/>
              <a:buChar char="§"/>
            </a:pPr>
            <a:r>
              <a:rPr lang="es-MX" sz="1800" dirty="0" smtClean="0"/>
              <a:t>El </a:t>
            </a:r>
            <a:r>
              <a:rPr lang="es-MX" sz="1800" dirty="0"/>
              <a:t>simple retardo en la devolución del </a:t>
            </a:r>
            <a:r>
              <a:rPr lang="es-MX" sz="1800" dirty="0" smtClean="0"/>
              <a:t>anticipo aplica una </a:t>
            </a:r>
            <a:r>
              <a:rPr lang="es-MX" sz="1800" dirty="0"/>
              <a:t>multa diaria del </a:t>
            </a:r>
            <a:r>
              <a:rPr lang="es-MX" sz="1800" dirty="0">
                <a:solidFill>
                  <a:srgbClr val="FF0000"/>
                </a:solidFill>
              </a:rPr>
              <a:t>1º/</a:t>
            </a:r>
            <a:r>
              <a:rPr lang="es-MX" sz="1800" dirty="0" err="1">
                <a:solidFill>
                  <a:srgbClr val="FF0000"/>
                </a:solidFill>
              </a:rPr>
              <a:t>oo</a:t>
            </a:r>
            <a:r>
              <a:rPr lang="es-MX" sz="1800" dirty="0"/>
              <a:t>, sobre </a:t>
            </a:r>
            <a:r>
              <a:rPr lang="es-MX" sz="1800" dirty="0" smtClean="0"/>
              <a:t>lo adeudado, </a:t>
            </a:r>
            <a:r>
              <a:rPr lang="es-MX" sz="1800" dirty="0"/>
              <a:t>debidamente </a:t>
            </a:r>
            <a:r>
              <a:rPr lang="es-MX" sz="1800" dirty="0" smtClean="0"/>
              <a:t>reajustado; y queda la </a:t>
            </a:r>
            <a:r>
              <a:rPr lang="es-MX" sz="1800" dirty="0"/>
              <a:t>autoridad facultada para hacer efectiva la garantía </a:t>
            </a:r>
            <a:r>
              <a:rPr lang="es-MX" sz="1800" dirty="0" smtClean="0"/>
              <a:t>que </a:t>
            </a:r>
            <a:r>
              <a:rPr lang="es-CL" sz="1800" dirty="0" smtClean="0"/>
              <a:t>lo </a:t>
            </a:r>
            <a:r>
              <a:rPr lang="es-CL" sz="1800" dirty="0"/>
              <a:t>caucione</a:t>
            </a:r>
            <a:r>
              <a:rPr lang="es-CL" sz="1800" dirty="0" smtClean="0"/>
              <a:t>.</a:t>
            </a:r>
            <a:endParaRPr lang="es-CL" sz="1800" dirty="0"/>
          </a:p>
        </p:txBody>
      </p:sp>
      <p:pic>
        <p:nvPicPr>
          <p:cNvPr id="8" name="Imagen 7"/>
          <p:cNvPicPr>
            <a:picLocks noChangeAspect="1"/>
          </p:cNvPicPr>
          <p:nvPr/>
        </p:nvPicPr>
        <p:blipFill>
          <a:blip r:embed="rId3"/>
          <a:stretch>
            <a:fillRect/>
          </a:stretch>
        </p:blipFill>
        <p:spPr>
          <a:xfrm>
            <a:off x="7026315" y="-84237"/>
            <a:ext cx="3505200" cy="1304925"/>
          </a:xfrm>
          <a:prstGeom prst="rect">
            <a:avLst/>
          </a:prstGeom>
        </p:spPr>
      </p:pic>
    </p:spTree>
    <p:extLst>
      <p:ext uri="{BB962C8B-B14F-4D97-AF65-F5344CB8AC3E}">
        <p14:creationId xmlns:p14="http://schemas.microsoft.com/office/powerpoint/2010/main" val="1141172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wipe(down)">
                                      <p:cBhvr>
                                        <p:cTn id="21" dur="580">
                                          <p:stCondLst>
                                            <p:cond delay="0"/>
                                          </p:stCondLst>
                                        </p:cTn>
                                        <p:tgtEl>
                                          <p:spTgt spid="2">
                                            <p:txEl>
                                              <p:pRg st="2" end="2"/>
                                            </p:txEl>
                                          </p:spTgt>
                                        </p:tgtEl>
                                      </p:cBhvr>
                                    </p:animEffect>
                                    <p:anim calcmode="lin" valueType="num">
                                      <p:cBhvr>
                                        <p:cTn id="22" dur="1822"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2">
                                            <p:txEl>
                                              <p:pRg st="2" end="2"/>
                                            </p:txEl>
                                          </p:spTgt>
                                        </p:tgtEl>
                                        <p:attrNameLst>
                                          <p:attrName>ppt_y</p:attrName>
                                        </p:attrNameLst>
                                      </p:cBhvr>
                                      <p:tavLst>
                                        <p:tav tm="0" fmla="#ppt_y-sin(pi*$)/81">
                                          <p:val>
                                            <p:fltVal val="0"/>
                                          </p:val>
                                        </p:tav>
                                        <p:tav tm="100000">
                                          <p:val>
                                            <p:fltVal val="1"/>
                                          </p:val>
                                        </p:tav>
                                      </p:tavLst>
                                    </p:anim>
                                    <p:animScale>
                                      <p:cBhvr>
                                        <p:cTn id="27" dur="26">
                                          <p:stCondLst>
                                            <p:cond delay="650"/>
                                          </p:stCondLst>
                                        </p:cTn>
                                        <p:tgtEl>
                                          <p:spTgt spid="2">
                                            <p:txEl>
                                              <p:pRg st="2" end="2"/>
                                            </p:txEl>
                                          </p:spTgt>
                                        </p:tgtEl>
                                      </p:cBhvr>
                                      <p:to x="100000" y="60000"/>
                                    </p:animScale>
                                    <p:animScale>
                                      <p:cBhvr>
                                        <p:cTn id="28" dur="166" decel="50000">
                                          <p:stCondLst>
                                            <p:cond delay="676"/>
                                          </p:stCondLst>
                                        </p:cTn>
                                        <p:tgtEl>
                                          <p:spTgt spid="2">
                                            <p:txEl>
                                              <p:pRg st="2" end="2"/>
                                            </p:txEl>
                                          </p:spTgt>
                                        </p:tgtEl>
                                      </p:cBhvr>
                                      <p:to x="100000" y="100000"/>
                                    </p:animScale>
                                    <p:animScale>
                                      <p:cBhvr>
                                        <p:cTn id="29" dur="26">
                                          <p:stCondLst>
                                            <p:cond delay="1312"/>
                                          </p:stCondLst>
                                        </p:cTn>
                                        <p:tgtEl>
                                          <p:spTgt spid="2">
                                            <p:txEl>
                                              <p:pRg st="2" end="2"/>
                                            </p:txEl>
                                          </p:spTgt>
                                        </p:tgtEl>
                                      </p:cBhvr>
                                      <p:to x="100000" y="80000"/>
                                    </p:animScale>
                                    <p:animScale>
                                      <p:cBhvr>
                                        <p:cTn id="30" dur="166" decel="50000">
                                          <p:stCondLst>
                                            <p:cond delay="1338"/>
                                          </p:stCondLst>
                                        </p:cTn>
                                        <p:tgtEl>
                                          <p:spTgt spid="2">
                                            <p:txEl>
                                              <p:pRg st="2" end="2"/>
                                            </p:txEl>
                                          </p:spTgt>
                                        </p:tgtEl>
                                      </p:cBhvr>
                                      <p:to x="100000" y="100000"/>
                                    </p:animScale>
                                    <p:animScale>
                                      <p:cBhvr>
                                        <p:cTn id="31" dur="26">
                                          <p:stCondLst>
                                            <p:cond delay="1642"/>
                                          </p:stCondLst>
                                        </p:cTn>
                                        <p:tgtEl>
                                          <p:spTgt spid="2">
                                            <p:txEl>
                                              <p:pRg st="2" end="2"/>
                                            </p:txEl>
                                          </p:spTgt>
                                        </p:tgtEl>
                                      </p:cBhvr>
                                      <p:to x="100000" y="90000"/>
                                    </p:animScale>
                                    <p:animScale>
                                      <p:cBhvr>
                                        <p:cTn id="32" dur="166" decel="50000">
                                          <p:stCondLst>
                                            <p:cond delay="1668"/>
                                          </p:stCondLst>
                                        </p:cTn>
                                        <p:tgtEl>
                                          <p:spTgt spid="2">
                                            <p:txEl>
                                              <p:pRg st="2" end="2"/>
                                            </p:txEl>
                                          </p:spTgt>
                                        </p:tgtEl>
                                      </p:cBhvr>
                                      <p:to x="100000" y="100000"/>
                                    </p:animScale>
                                    <p:animScale>
                                      <p:cBhvr>
                                        <p:cTn id="33" dur="26">
                                          <p:stCondLst>
                                            <p:cond delay="1808"/>
                                          </p:stCondLst>
                                        </p:cTn>
                                        <p:tgtEl>
                                          <p:spTgt spid="2">
                                            <p:txEl>
                                              <p:pRg st="2" end="2"/>
                                            </p:txEl>
                                          </p:spTgt>
                                        </p:tgtEl>
                                      </p:cBhvr>
                                      <p:to x="100000" y="95000"/>
                                    </p:animScale>
                                    <p:animScale>
                                      <p:cBhvr>
                                        <p:cTn id="34" dur="166" decel="50000">
                                          <p:stCondLst>
                                            <p:cond delay="1834"/>
                                          </p:stCondLst>
                                        </p:cTn>
                                        <p:tgtEl>
                                          <p:spTgt spid="2">
                                            <p:txEl>
                                              <p:pRg st="2" end="2"/>
                                            </p:txEl>
                                          </p:spTgt>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nodeType="clickEffect">
                                  <p:stCondLst>
                                    <p:cond delay="0"/>
                                  </p:stCondLst>
                                  <p:childTnLst>
                                    <p:set>
                                      <p:cBhvr>
                                        <p:cTn id="38" dur="1" fill="hold">
                                          <p:stCondLst>
                                            <p:cond delay="0"/>
                                          </p:stCondLst>
                                        </p:cTn>
                                        <p:tgtEl>
                                          <p:spTgt spid="2">
                                            <p:txEl>
                                              <p:pRg st="3" end="3"/>
                                            </p:txEl>
                                          </p:spTgt>
                                        </p:tgtEl>
                                        <p:attrNameLst>
                                          <p:attrName>style.visibility</p:attrName>
                                        </p:attrNameLst>
                                      </p:cBhvr>
                                      <p:to>
                                        <p:strVal val="visible"/>
                                      </p:to>
                                    </p:set>
                                    <p:animEffect transition="in" filter="wipe(down)">
                                      <p:cBhvr>
                                        <p:cTn id="39" dur="580">
                                          <p:stCondLst>
                                            <p:cond delay="0"/>
                                          </p:stCondLst>
                                        </p:cTn>
                                        <p:tgtEl>
                                          <p:spTgt spid="2">
                                            <p:txEl>
                                              <p:pRg st="3" end="3"/>
                                            </p:txEl>
                                          </p:spTgt>
                                        </p:tgtEl>
                                      </p:cBhvr>
                                    </p:animEffect>
                                    <p:anim calcmode="lin" valueType="num">
                                      <p:cBhvr>
                                        <p:cTn id="40" dur="1822" tmFilter="0,0; 0.14,0.36; 0.43,0.73; 0.71,0.91; 1.0,1.0">
                                          <p:stCondLst>
                                            <p:cond delay="0"/>
                                          </p:stCondLst>
                                        </p:cTn>
                                        <p:tgtEl>
                                          <p:spTgt spid="2">
                                            <p:txEl>
                                              <p:pRg st="3" end="3"/>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
                                            <p:txEl>
                                              <p:pRg st="3" end="3"/>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
                                            <p:txEl>
                                              <p:pRg st="3" end="3"/>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
                                            <p:txEl>
                                              <p:pRg st="3" end="3"/>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
                                            <p:txEl>
                                              <p:pRg st="3" end="3"/>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2">
                                            <p:txEl>
                                              <p:pRg st="3" end="3"/>
                                            </p:txEl>
                                          </p:spTgt>
                                        </p:tgtEl>
                                      </p:cBhvr>
                                      <p:to x="100000" y="60000"/>
                                    </p:animScale>
                                    <p:animScale>
                                      <p:cBhvr>
                                        <p:cTn id="46" dur="166" decel="50000">
                                          <p:stCondLst>
                                            <p:cond delay="676"/>
                                          </p:stCondLst>
                                        </p:cTn>
                                        <p:tgtEl>
                                          <p:spTgt spid="2">
                                            <p:txEl>
                                              <p:pRg st="3" end="3"/>
                                            </p:txEl>
                                          </p:spTgt>
                                        </p:tgtEl>
                                      </p:cBhvr>
                                      <p:to x="100000" y="100000"/>
                                    </p:animScale>
                                    <p:animScale>
                                      <p:cBhvr>
                                        <p:cTn id="47" dur="26">
                                          <p:stCondLst>
                                            <p:cond delay="1312"/>
                                          </p:stCondLst>
                                        </p:cTn>
                                        <p:tgtEl>
                                          <p:spTgt spid="2">
                                            <p:txEl>
                                              <p:pRg st="3" end="3"/>
                                            </p:txEl>
                                          </p:spTgt>
                                        </p:tgtEl>
                                      </p:cBhvr>
                                      <p:to x="100000" y="80000"/>
                                    </p:animScale>
                                    <p:animScale>
                                      <p:cBhvr>
                                        <p:cTn id="48" dur="166" decel="50000">
                                          <p:stCondLst>
                                            <p:cond delay="1338"/>
                                          </p:stCondLst>
                                        </p:cTn>
                                        <p:tgtEl>
                                          <p:spTgt spid="2">
                                            <p:txEl>
                                              <p:pRg st="3" end="3"/>
                                            </p:txEl>
                                          </p:spTgt>
                                        </p:tgtEl>
                                      </p:cBhvr>
                                      <p:to x="100000" y="100000"/>
                                    </p:animScale>
                                    <p:animScale>
                                      <p:cBhvr>
                                        <p:cTn id="49" dur="26">
                                          <p:stCondLst>
                                            <p:cond delay="1642"/>
                                          </p:stCondLst>
                                        </p:cTn>
                                        <p:tgtEl>
                                          <p:spTgt spid="2">
                                            <p:txEl>
                                              <p:pRg st="3" end="3"/>
                                            </p:txEl>
                                          </p:spTgt>
                                        </p:tgtEl>
                                      </p:cBhvr>
                                      <p:to x="100000" y="90000"/>
                                    </p:animScale>
                                    <p:animScale>
                                      <p:cBhvr>
                                        <p:cTn id="50" dur="166" decel="50000">
                                          <p:stCondLst>
                                            <p:cond delay="1668"/>
                                          </p:stCondLst>
                                        </p:cTn>
                                        <p:tgtEl>
                                          <p:spTgt spid="2">
                                            <p:txEl>
                                              <p:pRg st="3" end="3"/>
                                            </p:txEl>
                                          </p:spTgt>
                                        </p:tgtEl>
                                      </p:cBhvr>
                                      <p:to x="100000" y="100000"/>
                                    </p:animScale>
                                    <p:animScale>
                                      <p:cBhvr>
                                        <p:cTn id="51" dur="26">
                                          <p:stCondLst>
                                            <p:cond delay="1808"/>
                                          </p:stCondLst>
                                        </p:cTn>
                                        <p:tgtEl>
                                          <p:spTgt spid="2">
                                            <p:txEl>
                                              <p:pRg st="3" end="3"/>
                                            </p:txEl>
                                          </p:spTgt>
                                        </p:tgtEl>
                                      </p:cBhvr>
                                      <p:to x="100000" y="95000"/>
                                    </p:animScale>
                                    <p:animScale>
                                      <p:cBhvr>
                                        <p:cTn id="52" dur="166" decel="50000">
                                          <p:stCondLst>
                                            <p:cond delay="1834"/>
                                          </p:stCondLst>
                                        </p:cTn>
                                        <p:tgtEl>
                                          <p:spTgt spid="2">
                                            <p:txEl>
                                              <p:pRg st="3" end="3"/>
                                            </p:txEl>
                                          </p:spTgt>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2">
                                            <p:txEl>
                                              <p:pRg st="4" end="4"/>
                                            </p:txEl>
                                          </p:spTgt>
                                        </p:tgtEl>
                                        <p:attrNameLst>
                                          <p:attrName>style.visibility</p:attrName>
                                        </p:attrNameLst>
                                      </p:cBhvr>
                                      <p:to>
                                        <p:strVal val="visible"/>
                                      </p:to>
                                    </p:set>
                                    <p:animEffect transition="in" filter="fade">
                                      <p:cBhvr>
                                        <p:cTn id="57" dur="1000"/>
                                        <p:tgtEl>
                                          <p:spTgt spid="2">
                                            <p:txEl>
                                              <p:pRg st="4" end="4"/>
                                            </p:txEl>
                                          </p:spTgt>
                                        </p:tgtEl>
                                      </p:cBhvr>
                                    </p:animEffect>
                                    <p:anim calcmode="lin" valueType="num">
                                      <p:cBhvr>
                                        <p:cTn id="5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59"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1" presetClass="entr" presetSubtype="1" fill="hold" nodeType="clickEffect">
                                  <p:stCondLst>
                                    <p:cond delay="0"/>
                                  </p:stCondLst>
                                  <p:childTnLst>
                                    <p:set>
                                      <p:cBhvr>
                                        <p:cTn id="63" dur="1" fill="hold">
                                          <p:stCondLst>
                                            <p:cond delay="0"/>
                                          </p:stCondLst>
                                        </p:cTn>
                                        <p:tgtEl>
                                          <p:spTgt spid="2">
                                            <p:txEl>
                                              <p:pRg st="5" end="5"/>
                                            </p:txEl>
                                          </p:spTgt>
                                        </p:tgtEl>
                                        <p:attrNameLst>
                                          <p:attrName>style.visibility</p:attrName>
                                        </p:attrNameLst>
                                      </p:cBhvr>
                                      <p:to>
                                        <p:strVal val="visible"/>
                                      </p:to>
                                    </p:set>
                                    <p:animEffect transition="in" filter="wheel(1)">
                                      <p:cBhvr>
                                        <p:cTn id="64" dur="2000"/>
                                        <p:tgtEl>
                                          <p:spTgt spid="2">
                                            <p:txEl>
                                              <p:pRg st="5" end="5"/>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2">
                                            <p:txEl>
                                              <p:pRg st="6" end="6"/>
                                            </p:txEl>
                                          </p:spTgt>
                                        </p:tgtEl>
                                        <p:attrNameLst>
                                          <p:attrName>style.visibility</p:attrName>
                                        </p:attrNameLst>
                                      </p:cBhvr>
                                      <p:to>
                                        <p:strVal val="visible"/>
                                      </p:to>
                                    </p:set>
                                    <p:anim calcmode="lin" valueType="num">
                                      <p:cBhvr additive="base">
                                        <p:cTn id="69"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1" presetClass="entr" presetSubtype="1" fill="hold" nodeType="clickEffect">
                                  <p:stCondLst>
                                    <p:cond delay="0"/>
                                  </p:stCondLst>
                                  <p:childTnLst>
                                    <p:set>
                                      <p:cBhvr>
                                        <p:cTn id="74" dur="1" fill="hold">
                                          <p:stCondLst>
                                            <p:cond delay="0"/>
                                          </p:stCondLst>
                                        </p:cTn>
                                        <p:tgtEl>
                                          <p:spTgt spid="2">
                                            <p:txEl>
                                              <p:pRg st="7" end="7"/>
                                            </p:txEl>
                                          </p:spTgt>
                                        </p:tgtEl>
                                        <p:attrNameLst>
                                          <p:attrName>style.visibility</p:attrName>
                                        </p:attrNameLst>
                                      </p:cBhvr>
                                      <p:to>
                                        <p:strVal val="visible"/>
                                      </p:to>
                                    </p:set>
                                    <p:animEffect transition="in" filter="wheel(1)">
                                      <p:cBhvr>
                                        <p:cTn id="75" dur="2000"/>
                                        <p:tgtEl>
                                          <p:spTgt spid="2">
                                            <p:txEl>
                                              <p:pRg st="7" end="7"/>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nodeType="clickEffect">
                                  <p:stCondLst>
                                    <p:cond delay="0"/>
                                  </p:stCondLst>
                                  <p:childTnLst>
                                    <p:set>
                                      <p:cBhvr>
                                        <p:cTn id="79" dur="1" fill="hold">
                                          <p:stCondLst>
                                            <p:cond delay="0"/>
                                          </p:stCondLst>
                                        </p:cTn>
                                        <p:tgtEl>
                                          <p:spTgt spid="2">
                                            <p:txEl>
                                              <p:pRg st="8" end="8"/>
                                            </p:txEl>
                                          </p:spTgt>
                                        </p:tgtEl>
                                        <p:attrNameLst>
                                          <p:attrName>style.visibility</p:attrName>
                                        </p:attrNameLst>
                                      </p:cBhvr>
                                      <p:to>
                                        <p:strVal val="visible"/>
                                      </p:to>
                                    </p:set>
                                    <p:animEffect transition="in" filter="fade">
                                      <p:cBhvr>
                                        <p:cTn id="80" dur="1000"/>
                                        <p:tgtEl>
                                          <p:spTgt spid="2">
                                            <p:txEl>
                                              <p:pRg st="8" end="8"/>
                                            </p:txEl>
                                          </p:spTgt>
                                        </p:tgtEl>
                                      </p:cBhvr>
                                    </p:animEffect>
                                    <p:anim calcmode="lin" valueType="num">
                                      <p:cBhvr>
                                        <p:cTn id="81"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82"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6" presetClass="entr" presetSubtype="0" fill="hold" nodeType="clickEffect">
                                  <p:stCondLst>
                                    <p:cond delay="0"/>
                                  </p:stCondLst>
                                  <p:childTnLst>
                                    <p:set>
                                      <p:cBhvr>
                                        <p:cTn id="86" dur="1" fill="hold">
                                          <p:stCondLst>
                                            <p:cond delay="0"/>
                                          </p:stCondLst>
                                        </p:cTn>
                                        <p:tgtEl>
                                          <p:spTgt spid="2">
                                            <p:txEl>
                                              <p:pRg st="9" end="9"/>
                                            </p:txEl>
                                          </p:spTgt>
                                        </p:tgtEl>
                                        <p:attrNameLst>
                                          <p:attrName>style.visibility</p:attrName>
                                        </p:attrNameLst>
                                      </p:cBhvr>
                                      <p:to>
                                        <p:strVal val="visible"/>
                                      </p:to>
                                    </p:set>
                                    <p:animEffect transition="in" filter="wipe(down)">
                                      <p:cBhvr>
                                        <p:cTn id="87" dur="580">
                                          <p:stCondLst>
                                            <p:cond delay="0"/>
                                          </p:stCondLst>
                                        </p:cTn>
                                        <p:tgtEl>
                                          <p:spTgt spid="2">
                                            <p:txEl>
                                              <p:pRg st="9" end="9"/>
                                            </p:txEl>
                                          </p:spTgt>
                                        </p:tgtEl>
                                      </p:cBhvr>
                                    </p:animEffect>
                                    <p:anim calcmode="lin" valueType="num">
                                      <p:cBhvr>
                                        <p:cTn id="88" dur="1822" tmFilter="0,0; 0.14,0.36; 0.43,0.73; 0.71,0.91; 1.0,1.0">
                                          <p:stCondLst>
                                            <p:cond delay="0"/>
                                          </p:stCondLst>
                                        </p:cTn>
                                        <p:tgtEl>
                                          <p:spTgt spid="2">
                                            <p:txEl>
                                              <p:pRg st="9" end="9"/>
                                            </p:txEl>
                                          </p:spTgt>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2">
                                            <p:txEl>
                                              <p:pRg st="9" end="9"/>
                                            </p:txEl>
                                          </p:spTgt>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2">
                                            <p:txEl>
                                              <p:pRg st="9" end="9"/>
                                            </p:txEl>
                                          </p:spTgt>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2">
                                            <p:txEl>
                                              <p:pRg st="9" end="9"/>
                                            </p:txEl>
                                          </p:spTgt>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2">
                                            <p:txEl>
                                              <p:pRg st="9" end="9"/>
                                            </p:txEl>
                                          </p:spTgt>
                                        </p:tgtEl>
                                        <p:attrNameLst>
                                          <p:attrName>ppt_y</p:attrName>
                                        </p:attrNameLst>
                                      </p:cBhvr>
                                      <p:tavLst>
                                        <p:tav tm="0" fmla="#ppt_y-sin(pi*$)/81">
                                          <p:val>
                                            <p:fltVal val="0"/>
                                          </p:val>
                                        </p:tav>
                                        <p:tav tm="100000">
                                          <p:val>
                                            <p:fltVal val="1"/>
                                          </p:val>
                                        </p:tav>
                                      </p:tavLst>
                                    </p:anim>
                                    <p:animScale>
                                      <p:cBhvr>
                                        <p:cTn id="93" dur="26">
                                          <p:stCondLst>
                                            <p:cond delay="650"/>
                                          </p:stCondLst>
                                        </p:cTn>
                                        <p:tgtEl>
                                          <p:spTgt spid="2">
                                            <p:txEl>
                                              <p:pRg st="9" end="9"/>
                                            </p:txEl>
                                          </p:spTgt>
                                        </p:tgtEl>
                                      </p:cBhvr>
                                      <p:to x="100000" y="60000"/>
                                    </p:animScale>
                                    <p:animScale>
                                      <p:cBhvr>
                                        <p:cTn id="94" dur="166" decel="50000">
                                          <p:stCondLst>
                                            <p:cond delay="676"/>
                                          </p:stCondLst>
                                        </p:cTn>
                                        <p:tgtEl>
                                          <p:spTgt spid="2">
                                            <p:txEl>
                                              <p:pRg st="9" end="9"/>
                                            </p:txEl>
                                          </p:spTgt>
                                        </p:tgtEl>
                                      </p:cBhvr>
                                      <p:to x="100000" y="100000"/>
                                    </p:animScale>
                                    <p:animScale>
                                      <p:cBhvr>
                                        <p:cTn id="95" dur="26">
                                          <p:stCondLst>
                                            <p:cond delay="1312"/>
                                          </p:stCondLst>
                                        </p:cTn>
                                        <p:tgtEl>
                                          <p:spTgt spid="2">
                                            <p:txEl>
                                              <p:pRg st="9" end="9"/>
                                            </p:txEl>
                                          </p:spTgt>
                                        </p:tgtEl>
                                      </p:cBhvr>
                                      <p:to x="100000" y="80000"/>
                                    </p:animScale>
                                    <p:animScale>
                                      <p:cBhvr>
                                        <p:cTn id="96" dur="166" decel="50000">
                                          <p:stCondLst>
                                            <p:cond delay="1338"/>
                                          </p:stCondLst>
                                        </p:cTn>
                                        <p:tgtEl>
                                          <p:spTgt spid="2">
                                            <p:txEl>
                                              <p:pRg st="9" end="9"/>
                                            </p:txEl>
                                          </p:spTgt>
                                        </p:tgtEl>
                                      </p:cBhvr>
                                      <p:to x="100000" y="100000"/>
                                    </p:animScale>
                                    <p:animScale>
                                      <p:cBhvr>
                                        <p:cTn id="97" dur="26">
                                          <p:stCondLst>
                                            <p:cond delay="1642"/>
                                          </p:stCondLst>
                                        </p:cTn>
                                        <p:tgtEl>
                                          <p:spTgt spid="2">
                                            <p:txEl>
                                              <p:pRg st="9" end="9"/>
                                            </p:txEl>
                                          </p:spTgt>
                                        </p:tgtEl>
                                      </p:cBhvr>
                                      <p:to x="100000" y="90000"/>
                                    </p:animScale>
                                    <p:animScale>
                                      <p:cBhvr>
                                        <p:cTn id="98" dur="166" decel="50000">
                                          <p:stCondLst>
                                            <p:cond delay="1668"/>
                                          </p:stCondLst>
                                        </p:cTn>
                                        <p:tgtEl>
                                          <p:spTgt spid="2">
                                            <p:txEl>
                                              <p:pRg st="9" end="9"/>
                                            </p:txEl>
                                          </p:spTgt>
                                        </p:tgtEl>
                                      </p:cBhvr>
                                      <p:to x="100000" y="100000"/>
                                    </p:animScale>
                                    <p:animScale>
                                      <p:cBhvr>
                                        <p:cTn id="99" dur="26">
                                          <p:stCondLst>
                                            <p:cond delay="1808"/>
                                          </p:stCondLst>
                                        </p:cTn>
                                        <p:tgtEl>
                                          <p:spTgt spid="2">
                                            <p:txEl>
                                              <p:pRg st="9" end="9"/>
                                            </p:txEl>
                                          </p:spTgt>
                                        </p:tgtEl>
                                      </p:cBhvr>
                                      <p:to x="100000" y="95000"/>
                                    </p:animScale>
                                    <p:animScale>
                                      <p:cBhvr>
                                        <p:cTn id="100" dur="166" decel="50000">
                                          <p:stCondLst>
                                            <p:cond delay="1834"/>
                                          </p:stCondLst>
                                        </p:cTn>
                                        <p:tgtEl>
                                          <p:spTgt spid="2">
                                            <p:txEl>
                                              <p:pRg st="9" end="9"/>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22</a:t>
            </a:fld>
            <a:endParaRPr lang="es-ES" dirty="0"/>
          </a:p>
        </p:txBody>
      </p:sp>
      <p:sp>
        <p:nvSpPr>
          <p:cNvPr id="2" name="CuadroTexto 1"/>
          <p:cNvSpPr txBox="1"/>
          <p:nvPr/>
        </p:nvSpPr>
        <p:spPr>
          <a:xfrm>
            <a:off x="740229" y="627993"/>
            <a:ext cx="10150789" cy="5093702"/>
          </a:xfrm>
          <a:prstGeom prst="rect">
            <a:avLst/>
          </a:prstGeom>
          <a:noFill/>
        </p:spPr>
        <p:txBody>
          <a:bodyPr wrap="square" rtlCol="0">
            <a:spAutoFit/>
          </a:bodyPr>
          <a:lstStyle/>
          <a:p>
            <a:pPr algn="just">
              <a:spcAft>
                <a:spcPts val="600"/>
              </a:spcAft>
            </a:pPr>
            <a:r>
              <a:rPr lang="es-MX" sz="2000" dirty="0" smtClean="0">
                <a:solidFill>
                  <a:srgbClr val="0000FF"/>
                </a:solidFill>
              </a:rPr>
              <a:t>ANTICIPOS EN VALORES PROFORMA.        </a:t>
            </a:r>
            <a:endParaRPr lang="es-MX" sz="2000" dirty="0" smtClean="0">
              <a:solidFill>
                <a:srgbClr val="0000FF"/>
              </a:solidFill>
              <a:effectLst>
                <a:outerShdw blurRad="38100" dist="38100" dir="2700000" algn="tl">
                  <a:srgbClr val="000000">
                    <a:alpha val="43137"/>
                  </a:srgbClr>
                </a:outerShdw>
              </a:effectLst>
            </a:endParaRPr>
          </a:p>
          <a:p>
            <a:pPr marL="285750" indent="-285750" algn="just">
              <a:spcAft>
                <a:spcPts val="600"/>
              </a:spcAft>
              <a:buFont typeface="Wingdings" panose="05000000000000000000" pitchFamily="2" charset="2"/>
              <a:buChar char="ü"/>
            </a:pPr>
            <a:r>
              <a:rPr lang="es-CL" sz="1800" dirty="0" smtClean="0"/>
              <a:t>Se concede en caso que los Valores Proforma </a:t>
            </a:r>
            <a:r>
              <a:rPr lang="es-MX" sz="1800" dirty="0" smtClean="0"/>
              <a:t>son para cambios </a:t>
            </a:r>
            <a:r>
              <a:rPr lang="es-MX" sz="1800" dirty="0"/>
              <a:t>de servicios de </a:t>
            </a:r>
            <a:r>
              <a:rPr lang="es-MX" sz="1800" dirty="0" smtClean="0"/>
              <a:t>utilidad pública (</a:t>
            </a:r>
            <a:r>
              <a:rPr lang="es-MX" sz="1800" dirty="0" err="1" smtClean="0"/>
              <a:t>ej</a:t>
            </a:r>
            <a:r>
              <a:rPr lang="es-MX" sz="1800" dirty="0" smtClean="0"/>
              <a:t>: </a:t>
            </a:r>
            <a:r>
              <a:rPr lang="es-MX" sz="1800" dirty="0" err="1" smtClean="0"/>
              <a:t>postaciones</a:t>
            </a:r>
            <a:r>
              <a:rPr lang="es-MX" sz="1800" dirty="0"/>
              <a:t>, ductos o </a:t>
            </a:r>
            <a:r>
              <a:rPr lang="es-MX" sz="1800" dirty="0" smtClean="0"/>
              <a:t>tuberías), sin necesidad </a:t>
            </a:r>
            <a:r>
              <a:rPr lang="es-MX" sz="1800" dirty="0"/>
              <a:t>que las bases administrativas lo establezcan</a:t>
            </a:r>
            <a:r>
              <a:rPr lang="es-MX" sz="1800" dirty="0" smtClean="0"/>
              <a:t>, sujeto </a:t>
            </a:r>
            <a:r>
              <a:rPr lang="es-MX" sz="1800" dirty="0"/>
              <a:t>a la disponibilidad de recursos y </a:t>
            </a:r>
            <a:r>
              <a:rPr lang="es-MX" sz="1800" dirty="0" smtClean="0"/>
              <a:t>previo </a:t>
            </a:r>
            <a:r>
              <a:rPr lang="es-CL" sz="1800" dirty="0" smtClean="0"/>
              <a:t>requerimiento </a:t>
            </a:r>
            <a:r>
              <a:rPr lang="es-CL" sz="1800" dirty="0"/>
              <a:t>del </a:t>
            </a:r>
            <a:r>
              <a:rPr lang="es-CL" sz="1800" dirty="0" smtClean="0"/>
              <a:t>contratista. </a:t>
            </a:r>
          </a:p>
          <a:p>
            <a:pPr marL="285750" indent="-285750" algn="just">
              <a:spcAft>
                <a:spcPts val="600"/>
              </a:spcAft>
              <a:buFont typeface="Wingdings" panose="05000000000000000000" pitchFamily="2" charset="2"/>
              <a:buChar char="ü"/>
            </a:pPr>
            <a:r>
              <a:rPr lang="es-CL" sz="1800" dirty="0" smtClean="0"/>
              <a:t>No puede </a:t>
            </a:r>
            <a:r>
              <a:rPr lang="es-MX" sz="1800" dirty="0" smtClean="0"/>
              <a:t>exceder </a:t>
            </a:r>
            <a:r>
              <a:rPr lang="es-MX" sz="1800" dirty="0"/>
              <a:t>el monto que represente la contratación </a:t>
            </a:r>
            <a:r>
              <a:rPr lang="es-MX" sz="1800" dirty="0" smtClean="0"/>
              <a:t>de dichos </a:t>
            </a:r>
            <a:r>
              <a:rPr lang="es-MX" sz="1800" dirty="0"/>
              <a:t>rubros, el que deberá ser </a:t>
            </a:r>
            <a:r>
              <a:rPr lang="es-MX" sz="1800" dirty="0" smtClean="0"/>
              <a:t>también garantizado </a:t>
            </a:r>
            <a:r>
              <a:rPr lang="es-MX" sz="1800" dirty="0"/>
              <a:t>por </a:t>
            </a:r>
            <a:r>
              <a:rPr lang="es-MX" sz="1800" dirty="0" smtClean="0"/>
              <a:t>el contratista. </a:t>
            </a:r>
          </a:p>
          <a:p>
            <a:pPr marL="285750" indent="-285750" algn="just">
              <a:spcAft>
                <a:spcPts val="600"/>
              </a:spcAft>
              <a:buFont typeface="Wingdings" panose="05000000000000000000" pitchFamily="2" charset="2"/>
              <a:buChar char="ü"/>
            </a:pPr>
            <a:r>
              <a:rPr lang="es-MX" sz="1800" dirty="0" smtClean="0"/>
              <a:t>Se </a:t>
            </a:r>
            <a:r>
              <a:rPr lang="es-MX" sz="1800" dirty="0"/>
              <a:t>considerará devuelto cuando </a:t>
            </a:r>
            <a:r>
              <a:rPr lang="es-MX" sz="1800" dirty="0" smtClean="0"/>
              <a:t>el </a:t>
            </a:r>
            <a:r>
              <a:rPr lang="es-CL" sz="1800" dirty="0" smtClean="0"/>
              <a:t>contratista </a:t>
            </a:r>
            <a:r>
              <a:rPr lang="es-CL" sz="1800" dirty="0"/>
              <a:t>presente el instrumento </a:t>
            </a:r>
            <a:r>
              <a:rPr lang="es-CL" sz="1800" dirty="0" smtClean="0"/>
              <a:t>tributario </a:t>
            </a:r>
            <a:r>
              <a:rPr lang="es-MX" sz="1800" dirty="0" smtClean="0"/>
              <a:t>correspondiente</a:t>
            </a:r>
            <a:r>
              <a:rPr lang="es-MX" sz="1800" dirty="0"/>
              <a:t>, emitido, a nombre de la respectiva </a:t>
            </a:r>
            <a:r>
              <a:rPr lang="es-MX" sz="1800" dirty="0" smtClean="0"/>
              <a:t>Dirección</a:t>
            </a:r>
            <a:r>
              <a:rPr lang="es-MX" sz="1800" dirty="0"/>
              <a:t>, por el tercero que ejecutó el valor pro forma</a:t>
            </a:r>
            <a:r>
              <a:rPr lang="es-MX" sz="1800" dirty="0" smtClean="0"/>
              <a:t>.</a:t>
            </a:r>
          </a:p>
          <a:p>
            <a:pPr marL="285750" indent="-285750" algn="just">
              <a:spcAft>
                <a:spcPts val="600"/>
              </a:spcAft>
              <a:buFont typeface="Wingdings" panose="05000000000000000000" pitchFamily="2" charset="2"/>
              <a:buChar char="ü"/>
            </a:pPr>
            <a:r>
              <a:rPr lang="es-MX" sz="1800" dirty="0" smtClean="0"/>
              <a:t>Si el </a:t>
            </a:r>
            <a:r>
              <a:rPr lang="es-MX" sz="1800" dirty="0"/>
              <a:t>monto anticipado no </a:t>
            </a:r>
            <a:r>
              <a:rPr lang="es-MX" sz="1800" dirty="0" smtClean="0"/>
              <a:t>resulta suficiente para costear los proforma, el </a:t>
            </a:r>
            <a:r>
              <a:rPr lang="es-MX" sz="1800" dirty="0"/>
              <a:t>contratista deberá solventar las diferencias, las </a:t>
            </a:r>
            <a:r>
              <a:rPr lang="es-MX" sz="1800" dirty="0" smtClean="0"/>
              <a:t>que </a:t>
            </a:r>
            <a:r>
              <a:rPr lang="es-CL" sz="1800" dirty="0" smtClean="0"/>
              <a:t>son reembolsadas cuando el contratista presenta la boleta de pago realizado.</a:t>
            </a:r>
          </a:p>
          <a:p>
            <a:pPr marL="285750" indent="-285750" algn="just">
              <a:spcAft>
                <a:spcPts val="600"/>
              </a:spcAft>
              <a:buFont typeface="Wingdings" panose="05000000000000000000" pitchFamily="2" charset="2"/>
              <a:buChar char="ü"/>
            </a:pPr>
            <a:r>
              <a:rPr lang="es-CL" sz="1800" dirty="0" smtClean="0">
                <a:solidFill>
                  <a:srgbClr val="C00000"/>
                </a:solidFill>
              </a:rPr>
              <a:t>De registrarse </a:t>
            </a:r>
            <a:r>
              <a:rPr lang="es-CL" sz="1800" dirty="0">
                <a:solidFill>
                  <a:srgbClr val="C00000"/>
                </a:solidFill>
              </a:rPr>
              <a:t>saldos del monto anticipado no utilizados</a:t>
            </a:r>
            <a:r>
              <a:rPr lang="es-CL" sz="1800" dirty="0" smtClean="0"/>
              <a:t>, </a:t>
            </a:r>
            <a:r>
              <a:rPr lang="es-MX" sz="1800" dirty="0" smtClean="0"/>
              <a:t>éstos </a:t>
            </a:r>
            <a:r>
              <a:rPr lang="es-MX" sz="1800" dirty="0"/>
              <a:t>se devolverán por el contratista, </a:t>
            </a:r>
            <a:r>
              <a:rPr lang="es-MX" sz="1800" dirty="0" smtClean="0"/>
              <a:t>descontándose la </a:t>
            </a:r>
            <a:r>
              <a:rPr lang="es-CL" sz="1800" dirty="0" smtClean="0"/>
              <a:t>suma </a:t>
            </a:r>
            <a:r>
              <a:rPr lang="es-CL" sz="1800" dirty="0"/>
              <a:t>a restituir de los estados de pago pendientes. </a:t>
            </a:r>
            <a:r>
              <a:rPr lang="es-CL" sz="1800" dirty="0" smtClean="0"/>
              <a:t>Si </a:t>
            </a:r>
            <a:r>
              <a:rPr lang="es-MX" sz="1800" dirty="0" smtClean="0"/>
              <a:t>éstos </a:t>
            </a:r>
            <a:r>
              <a:rPr lang="es-MX" sz="1800" dirty="0"/>
              <a:t>no son suficientes se utilizará la caución </a:t>
            </a:r>
            <a:r>
              <a:rPr lang="es-MX" sz="1800" dirty="0" smtClean="0"/>
              <a:t>que </a:t>
            </a:r>
            <a:r>
              <a:rPr lang="es-CL" sz="1800" dirty="0" smtClean="0"/>
              <a:t>garantiza </a:t>
            </a:r>
            <a:r>
              <a:rPr lang="es-CL" sz="1800" dirty="0"/>
              <a:t>el anticipo.</a:t>
            </a:r>
          </a:p>
          <a:p>
            <a:pPr marL="285750" indent="-285750" algn="just">
              <a:spcAft>
                <a:spcPts val="600"/>
              </a:spcAft>
              <a:buFont typeface="Wingdings" panose="05000000000000000000" pitchFamily="2" charset="2"/>
              <a:buChar char="ü"/>
            </a:pPr>
            <a:r>
              <a:rPr lang="es-MX" sz="1800" dirty="0"/>
              <a:t>Devuelto el anticipo íntegramente, </a:t>
            </a:r>
            <a:r>
              <a:rPr lang="es-MX" sz="1800" dirty="0" smtClean="0"/>
              <a:t>se devuelve al </a:t>
            </a:r>
            <a:r>
              <a:rPr lang="es-MX" sz="1800" dirty="0"/>
              <a:t>contratista la garantía que lo caucionaba.</a:t>
            </a:r>
          </a:p>
          <a:p>
            <a:pPr marL="285750" indent="-285750" algn="just">
              <a:spcAft>
                <a:spcPts val="600"/>
              </a:spcAft>
              <a:buFont typeface="Wingdings" panose="05000000000000000000" pitchFamily="2" charset="2"/>
              <a:buChar char="ü"/>
            </a:pPr>
            <a:r>
              <a:rPr lang="es-MX" sz="1800" dirty="0"/>
              <a:t>Si el Servicio correspondiente no concede </a:t>
            </a:r>
            <a:r>
              <a:rPr lang="es-MX" sz="1800" dirty="0" smtClean="0"/>
              <a:t>este anticipo, </a:t>
            </a:r>
            <a:r>
              <a:rPr lang="es-MX" sz="1800" dirty="0"/>
              <a:t>el contratista no </a:t>
            </a:r>
            <a:r>
              <a:rPr lang="es-MX" sz="1800" dirty="0" smtClean="0"/>
              <a:t>se libera </a:t>
            </a:r>
            <a:r>
              <a:rPr lang="es-MX" sz="1800" dirty="0"/>
              <a:t>de la obligación de contratar oportunamente </a:t>
            </a:r>
            <a:r>
              <a:rPr lang="es-MX" sz="1800" dirty="0" smtClean="0"/>
              <a:t>los valores </a:t>
            </a:r>
            <a:r>
              <a:rPr lang="es-MX" sz="1800" dirty="0"/>
              <a:t>pro forma contemplados en </a:t>
            </a:r>
            <a:r>
              <a:rPr lang="es-MX" sz="1800" dirty="0" smtClean="0"/>
              <a:t>el contrato.</a:t>
            </a:r>
            <a:endParaRPr lang="es-MX" sz="1800" dirty="0"/>
          </a:p>
        </p:txBody>
      </p:sp>
    </p:spTree>
    <p:extLst>
      <p:ext uri="{BB962C8B-B14F-4D97-AF65-F5344CB8AC3E}">
        <p14:creationId xmlns:p14="http://schemas.microsoft.com/office/powerpoint/2010/main" val="4005556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wipe(down)">
                                      <p:cBhvr>
                                        <p:cTn id="14" dur="580">
                                          <p:stCondLst>
                                            <p:cond delay="0"/>
                                          </p:stCondLst>
                                        </p:cTn>
                                        <p:tgtEl>
                                          <p:spTgt spid="2">
                                            <p:txEl>
                                              <p:pRg st="2" end="2"/>
                                            </p:txEl>
                                          </p:spTgt>
                                        </p:tgtEl>
                                      </p:cBhvr>
                                    </p:animEffect>
                                    <p:anim calcmode="lin" valueType="num">
                                      <p:cBhvr>
                                        <p:cTn id="15" dur="1822"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2">
                                            <p:txEl>
                                              <p:pRg st="2" end="2"/>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2">
                                            <p:txEl>
                                              <p:pRg st="2" end="2"/>
                                            </p:txEl>
                                          </p:spTgt>
                                        </p:tgtEl>
                                      </p:cBhvr>
                                      <p:to x="100000" y="60000"/>
                                    </p:animScale>
                                    <p:animScale>
                                      <p:cBhvr>
                                        <p:cTn id="21" dur="166" decel="50000">
                                          <p:stCondLst>
                                            <p:cond delay="676"/>
                                          </p:stCondLst>
                                        </p:cTn>
                                        <p:tgtEl>
                                          <p:spTgt spid="2">
                                            <p:txEl>
                                              <p:pRg st="2" end="2"/>
                                            </p:txEl>
                                          </p:spTgt>
                                        </p:tgtEl>
                                      </p:cBhvr>
                                      <p:to x="100000" y="100000"/>
                                    </p:animScale>
                                    <p:animScale>
                                      <p:cBhvr>
                                        <p:cTn id="22" dur="26">
                                          <p:stCondLst>
                                            <p:cond delay="1312"/>
                                          </p:stCondLst>
                                        </p:cTn>
                                        <p:tgtEl>
                                          <p:spTgt spid="2">
                                            <p:txEl>
                                              <p:pRg st="2" end="2"/>
                                            </p:txEl>
                                          </p:spTgt>
                                        </p:tgtEl>
                                      </p:cBhvr>
                                      <p:to x="100000" y="80000"/>
                                    </p:animScale>
                                    <p:animScale>
                                      <p:cBhvr>
                                        <p:cTn id="23" dur="166" decel="50000">
                                          <p:stCondLst>
                                            <p:cond delay="1338"/>
                                          </p:stCondLst>
                                        </p:cTn>
                                        <p:tgtEl>
                                          <p:spTgt spid="2">
                                            <p:txEl>
                                              <p:pRg st="2" end="2"/>
                                            </p:txEl>
                                          </p:spTgt>
                                        </p:tgtEl>
                                      </p:cBhvr>
                                      <p:to x="100000" y="100000"/>
                                    </p:animScale>
                                    <p:animScale>
                                      <p:cBhvr>
                                        <p:cTn id="24" dur="26">
                                          <p:stCondLst>
                                            <p:cond delay="1642"/>
                                          </p:stCondLst>
                                        </p:cTn>
                                        <p:tgtEl>
                                          <p:spTgt spid="2">
                                            <p:txEl>
                                              <p:pRg st="2" end="2"/>
                                            </p:txEl>
                                          </p:spTgt>
                                        </p:tgtEl>
                                      </p:cBhvr>
                                      <p:to x="100000" y="90000"/>
                                    </p:animScale>
                                    <p:animScale>
                                      <p:cBhvr>
                                        <p:cTn id="25" dur="166" decel="50000">
                                          <p:stCondLst>
                                            <p:cond delay="1668"/>
                                          </p:stCondLst>
                                        </p:cTn>
                                        <p:tgtEl>
                                          <p:spTgt spid="2">
                                            <p:txEl>
                                              <p:pRg st="2" end="2"/>
                                            </p:txEl>
                                          </p:spTgt>
                                        </p:tgtEl>
                                      </p:cBhvr>
                                      <p:to x="100000" y="100000"/>
                                    </p:animScale>
                                    <p:animScale>
                                      <p:cBhvr>
                                        <p:cTn id="26" dur="26">
                                          <p:stCondLst>
                                            <p:cond delay="1808"/>
                                          </p:stCondLst>
                                        </p:cTn>
                                        <p:tgtEl>
                                          <p:spTgt spid="2">
                                            <p:txEl>
                                              <p:pRg st="2" end="2"/>
                                            </p:txEl>
                                          </p:spTgt>
                                        </p:tgtEl>
                                      </p:cBhvr>
                                      <p:to x="100000" y="95000"/>
                                    </p:animScale>
                                    <p:animScale>
                                      <p:cBhvr>
                                        <p:cTn id="27" dur="166" decel="50000">
                                          <p:stCondLst>
                                            <p:cond delay="1834"/>
                                          </p:stCondLst>
                                        </p:cTn>
                                        <p:tgtEl>
                                          <p:spTgt spid="2">
                                            <p:txEl>
                                              <p:pRg st="2" end="2"/>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wheel(1)">
                                      <p:cBhvr>
                                        <p:cTn id="32" dur="2000"/>
                                        <p:tgtEl>
                                          <p:spTgt spid="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fade">
                                      <p:cBhvr>
                                        <p:cTn id="37" dur="1000"/>
                                        <p:tgtEl>
                                          <p:spTgt spid="2">
                                            <p:txEl>
                                              <p:pRg st="4" end="4"/>
                                            </p:txEl>
                                          </p:spTgt>
                                        </p:tgtEl>
                                      </p:cBhvr>
                                    </p:animEffect>
                                    <p:anim calcmode="lin" valueType="num">
                                      <p:cBhvr>
                                        <p:cTn id="3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nodeType="clickEffect">
                                  <p:stCondLst>
                                    <p:cond delay="0"/>
                                  </p:stCondLst>
                                  <p:childTnLst>
                                    <p:set>
                                      <p:cBhvr>
                                        <p:cTn id="43" dur="1" fill="hold">
                                          <p:stCondLst>
                                            <p:cond delay="0"/>
                                          </p:stCondLst>
                                        </p:cTn>
                                        <p:tgtEl>
                                          <p:spTgt spid="2">
                                            <p:txEl>
                                              <p:pRg st="5" end="5"/>
                                            </p:txEl>
                                          </p:spTgt>
                                        </p:tgtEl>
                                        <p:attrNameLst>
                                          <p:attrName>style.visibility</p:attrName>
                                        </p:attrNameLst>
                                      </p:cBhvr>
                                      <p:to>
                                        <p:strVal val="visible"/>
                                      </p:to>
                                    </p:set>
                                    <p:animEffect transition="in" filter="circle(in)">
                                      <p:cBhvr>
                                        <p:cTn id="44" dur="2000"/>
                                        <p:tgtEl>
                                          <p:spTgt spid="2">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6" presetClass="entr" presetSubtype="0" fill="hold"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Effect transition="in" filter="wipe(down)">
                                      <p:cBhvr>
                                        <p:cTn id="49" dur="580">
                                          <p:stCondLst>
                                            <p:cond delay="0"/>
                                          </p:stCondLst>
                                        </p:cTn>
                                        <p:tgtEl>
                                          <p:spTgt spid="2">
                                            <p:txEl>
                                              <p:pRg st="6" end="6"/>
                                            </p:txEl>
                                          </p:spTgt>
                                        </p:tgtEl>
                                      </p:cBhvr>
                                    </p:animEffect>
                                    <p:anim calcmode="lin" valueType="num">
                                      <p:cBhvr>
                                        <p:cTn id="50" dur="1822" tmFilter="0,0; 0.14,0.36; 0.43,0.73; 0.71,0.91; 1.0,1.0">
                                          <p:stCondLst>
                                            <p:cond delay="0"/>
                                          </p:stCondLst>
                                        </p:cTn>
                                        <p:tgtEl>
                                          <p:spTgt spid="2">
                                            <p:txEl>
                                              <p:pRg st="6" end="6"/>
                                            </p:txEl>
                                          </p:spTgt>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2">
                                            <p:txEl>
                                              <p:pRg st="6" end="6"/>
                                            </p:txEl>
                                          </p:spTgt>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2">
                                            <p:txEl>
                                              <p:pRg st="6" end="6"/>
                                            </p:txEl>
                                          </p:spTgt>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2">
                                            <p:txEl>
                                              <p:pRg st="6" end="6"/>
                                            </p:txEl>
                                          </p:spTgt>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2">
                                            <p:txEl>
                                              <p:pRg st="6" end="6"/>
                                            </p:txEl>
                                          </p:spTgt>
                                        </p:tgtEl>
                                        <p:attrNameLst>
                                          <p:attrName>ppt_y</p:attrName>
                                        </p:attrNameLst>
                                      </p:cBhvr>
                                      <p:tavLst>
                                        <p:tav tm="0" fmla="#ppt_y-sin(pi*$)/81">
                                          <p:val>
                                            <p:fltVal val="0"/>
                                          </p:val>
                                        </p:tav>
                                        <p:tav tm="100000">
                                          <p:val>
                                            <p:fltVal val="1"/>
                                          </p:val>
                                        </p:tav>
                                      </p:tavLst>
                                    </p:anim>
                                    <p:animScale>
                                      <p:cBhvr>
                                        <p:cTn id="55" dur="26">
                                          <p:stCondLst>
                                            <p:cond delay="650"/>
                                          </p:stCondLst>
                                        </p:cTn>
                                        <p:tgtEl>
                                          <p:spTgt spid="2">
                                            <p:txEl>
                                              <p:pRg st="6" end="6"/>
                                            </p:txEl>
                                          </p:spTgt>
                                        </p:tgtEl>
                                      </p:cBhvr>
                                      <p:to x="100000" y="60000"/>
                                    </p:animScale>
                                    <p:animScale>
                                      <p:cBhvr>
                                        <p:cTn id="56" dur="166" decel="50000">
                                          <p:stCondLst>
                                            <p:cond delay="676"/>
                                          </p:stCondLst>
                                        </p:cTn>
                                        <p:tgtEl>
                                          <p:spTgt spid="2">
                                            <p:txEl>
                                              <p:pRg st="6" end="6"/>
                                            </p:txEl>
                                          </p:spTgt>
                                        </p:tgtEl>
                                      </p:cBhvr>
                                      <p:to x="100000" y="100000"/>
                                    </p:animScale>
                                    <p:animScale>
                                      <p:cBhvr>
                                        <p:cTn id="57" dur="26">
                                          <p:stCondLst>
                                            <p:cond delay="1312"/>
                                          </p:stCondLst>
                                        </p:cTn>
                                        <p:tgtEl>
                                          <p:spTgt spid="2">
                                            <p:txEl>
                                              <p:pRg st="6" end="6"/>
                                            </p:txEl>
                                          </p:spTgt>
                                        </p:tgtEl>
                                      </p:cBhvr>
                                      <p:to x="100000" y="80000"/>
                                    </p:animScale>
                                    <p:animScale>
                                      <p:cBhvr>
                                        <p:cTn id="58" dur="166" decel="50000">
                                          <p:stCondLst>
                                            <p:cond delay="1338"/>
                                          </p:stCondLst>
                                        </p:cTn>
                                        <p:tgtEl>
                                          <p:spTgt spid="2">
                                            <p:txEl>
                                              <p:pRg st="6" end="6"/>
                                            </p:txEl>
                                          </p:spTgt>
                                        </p:tgtEl>
                                      </p:cBhvr>
                                      <p:to x="100000" y="100000"/>
                                    </p:animScale>
                                    <p:animScale>
                                      <p:cBhvr>
                                        <p:cTn id="59" dur="26">
                                          <p:stCondLst>
                                            <p:cond delay="1642"/>
                                          </p:stCondLst>
                                        </p:cTn>
                                        <p:tgtEl>
                                          <p:spTgt spid="2">
                                            <p:txEl>
                                              <p:pRg st="6" end="6"/>
                                            </p:txEl>
                                          </p:spTgt>
                                        </p:tgtEl>
                                      </p:cBhvr>
                                      <p:to x="100000" y="90000"/>
                                    </p:animScale>
                                    <p:animScale>
                                      <p:cBhvr>
                                        <p:cTn id="60" dur="166" decel="50000">
                                          <p:stCondLst>
                                            <p:cond delay="1668"/>
                                          </p:stCondLst>
                                        </p:cTn>
                                        <p:tgtEl>
                                          <p:spTgt spid="2">
                                            <p:txEl>
                                              <p:pRg st="6" end="6"/>
                                            </p:txEl>
                                          </p:spTgt>
                                        </p:tgtEl>
                                      </p:cBhvr>
                                      <p:to x="100000" y="100000"/>
                                    </p:animScale>
                                    <p:animScale>
                                      <p:cBhvr>
                                        <p:cTn id="61" dur="26">
                                          <p:stCondLst>
                                            <p:cond delay="1808"/>
                                          </p:stCondLst>
                                        </p:cTn>
                                        <p:tgtEl>
                                          <p:spTgt spid="2">
                                            <p:txEl>
                                              <p:pRg st="6" end="6"/>
                                            </p:txEl>
                                          </p:spTgt>
                                        </p:tgtEl>
                                      </p:cBhvr>
                                      <p:to x="100000" y="95000"/>
                                    </p:animScale>
                                    <p:animScale>
                                      <p:cBhvr>
                                        <p:cTn id="62" dur="166" decel="50000">
                                          <p:stCondLst>
                                            <p:cond delay="1834"/>
                                          </p:stCondLst>
                                        </p:cTn>
                                        <p:tgtEl>
                                          <p:spTgt spid="2">
                                            <p:txEl>
                                              <p:pRg st="6" end="6"/>
                                            </p:txEl>
                                          </p:spTgt>
                                        </p:tgtEl>
                                      </p:cBhvr>
                                      <p:to x="100000" y="100000"/>
                                    </p:animScale>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2">
                                            <p:txEl>
                                              <p:pRg st="7" end="7"/>
                                            </p:txEl>
                                          </p:spTgt>
                                        </p:tgtEl>
                                        <p:attrNameLst>
                                          <p:attrName>style.visibility</p:attrName>
                                        </p:attrNameLst>
                                      </p:cBhvr>
                                      <p:to>
                                        <p:strVal val="visible"/>
                                      </p:to>
                                    </p:set>
                                    <p:animEffect transition="in" filter="fade">
                                      <p:cBhvr>
                                        <p:cTn id="67" dur="1000"/>
                                        <p:tgtEl>
                                          <p:spTgt spid="2">
                                            <p:txEl>
                                              <p:pRg st="7" end="7"/>
                                            </p:txEl>
                                          </p:spTgt>
                                        </p:tgtEl>
                                      </p:cBhvr>
                                    </p:animEffect>
                                    <p:anim calcmode="lin" valueType="num">
                                      <p:cBhvr>
                                        <p:cTn id="68"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69"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23</a:t>
            </a:fld>
            <a:endParaRPr lang="es-ES" dirty="0"/>
          </a:p>
        </p:txBody>
      </p:sp>
      <p:sp>
        <p:nvSpPr>
          <p:cNvPr id="2" name="CuadroTexto 1"/>
          <p:cNvSpPr txBox="1"/>
          <p:nvPr/>
        </p:nvSpPr>
        <p:spPr>
          <a:xfrm>
            <a:off x="2978331" y="347567"/>
            <a:ext cx="4894218" cy="523220"/>
          </a:xfrm>
          <a:prstGeom prst="rect">
            <a:avLst/>
          </a:prstGeom>
          <a:noFill/>
        </p:spPr>
        <p:txBody>
          <a:bodyPr wrap="square" rtlCol="0">
            <a:spAutoFit/>
          </a:bodyPr>
          <a:lstStyle/>
          <a:p>
            <a:pPr algn="ctr"/>
            <a:r>
              <a:rPr lang="es-MX" sz="2800" dirty="0" smtClean="0">
                <a:solidFill>
                  <a:srgbClr val="0000FF"/>
                </a:solidFill>
              </a:rPr>
              <a:t>RETENCIONES      </a:t>
            </a:r>
            <a:endParaRPr lang="es-CL" sz="2800" dirty="0">
              <a:solidFill>
                <a:srgbClr val="0000FF"/>
              </a:solidFill>
            </a:endParaRPr>
          </a:p>
        </p:txBody>
      </p:sp>
      <p:sp>
        <p:nvSpPr>
          <p:cNvPr id="3" name="CuadroTexto 2"/>
          <p:cNvSpPr txBox="1"/>
          <p:nvPr/>
        </p:nvSpPr>
        <p:spPr>
          <a:xfrm>
            <a:off x="770314" y="939483"/>
            <a:ext cx="11007634" cy="5416868"/>
          </a:xfrm>
          <a:prstGeom prst="rect">
            <a:avLst/>
          </a:prstGeom>
          <a:noFill/>
        </p:spPr>
        <p:txBody>
          <a:bodyPr wrap="square" rtlCol="0">
            <a:spAutoFit/>
          </a:bodyPr>
          <a:lstStyle/>
          <a:p>
            <a:pPr marL="285750" indent="-285750" algn="just">
              <a:spcAft>
                <a:spcPts val="800"/>
              </a:spcAft>
              <a:buBlip>
                <a:blip r:embed="rId3"/>
              </a:buBlip>
            </a:pPr>
            <a:r>
              <a:rPr lang="es-ES" sz="1800" dirty="0" smtClean="0"/>
              <a:t>De </a:t>
            </a:r>
            <a:r>
              <a:rPr lang="es-ES" sz="1800" dirty="0"/>
              <a:t>cada </a:t>
            </a:r>
            <a:r>
              <a:rPr lang="es-ES" sz="1800" dirty="0" smtClean="0"/>
              <a:t>Estado </a:t>
            </a:r>
            <a:r>
              <a:rPr lang="es-ES" sz="1800" dirty="0"/>
              <a:t>de </a:t>
            </a:r>
            <a:r>
              <a:rPr lang="es-ES" sz="1800" dirty="0" smtClean="0"/>
              <a:t>Pago, </a:t>
            </a:r>
            <a:r>
              <a:rPr lang="es-ES" sz="1800" dirty="0" smtClean="0">
                <a:solidFill>
                  <a:srgbClr val="FF0000"/>
                </a:solidFill>
              </a:rPr>
              <a:t>se </a:t>
            </a:r>
            <a:r>
              <a:rPr lang="es-ES" sz="1800" dirty="0">
                <a:solidFill>
                  <a:srgbClr val="FF0000"/>
                </a:solidFill>
              </a:rPr>
              <a:t>retiene el 10% de la obra pagada</a:t>
            </a:r>
            <a:r>
              <a:rPr lang="es-ES" sz="1800" dirty="0"/>
              <a:t>, </a:t>
            </a:r>
            <a:r>
              <a:rPr lang="es-ES" sz="1800" dirty="0" smtClean="0"/>
              <a:t>salvo </a:t>
            </a:r>
            <a:r>
              <a:rPr lang="es-ES" sz="1800" dirty="0"/>
              <a:t>que las </a:t>
            </a:r>
            <a:r>
              <a:rPr lang="es-ES" sz="1800" dirty="0" err="1" smtClean="0"/>
              <a:t>B.Adm</a:t>
            </a:r>
            <a:r>
              <a:rPr lang="es-ES" sz="1800" dirty="0" smtClean="0"/>
              <a:t>. </a:t>
            </a:r>
            <a:r>
              <a:rPr lang="es-ES" sz="1800" dirty="0"/>
              <a:t>establezcan un % superior, </a:t>
            </a:r>
            <a:r>
              <a:rPr lang="es-ES" sz="1800" dirty="0">
                <a:solidFill>
                  <a:srgbClr val="0033CC"/>
                </a:solidFill>
              </a:rPr>
              <a:t>hasta enterar un 5% del valor total del contrato</a:t>
            </a:r>
            <a:r>
              <a:rPr lang="es-ES" sz="1800" dirty="0"/>
              <a:t>, </a:t>
            </a:r>
            <a:r>
              <a:rPr lang="es-ES" sz="1800" dirty="0" err="1"/>
              <a:t>incluídos</a:t>
            </a:r>
            <a:r>
              <a:rPr lang="es-ES" sz="1800" dirty="0"/>
              <a:t> sus aumentos. </a:t>
            </a:r>
            <a:endParaRPr lang="es-ES" sz="1800" dirty="0" smtClean="0"/>
          </a:p>
          <a:p>
            <a:pPr marL="285750" indent="-285750" algn="just">
              <a:spcAft>
                <a:spcPts val="800"/>
              </a:spcAft>
              <a:buBlip>
                <a:blip r:embed="rId3"/>
              </a:buBlip>
            </a:pPr>
            <a:r>
              <a:rPr lang="es-ES" sz="1800" dirty="0" smtClean="0"/>
              <a:t>Se </a:t>
            </a:r>
            <a:r>
              <a:rPr lang="es-ES" sz="1800" dirty="0"/>
              <a:t>deposita en la </a:t>
            </a:r>
            <a:r>
              <a:rPr lang="es-ES" sz="1800" dirty="0" smtClean="0"/>
              <a:t>Dirección de Contabilidad y Finanzas </a:t>
            </a:r>
            <a:r>
              <a:rPr lang="es-ES" sz="1800" dirty="0"/>
              <a:t>como garantía de la correcta ejecución de los trabajos y del cumplimiento de todas las obligaciones del contrato. </a:t>
            </a:r>
            <a:endParaRPr lang="es-ES" sz="1800" dirty="0" smtClean="0"/>
          </a:p>
          <a:p>
            <a:pPr marL="285750" indent="-285750" algn="just">
              <a:spcAft>
                <a:spcPts val="800"/>
              </a:spcAft>
              <a:buBlip>
                <a:blip r:embed="rId3"/>
              </a:buBlip>
            </a:pPr>
            <a:r>
              <a:rPr lang="es-ES" sz="1800" dirty="0" smtClean="0"/>
              <a:t>Sin </a:t>
            </a:r>
            <a:r>
              <a:rPr lang="es-ES" sz="1800" dirty="0"/>
              <a:t>reajuste. </a:t>
            </a:r>
            <a:endParaRPr lang="es-ES" sz="1800" dirty="0" smtClean="0"/>
          </a:p>
          <a:p>
            <a:pPr marL="285750" indent="-360000" algn="just">
              <a:spcAft>
                <a:spcPts val="800"/>
              </a:spcAft>
              <a:buBlip>
                <a:blip r:embed="rId3"/>
              </a:buBlip>
            </a:pPr>
            <a:r>
              <a:rPr lang="es-ES" sz="1800" dirty="0" smtClean="0">
                <a:solidFill>
                  <a:srgbClr val="7030A0"/>
                </a:solidFill>
              </a:rPr>
              <a:t>Pueden </a:t>
            </a:r>
            <a:r>
              <a:rPr lang="es-ES" sz="1800" dirty="0">
                <a:solidFill>
                  <a:srgbClr val="7030A0"/>
                </a:solidFill>
              </a:rPr>
              <a:t>canjearse por boletas de garantía</a:t>
            </a:r>
            <a:r>
              <a:rPr lang="es-ES" sz="1800" dirty="0"/>
              <a:t> </a:t>
            </a:r>
            <a:r>
              <a:rPr lang="es-ES" sz="1800" dirty="0" smtClean="0"/>
              <a:t>(o </a:t>
            </a:r>
            <a:r>
              <a:rPr lang="es-ES" sz="1800" dirty="0"/>
              <a:t>pólizas de seguro si las </a:t>
            </a:r>
            <a:r>
              <a:rPr lang="es-ES" sz="1800" dirty="0" err="1" smtClean="0"/>
              <a:t>B.Adm</a:t>
            </a:r>
            <a:r>
              <a:rPr lang="es-ES" sz="1800" dirty="0" smtClean="0"/>
              <a:t>. </a:t>
            </a:r>
            <a:r>
              <a:rPr lang="es-ES" sz="1800" dirty="0"/>
              <a:t>lo </a:t>
            </a:r>
            <a:r>
              <a:rPr lang="es-ES" sz="1800" dirty="0" smtClean="0"/>
              <a:t>autorizan).  Esta </a:t>
            </a:r>
            <a:r>
              <a:rPr lang="es-MX" sz="1800" dirty="0" smtClean="0"/>
              <a:t>garantía </a:t>
            </a:r>
            <a:r>
              <a:rPr lang="es-MX" sz="1800" dirty="0"/>
              <a:t>especial no excluye la que sirve de caución al contrato, ni autoriza para disminuirla, y se </a:t>
            </a:r>
            <a:r>
              <a:rPr lang="es-MX" sz="1800" dirty="0" smtClean="0"/>
              <a:t>devuelve </a:t>
            </a:r>
            <a:r>
              <a:rPr lang="es-MX" sz="1800" dirty="0"/>
              <a:t>después de efectuada la recepción provisional</a:t>
            </a:r>
            <a:r>
              <a:rPr lang="es-MX" sz="1800" dirty="0" smtClean="0"/>
              <a:t>. </a:t>
            </a:r>
          </a:p>
          <a:p>
            <a:pPr marL="645750" lvl="1" indent="-285750" algn="just">
              <a:spcAft>
                <a:spcPts val="800"/>
              </a:spcAft>
              <a:buFont typeface="Wingdings" panose="05000000000000000000" pitchFamily="2" charset="2"/>
              <a:buChar char="ü"/>
            </a:pPr>
            <a:r>
              <a:rPr lang="es-MX" sz="1800" dirty="0" smtClean="0"/>
              <a:t>El </a:t>
            </a:r>
            <a:r>
              <a:rPr lang="es-MX" sz="1800" dirty="0"/>
              <a:t>contratista </a:t>
            </a:r>
            <a:r>
              <a:rPr lang="es-MX" sz="1800" dirty="0" smtClean="0"/>
              <a:t>debe </a:t>
            </a:r>
            <a:r>
              <a:rPr lang="es-MX" sz="1800" dirty="0"/>
              <a:t>renovar esta garantía si el contrato se extiende más allá del plazo de su vigencia, por el período que a solicitud del contratista determine la Dirección. Si no la renovare antes de </a:t>
            </a:r>
            <a:r>
              <a:rPr lang="es-MX" sz="1800" dirty="0">
                <a:solidFill>
                  <a:srgbClr val="0000FF"/>
                </a:solidFill>
              </a:rPr>
              <a:t>30</a:t>
            </a:r>
            <a:r>
              <a:rPr lang="es-MX" sz="1800" dirty="0"/>
              <a:t> días de su vencimiento, la Dirección avisará el hecho al contratista dentro de los primeros </a:t>
            </a:r>
            <a:r>
              <a:rPr lang="es-MX" sz="1800" dirty="0">
                <a:solidFill>
                  <a:srgbClr val="0000FF"/>
                </a:solidFill>
              </a:rPr>
              <a:t>15</a:t>
            </a:r>
            <a:r>
              <a:rPr lang="es-MX" sz="1800" dirty="0"/>
              <a:t> días de dicho plazo, lo que no modifica los plazos ni la responsabilidad del contratista, permaneciendo el MOP facultado para hacerla efectiva a la </a:t>
            </a:r>
            <a:r>
              <a:rPr lang="es-CL" sz="1800" dirty="0"/>
              <a:t>fecha de su vencimiento</a:t>
            </a:r>
            <a:r>
              <a:rPr lang="es-CL" sz="1800" dirty="0" smtClean="0"/>
              <a:t>. </a:t>
            </a:r>
          </a:p>
          <a:p>
            <a:pPr marL="645750" lvl="1" indent="-285750" algn="just">
              <a:spcAft>
                <a:spcPts val="800"/>
              </a:spcAft>
              <a:buFont typeface="Wingdings" panose="05000000000000000000" pitchFamily="2" charset="2"/>
              <a:buChar char="ü"/>
            </a:pPr>
            <a:r>
              <a:rPr lang="es-CL" sz="1800" dirty="0" smtClean="0"/>
              <a:t>Si no la renueva         constituye falta grave al RCOP, y el Servicio debe comunicar dicha falta al Registro, para aplicar la sanción correspondiente.</a:t>
            </a:r>
          </a:p>
          <a:p>
            <a:pPr marL="645750" lvl="1" indent="-285750" algn="just">
              <a:spcAft>
                <a:spcPts val="800"/>
              </a:spcAft>
              <a:buFont typeface="Wingdings" panose="05000000000000000000" pitchFamily="2" charset="2"/>
              <a:buChar char="ü"/>
            </a:pPr>
            <a:r>
              <a:rPr lang="es-MX" sz="1800" dirty="0">
                <a:solidFill>
                  <a:srgbClr val="7030A0"/>
                </a:solidFill>
              </a:rPr>
              <a:t>Vigencia de esta garantía = </a:t>
            </a:r>
            <a:r>
              <a:rPr lang="es-ES" sz="1800" dirty="0"/>
              <a:t>plazo pendiente del contrato + 12 meses, salvo que las </a:t>
            </a:r>
            <a:r>
              <a:rPr lang="es-ES" sz="1800" dirty="0" err="1"/>
              <a:t>B.Adm</a:t>
            </a:r>
            <a:r>
              <a:rPr lang="es-ES" sz="1800" dirty="0"/>
              <a:t>. establezcan una vigencia mayor</a:t>
            </a:r>
            <a:r>
              <a:rPr lang="es-ES" sz="1800" dirty="0" smtClean="0"/>
              <a:t>.</a:t>
            </a:r>
            <a:endParaRPr lang="es-CL" sz="1800" dirty="0" smtClean="0"/>
          </a:p>
        </p:txBody>
      </p:sp>
      <p:sp>
        <p:nvSpPr>
          <p:cNvPr id="7" name="Flecha derecha 6"/>
          <p:cNvSpPr/>
          <p:nvPr/>
        </p:nvSpPr>
        <p:spPr>
          <a:xfrm>
            <a:off x="3162794" y="5168534"/>
            <a:ext cx="296092" cy="15675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3938178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1000"/>
                                        <p:tgtEl>
                                          <p:spTgt spid="3">
                                            <p:txEl>
                                              <p:pRg st="1" end="1"/>
                                            </p:txEl>
                                          </p:spTgt>
                                        </p:tgtEl>
                                      </p:cBhvr>
                                    </p:animEffect>
                                    <p:anim calcmode="lin" valueType="num">
                                      <p:cBhvr>
                                        <p:cTn id="2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wipe(down)">
                                      <p:cBhvr>
                                        <p:cTn id="32" dur="580">
                                          <p:stCondLst>
                                            <p:cond delay="0"/>
                                          </p:stCondLst>
                                        </p:cTn>
                                        <p:tgtEl>
                                          <p:spTgt spid="3">
                                            <p:txEl>
                                              <p:pRg st="2" end="2"/>
                                            </p:txEl>
                                          </p:spTgt>
                                        </p:tgtEl>
                                      </p:cBhvr>
                                    </p:animEffect>
                                    <p:anim calcmode="lin" valueType="num">
                                      <p:cBhvr>
                                        <p:cTn id="33"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3">
                                            <p:txEl>
                                              <p:pRg st="2" end="2"/>
                                            </p:txEl>
                                          </p:spTgt>
                                        </p:tgtEl>
                                      </p:cBhvr>
                                      <p:to x="100000" y="60000"/>
                                    </p:animScale>
                                    <p:animScale>
                                      <p:cBhvr>
                                        <p:cTn id="39" dur="166" decel="50000">
                                          <p:stCondLst>
                                            <p:cond delay="676"/>
                                          </p:stCondLst>
                                        </p:cTn>
                                        <p:tgtEl>
                                          <p:spTgt spid="3">
                                            <p:txEl>
                                              <p:pRg st="2" end="2"/>
                                            </p:txEl>
                                          </p:spTgt>
                                        </p:tgtEl>
                                      </p:cBhvr>
                                      <p:to x="100000" y="100000"/>
                                    </p:animScale>
                                    <p:animScale>
                                      <p:cBhvr>
                                        <p:cTn id="40" dur="26">
                                          <p:stCondLst>
                                            <p:cond delay="1312"/>
                                          </p:stCondLst>
                                        </p:cTn>
                                        <p:tgtEl>
                                          <p:spTgt spid="3">
                                            <p:txEl>
                                              <p:pRg st="2" end="2"/>
                                            </p:txEl>
                                          </p:spTgt>
                                        </p:tgtEl>
                                      </p:cBhvr>
                                      <p:to x="100000" y="80000"/>
                                    </p:animScale>
                                    <p:animScale>
                                      <p:cBhvr>
                                        <p:cTn id="41" dur="166" decel="50000">
                                          <p:stCondLst>
                                            <p:cond delay="1338"/>
                                          </p:stCondLst>
                                        </p:cTn>
                                        <p:tgtEl>
                                          <p:spTgt spid="3">
                                            <p:txEl>
                                              <p:pRg st="2" end="2"/>
                                            </p:txEl>
                                          </p:spTgt>
                                        </p:tgtEl>
                                      </p:cBhvr>
                                      <p:to x="100000" y="100000"/>
                                    </p:animScale>
                                    <p:animScale>
                                      <p:cBhvr>
                                        <p:cTn id="42" dur="26">
                                          <p:stCondLst>
                                            <p:cond delay="1642"/>
                                          </p:stCondLst>
                                        </p:cTn>
                                        <p:tgtEl>
                                          <p:spTgt spid="3">
                                            <p:txEl>
                                              <p:pRg st="2" end="2"/>
                                            </p:txEl>
                                          </p:spTgt>
                                        </p:tgtEl>
                                      </p:cBhvr>
                                      <p:to x="100000" y="90000"/>
                                    </p:animScale>
                                    <p:animScale>
                                      <p:cBhvr>
                                        <p:cTn id="43" dur="166" decel="50000">
                                          <p:stCondLst>
                                            <p:cond delay="1668"/>
                                          </p:stCondLst>
                                        </p:cTn>
                                        <p:tgtEl>
                                          <p:spTgt spid="3">
                                            <p:txEl>
                                              <p:pRg st="2" end="2"/>
                                            </p:txEl>
                                          </p:spTgt>
                                        </p:tgtEl>
                                      </p:cBhvr>
                                      <p:to x="100000" y="100000"/>
                                    </p:animScale>
                                    <p:animScale>
                                      <p:cBhvr>
                                        <p:cTn id="44" dur="26">
                                          <p:stCondLst>
                                            <p:cond delay="1808"/>
                                          </p:stCondLst>
                                        </p:cTn>
                                        <p:tgtEl>
                                          <p:spTgt spid="3">
                                            <p:txEl>
                                              <p:pRg st="2" end="2"/>
                                            </p:txEl>
                                          </p:spTgt>
                                        </p:tgtEl>
                                      </p:cBhvr>
                                      <p:to x="100000" y="95000"/>
                                    </p:animScale>
                                    <p:animScale>
                                      <p:cBhvr>
                                        <p:cTn id="45" dur="166" decel="50000">
                                          <p:stCondLst>
                                            <p:cond delay="1834"/>
                                          </p:stCondLst>
                                        </p:cTn>
                                        <p:tgtEl>
                                          <p:spTgt spid="3">
                                            <p:txEl>
                                              <p:pRg st="2" end="2"/>
                                            </p:txEl>
                                          </p:spTgt>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21" presetClass="entr" presetSubtype="1" fill="hold" nodeType="clickEffect">
                                  <p:stCondLst>
                                    <p:cond delay="0"/>
                                  </p:stCondLst>
                                  <p:childTnLst>
                                    <p:set>
                                      <p:cBhvr>
                                        <p:cTn id="49" dur="1" fill="hold">
                                          <p:stCondLst>
                                            <p:cond delay="0"/>
                                          </p:stCondLst>
                                        </p:cTn>
                                        <p:tgtEl>
                                          <p:spTgt spid="3">
                                            <p:txEl>
                                              <p:pRg st="3" end="3"/>
                                            </p:txEl>
                                          </p:spTgt>
                                        </p:tgtEl>
                                        <p:attrNameLst>
                                          <p:attrName>style.visibility</p:attrName>
                                        </p:attrNameLst>
                                      </p:cBhvr>
                                      <p:to>
                                        <p:strVal val="visible"/>
                                      </p:to>
                                    </p:set>
                                    <p:animEffect transition="in" filter="wheel(1)">
                                      <p:cBhvr>
                                        <p:cTn id="50" dur="2000"/>
                                        <p:tgtEl>
                                          <p:spTgt spid="3">
                                            <p:txEl>
                                              <p:pRg st="3" end="3"/>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1" presetClass="entr" presetSubtype="1" fill="hold" nodeType="clickEffect">
                                  <p:stCondLst>
                                    <p:cond delay="0"/>
                                  </p:stCondLst>
                                  <p:childTnLst>
                                    <p:set>
                                      <p:cBhvr>
                                        <p:cTn id="54" dur="1" fill="hold">
                                          <p:stCondLst>
                                            <p:cond delay="0"/>
                                          </p:stCondLst>
                                        </p:cTn>
                                        <p:tgtEl>
                                          <p:spTgt spid="3">
                                            <p:txEl>
                                              <p:pRg st="4" end="4"/>
                                            </p:txEl>
                                          </p:spTgt>
                                        </p:tgtEl>
                                        <p:attrNameLst>
                                          <p:attrName>style.visibility</p:attrName>
                                        </p:attrNameLst>
                                      </p:cBhvr>
                                      <p:to>
                                        <p:strVal val="visible"/>
                                      </p:to>
                                    </p:set>
                                    <p:animEffect transition="in" filter="wheel(1)">
                                      <p:cBhvr>
                                        <p:cTn id="55" dur="2000"/>
                                        <p:tgtEl>
                                          <p:spTgt spid="3">
                                            <p:txEl>
                                              <p:pRg st="4" end="4"/>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6" presetClass="entr" presetSubtype="0" fill="hold" nodeType="clickEffect">
                                  <p:stCondLst>
                                    <p:cond delay="0"/>
                                  </p:stCondLst>
                                  <p:childTnLst>
                                    <p:set>
                                      <p:cBhvr>
                                        <p:cTn id="59" dur="1" fill="hold">
                                          <p:stCondLst>
                                            <p:cond delay="0"/>
                                          </p:stCondLst>
                                        </p:cTn>
                                        <p:tgtEl>
                                          <p:spTgt spid="3">
                                            <p:txEl>
                                              <p:pRg st="5" end="5"/>
                                            </p:txEl>
                                          </p:spTgt>
                                        </p:tgtEl>
                                        <p:attrNameLst>
                                          <p:attrName>style.visibility</p:attrName>
                                        </p:attrNameLst>
                                      </p:cBhvr>
                                      <p:to>
                                        <p:strVal val="visible"/>
                                      </p:to>
                                    </p:set>
                                    <p:animEffect transition="in" filter="wipe(down)">
                                      <p:cBhvr>
                                        <p:cTn id="60" dur="580">
                                          <p:stCondLst>
                                            <p:cond delay="0"/>
                                          </p:stCondLst>
                                        </p:cTn>
                                        <p:tgtEl>
                                          <p:spTgt spid="3">
                                            <p:txEl>
                                              <p:pRg st="5" end="5"/>
                                            </p:txEl>
                                          </p:spTgt>
                                        </p:tgtEl>
                                      </p:cBhvr>
                                    </p:animEffect>
                                    <p:anim calcmode="lin" valueType="num">
                                      <p:cBhvr>
                                        <p:cTn id="61"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66" dur="26">
                                          <p:stCondLst>
                                            <p:cond delay="650"/>
                                          </p:stCondLst>
                                        </p:cTn>
                                        <p:tgtEl>
                                          <p:spTgt spid="3">
                                            <p:txEl>
                                              <p:pRg st="5" end="5"/>
                                            </p:txEl>
                                          </p:spTgt>
                                        </p:tgtEl>
                                      </p:cBhvr>
                                      <p:to x="100000" y="60000"/>
                                    </p:animScale>
                                    <p:animScale>
                                      <p:cBhvr>
                                        <p:cTn id="67" dur="166" decel="50000">
                                          <p:stCondLst>
                                            <p:cond delay="676"/>
                                          </p:stCondLst>
                                        </p:cTn>
                                        <p:tgtEl>
                                          <p:spTgt spid="3">
                                            <p:txEl>
                                              <p:pRg st="5" end="5"/>
                                            </p:txEl>
                                          </p:spTgt>
                                        </p:tgtEl>
                                      </p:cBhvr>
                                      <p:to x="100000" y="100000"/>
                                    </p:animScale>
                                    <p:animScale>
                                      <p:cBhvr>
                                        <p:cTn id="68" dur="26">
                                          <p:stCondLst>
                                            <p:cond delay="1312"/>
                                          </p:stCondLst>
                                        </p:cTn>
                                        <p:tgtEl>
                                          <p:spTgt spid="3">
                                            <p:txEl>
                                              <p:pRg st="5" end="5"/>
                                            </p:txEl>
                                          </p:spTgt>
                                        </p:tgtEl>
                                      </p:cBhvr>
                                      <p:to x="100000" y="80000"/>
                                    </p:animScale>
                                    <p:animScale>
                                      <p:cBhvr>
                                        <p:cTn id="69" dur="166" decel="50000">
                                          <p:stCondLst>
                                            <p:cond delay="1338"/>
                                          </p:stCondLst>
                                        </p:cTn>
                                        <p:tgtEl>
                                          <p:spTgt spid="3">
                                            <p:txEl>
                                              <p:pRg st="5" end="5"/>
                                            </p:txEl>
                                          </p:spTgt>
                                        </p:tgtEl>
                                      </p:cBhvr>
                                      <p:to x="100000" y="100000"/>
                                    </p:animScale>
                                    <p:animScale>
                                      <p:cBhvr>
                                        <p:cTn id="70" dur="26">
                                          <p:stCondLst>
                                            <p:cond delay="1642"/>
                                          </p:stCondLst>
                                        </p:cTn>
                                        <p:tgtEl>
                                          <p:spTgt spid="3">
                                            <p:txEl>
                                              <p:pRg st="5" end="5"/>
                                            </p:txEl>
                                          </p:spTgt>
                                        </p:tgtEl>
                                      </p:cBhvr>
                                      <p:to x="100000" y="90000"/>
                                    </p:animScale>
                                    <p:animScale>
                                      <p:cBhvr>
                                        <p:cTn id="71" dur="166" decel="50000">
                                          <p:stCondLst>
                                            <p:cond delay="1668"/>
                                          </p:stCondLst>
                                        </p:cTn>
                                        <p:tgtEl>
                                          <p:spTgt spid="3">
                                            <p:txEl>
                                              <p:pRg st="5" end="5"/>
                                            </p:txEl>
                                          </p:spTgt>
                                        </p:tgtEl>
                                      </p:cBhvr>
                                      <p:to x="100000" y="100000"/>
                                    </p:animScale>
                                    <p:animScale>
                                      <p:cBhvr>
                                        <p:cTn id="72" dur="26">
                                          <p:stCondLst>
                                            <p:cond delay="1808"/>
                                          </p:stCondLst>
                                        </p:cTn>
                                        <p:tgtEl>
                                          <p:spTgt spid="3">
                                            <p:txEl>
                                              <p:pRg st="5" end="5"/>
                                            </p:txEl>
                                          </p:spTgt>
                                        </p:tgtEl>
                                      </p:cBhvr>
                                      <p:to x="100000" y="95000"/>
                                    </p:animScale>
                                    <p:animScale>
                                      <p:cBhvr>
                                        <p:cTn id="73" dur="166" decel="50000">
                                          <p:stCondLst>
                                            <p:cond delay="1834"/>
                                          </p:stCondLst>
                                        </p:cTn>
                                        <p:tgtEl>
                                          <p:spTgt spid="3">
                                            <p:txEl>
                                              <p:pRg st="5" end="5"/>
                                            </p:txEl>
                                          </p:spTgt>
                                        </p:tgtEl>
                                      </p:cBhvr>
                                      <p:to x="100000" y="100000"/>
                                    </p:animScale>
                                  </p:childTnLst>
                                </p:cTn>
                              </p:par>
                            </p:childTnLst>
                          </p:cTn>
                        </p:par>
                      </p:childTnLst>
                    </p:cTn>
                  </p:par>
                  <p:par>
                    <p:cTn id="74" fill="hold">
                      <p:stCondLst>
                        <p:cond delay="indefinite"/>
                      </p:stCondLst>
                      <p:childTnLst>
                        <p:par>
                          <p:cTn id="75" fill="hold">
                            <p:stCondLst>
                              <p:cond delay="0"/>
                            </p:stCondLst>
                            <p:childTnLst>
                              <p:par>
                                <p:cTn id="76" presetID="26" presetClass="entr" presetSubtype="0" fill="hold" nodeType="clickEffect">
                                  <p:stCondLst>
                                    <p:cond delay="0"/>
                                  </p:stCondLst>
                                  <p:childTnLst>
                                    <p:set>
                                      <p:cBhvr>
                                        <p:cTn id="77" dur="1" fill="hold">
                                          <p:stCondLst>
                                            <p:cond delay="0"/>
                                          </p:stCondLst>
                                        </p:cTn>
                                        <p:tgtEl>
                                          <p:spTgt spid="3">
                                            <p:txEl>
                                              <p:pRg st="6" end="6"/>
                                            </p:txEl>
                                          </p:spTgt>
                                        </p:tgtEl>
                                        <p:attrNameLst>
                                          <p:attrName>style.visibility</p:attrName>
                                        </p:attrNameLst>
                                      </p:cBhvr>
                                      <p:to>
                                        <p:strVal val="visible"/>
                                      </p:to>
                                    </p:set>
                                    <p:animEffect transition="in" filter="wipe(down)">
                                      <p:cBhvr>
                                        <p:cTn id="78" dur="580">
                                          <p:stCondLst>
                                            <p:cond delay="0"/>
                                          </p:stCondLst>
                                        </p:cTn>
                                        <p:tgtEl>
                                          <p:spTgt spid="3">
                                            <p:txEl>
                                              <p:pRg st="6" end="6"/>
                                            </p:txEl>
                                          </p:spTgt>
                                        </p:tgtEl>
                                      </p:cBhvr>
                                    </p:animEffect>
                                    <p:anim calcmode="lin" valueType="num">
                                      <p:cBhvr>
                                        <p:cTn id="79"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80"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81"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82"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83"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84" dur="26">
                                          <p:stCondLst>
                                            <p:cond delay="650"/>
                                          </p:stCondLst>
                                        </p:cTn>
                                        <p:tgtEl>
                                          <p:spTgt spid="3">
                                            <p:txEl>
                                              <p:pRg st="6" end="6"/>
                                            </p:txEl>
                                          </p:spTgt>
                                        </p:tgtEl>
                                      </p:cBhvr>
                                      <p:to x="100000" y="60000"/>
                                    </p:animScale>
                                    <p:animScale>
                                      <p:cBhvr>
                                        <p:cTn id="85" dur="166" decel="50000">
                                          <p:stCondLst>
                                            <p:cond delay="676"/>
                                          </p:stCondLst>
                                        </p:cTn>
                                        <p:tgtEl>
                                          <p:spTgt spid="3">
                                            <p:txEl>
                                              <p:pRg st="6" end="6"/>
                                            </p:txEl>
                                          </p:spTgt>
                                        </p:tgtEl>
                                      </p:cBhvr>
                                      <p:to x="100000" y="100000"/>
                                    </p:animScale>
                                    <p:animScale>
                                      <p:cBhvr>
                                        <p:cTn id="86" dur="26">
                                          <p:stCondLst>
                                            <p:cond delay="1312"/>
                                          </p:stCondLst>
                                        </p:cTn>
                                        <p:tgtEl>
                                          <p:spTgt spid="3">
                                            <p:txEl>
                                              <p:pRg st="6" end="6"/>
                                            </p:txEl>
                                          </p:spTgt>
                                        </p:tgtEl>
                                      </p:cBhvr>
                                      <p:to x="100000" y="80000"/>
                                    </p:animScale>
                                    <p:animScale>
                                      <p:cBhvr>
                                        <p:cTn id="87" dur="166" decel="50000">
                                          <p:stCondLst>
                                            <p:cond delay="1338"/>
                                          </p:stCondLst>
                                        </p:cTn>
                                        <p:tgtEl>
                                          <p:spTgt spid="3">
                                            <p:txEl>
                                              <p:pRg st="6" end="6"/>
                                            </p:txEl>
                                          </p:spTgt>
                                        </p:tgtEl>
                                      </p:cBhvr>
                                      <p:to x="100000" y="100000"/>
                                    </p:animScale>
                                    <p:animScale>
                                      <p:cBhvr>
                                        <p:cTn id="88" dur="26">
                                          <p:stCondLst>
                                            <p:cond delay="1642"/>
                                          </p:stCondLst>
                                        </p:cTn>
                                        <p:tgtEl>
                                          <p:spTgt spid="3">
                                            <p:txEl>
                                              <p:pRg st="6" end="6"/>
                                            </p:txEl>
                                          </p:spTgt>
                                        </p:tgtEl>
                                      </p:cBhvr>
                                      <p:to x="100000" y="90000"/>
                                    </p:animScale>
                                    <p:animScale>
                                      <p:cBhvr>
                                        <p:cTn id="89" dur="166" decel="50000">
                                          <p:stCondLst>
                                            <p:cond delay="1668"/>
                                          </p:stCondLst>
                                        </p:cTn>
                                        <p:tgtEl>
                                          <p:spTgt spid="3">
                                            <p:txEl>
                                              <p:pRg st="6" end="6"/>
                                            </p:txEl>
                                          </p:spTgt>
                                        </p:tgtEl>
                                      </p:cBhvr>
                                      <p:to x="100000" y="100000"/>
                                    </p:animScale>
                                    <p:animScale>
                                      <p:cBhvr>
                                        <p:cTn id="90" dur="26">
                                          <p:stCondLst>
                                            <p:cond delay="1808"/>
                                          </p:stCondLst>
                                        </p:cTn>
                                        <p:tgtEl>
                                          <p:spTgt spid="3">
                                            <p:txEl>
                                              <p:pRg st="6" end="6"/>
                                            </p:txEl>
                                          </p:spTgt>
                                        </p:tgtEl>
                                      </p:cBhvr>
                                      <p:to x="100000" y="95000"/>
                                    </p:animScale>
                                    <p:animScale>
                                      <p:cBhvr>
                                        <p:cTn id="91" dur="166" decel="50000">
                                          <p:stCondLst>
                                            <p:cond delay="1834"/>
                                          </p:stCondLst>
                                        </p:cTn>
                                        <p:tgtEl>
                                          <p:spTgt spid="3">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24</a:t>
            </a:fld>
            <a:endParaRPr lang="es-ES" dirty="0"/>
          </a:p>
        </p:txBody>
      </p:sp>
      <p:sp>
        <p:nvSpPr>
          <p:cNvPr id="3" name="CuadroTexto 2"/>
          <p:cNvSpPr txBox="1"/>
          <p:nvPr/>
        </p:nvSpPr>
        <p:spPr>
          <a:xfrm>
            <a:off x="1010194" y="1478116"/>
            <a:ext cx="10461370" cy="3862596"/>
          </a:xfrm>
          <a:prstGeom prst="rect">
            <a:avLst/>
          </a:prstGeom>
          <a:noFill/>
        </p:spPr>
        <p:txBody>
          <a:bodyPr wrap="square" rtlCol="0">
            <a:spAutoFit/>
          </a:bodyPr>
          <a:lstStyle/>
          <a:p>
            <a:pPr marL="457200" indent="-457200" algn="just">
              <a:buFont typeface="+mj-lt"/>
              <a:buAutoNum type="alphaLcPeriod"/>
            </a:pPr>
            <a:r>
              <a:rPr lang="es-MX" sz="2200" dirty="0">
                <a:solidFill>
                  <a:srgbClr val="0000FF"/>
                </a:solidFill>
              </a:rPr>
              <a:t>En los contratos a serie de </a:t>
            </a:r>
            <a:r>
              <a:rPr lang="es-MX" sz="2200" dirty="0" smtClean="0">
                <a:solidFill>
                  <a:srgbClr val="0000FF"/>
                </a:solidFill>
              </a:rPr>
              <a:t>precios unitarios</a:t>
            </a:r>
            <a:r>
              <a:rPr lang="es-MX" sz="2200" dirty="0"/>
              <a:t>, </a:t>
            </a:r>
            <a:r>
              <a:rPr lang="es-MX" sz="2200" dirty="0" smtClean="0"/>
              <a:t>si el MOP </a:t>
            </a:r>
            <a:r>
              <a:rPr lang="es-MX" sz="2200" dirty="0" smtClean="0">
                <a:solidFill>
                  <a:srgbClr val="C00000"/>
                </a:solidFill>
              </a:rPr>
              <a:t>disminuye las </a:t>
            </a:r>
            <a:r>
              <a:rPr lang="es-MX" sz="2200" dirty="0">
                <a:solidFill>
                  <a:srgbClr val="C00000"/>
                </a:solidFill>
              </a:rPr>
              <a:t>cantidades </a:t>
            </a:r>
            <a:r>
              <a:rPr lang="es-MX" sz="2200" dirty="0" smtClean="0">
                <a:solidFill>
                  <a:srgbClr val="C00000"/>
                </a:solidFill>
              </a:rPr>
              <a:t>de obras </a:t>
            </a:r>
            <a:r>
              <a:rPr lang="es-MX" sz="2200" dirty="0"/>
              <a:t>contempladas, </a:t>
            </a:r>
            <a:r>
              <a:rPr lang="es-MX" sz="2200" dirty="0">
                <a:solidFill>
                  <a:srgbClr val="C00000"/>
                </a:solidFill>
              </a:rPr>
              <a:t>reduciendo </a:t>
            </a:r>
            <a:r>
              <a:rPr lang="es-MX" sz="2200" dirty="0"/>
              <a:t>al mismo tiempo </a:t>
            </a:r>
            <a:r>
              <a:rPr lang="es-MX" sz="2200" dirty="0">
                <a:solidFill>
                  <a:srgbClr val="C00000"/>
                </a:solidFill>
              </a:rPr>
              <a:t>el plazo </a:t>
            </a:r>
            <a:r>
              <a:rPr lang="es-MX" sz="2200" dirty="0" smtClean="0">
                <a:solidFill>
                  <a:srgbClr val="C00000"/>
                </a:solidFill>
              </a:rPr>
              <a:t>de ejecución </a:t>
            </a:r>
            <a:r>
              <a:rPr lang="es-MX" sz="2200" dirty="0">
                <a:solidFill>
                  <a:srgbClr val="C00000"/>
                </a:solidFill>
              </a:rPr>
              <a:t>de la obra</a:t>
            </a:r>
            <a:r>
              <a:rPr lang="es-MX" sz="2200" dirty="0"/>
              <a:t>, si procede de acuerdo al programa </a:t>
            </a:r>
            <a:r>
              <a:rPr lang="es-MX" sz="2200" dirty="0" smtClean="0"/>
              <a:t>de trabajo</a:t>
            </a:r>
            <a:r>
              <a:rPr lang="es-MX" sz="2200" dirty="0"/>
              <a:t>, </a:t>
            </a:r>
            <a:r>
              <a:rPr lang="es-MX" sz="2200" dirty="0" smtClean="0"/>
              <a:t>el contratista tiene </a:t>
            </a:r>
            <a:r>
              <a:rPr lang="es-MX" sz="2200" dirty="0"/>
              <a:t>derecho </a:t>
            </a:r>
            <a:r>
              <a:rPr lang="es-MX" sz="2200" dirty="0" smtClean="0"/>
              <a:t>a una </a:t>
            </a:r>
            <a:r>
              <a:rPr lang="es-MX" sz="2200" i="1" dirty="0" smtClean="0"/>
              <a:t>indemnización </a:t>
            </a:r>
            <a:r>
              <a:rPr lang="es-MX" sz="2200" i="1" dirty="0"/>
              <a:t>igual al </a:t>
            </a:r>
            <a:r>
              <a:rPr lang="es-MX" sz="2200" dirty="0">
                <a:solidFill>
                  <a:srgbClr val="0000FF"/>
                </a:solidFill>
              </a:rPr>
              <a:t>10%</a:t>
            </a:r>
            <a:r>
              <a:rPr lang="es-MX" sz="2200" dirty="0"/>
              <a:t> </a:t>
            </a:r>
            <a:r>
              <a:rPr lang="es-MX" sz="2200" i="1" dirty="0"/>
              <a:t>de la disminución que </a:t>
            </a:r>
            <a:r>
              <a:rPr lang="es-MX" sz="2200" i="1" dirty="0" smtClean="0"/>
              <a:t>resulte de </a:t>
            </a:r>
            <a:r>
              <a:rPr lang="es-MX" sz="2200" i="1" dirty="0"/>
              <a:t>la liquidación final de los aumentos y </a:t>
            </a:r>
            <a:r>
              <a:rPr lang="es-MX" sz="2200" i="1" dirty="0" smtClean="0"/>
              <a:t>disminuciones parciales </a:t>
            </a:r>
            <a:r>
              <a:rPr lang="es-MX" sz="2200" i="1" dirty="0"/>
              <a:t>de </a:t>
            </a:r>
            <a:r>
              <a:rPr lang="es-MX" sz="2200" i="1" dirty="0" smtClean="0"/>
              <a:t>obras.</a:t>
            </a:r>
            <a:r>
              <a:rPr lang="es-MX" sz="2200" dirty="0" smtClean="0"/>
              <a:t> </a:t>
            </a:r>
          </a:p>
          <a:p>
            <a:pPr marL="360000" lvl="1" algn="just">
              <a:spcBef>
                <a:spcPts val="600"/>
              </a:spcBef>
              <a:spcAft>
                <a:spcPts val="1800"/>
              </a:spcAft>
            </a:pPr>
            <a:r>
              <a:rPr lang="es-MX" sz="2200" dirty="0" smtClean="0"/>
              <a:t>(No se consideran </a:t>
            </a:r>
            <a:r>
              <a:rPr lang="es-MX" sz="2200" dirty="0"/>
              <a:t>las variaciones que experimenten los </a:t>
            </a:r>
            <a:r>
              <a:rPr lang="es-MX" sz="2200" dirty="0" smtClean="0"/>
              <a:t>montos reales </a:t>
            </a:r>
            <a:r>
              <a:rPr lang="es-MX" sz="2200" dirty="0"/>
              <a:t>de los Valores pro forma, con respecto a los </a:t>
            </a:r>
            <a:r>
              <a:rPr lang="es-MX" sz="2200" dirty="0" smtClean="0"/>
              <a:t>valores establecidos </a:t>
            </a:r>
            <a:r>
              <a:rPr lang="es-MX" sz="2200" dirty="0"/>
              <a:t>en el presupuesto oficial</a:t>
            </a:r>
            <a:r>
              <a:rPr lang="es-MX" sz="2200" dirty="0" smtClean="0"/>
              <a:t>.)</a:t>
            </a:r>
            <a:endParaRPr lang="es-MX" sz="2200" dirty="0"/>
          </a:p>
          <a:p>
            <a:pPr marL="457200" indent="-457200" algn="just">
              <a:spcBef>
                <a:spcPts val="600"/>
              </a:spcBef>
              <a:buClr>
                <a:srgbClr val="0000FF"/>
              </a:buClr>
              <a:buFont typeface="+mj-lt"/>
              <a:buAutoNum type="alphaLcPeriod"/>
            </a:pPr>
            <a:r>
              <a:rPr lang="es-MX" sz="2200" dirty="0" smtClean="0"/>
              <a:t>Lo anterior podrá </a:t>
            </a:r>
            <a:r>
              <a:rPr lang="es-MX" sz="2200" dirty="0"/>
              <a:t>también efectuarse en </a:t>
            </a:r>
            <a:r>
              <a:rPr lang="es-MX" sz="2200" dirty="0" smtClean="0"/>
              <a:t>los </a:t>
            </a:r>
            <a:r>
              <a:rPr lang="es-MX" sz="2200" dirty="0" smtClean="0">
                <a:solidFill>
                  <a:srgbClr val="0000FF"/>
                </a:solidFill>
              </a:rPr>
              <a:t>contratos </a:t>
            </a:r>
            <a:r>
              <a:rPr lang="es-MX" sz="2200" dirty="0">
                <a:solidFill>
                  <a:srgbClr val="0000FF"/>
                </a:solidFill>
              </a:rPr>
              <a:t>a suma alzada</a:t>
            </a:r>
            <a:r>
              <a:rPr lang="es-MX" sz="2200" dirty="0"/>
              <a:t>, </a:t>
            </a:r>
            <a:r>
              <a:rPr lang="es-MX" sz="2200" dirty="0" smtClean="0"/>
              <a:t>siempre </a:t>
            </a:r>
            <a:r>
              <a:rPr lang="es-MX" sz="2200" dirty="0"/>
              <a:t>que se trate de modificaciones del </a:t>
            </a:r>
            <a:r>
              <a:rPr lang="es-MX" sz="2200" dirty="0" smtClean="0"/>
              <a:t>proyecto contratado </a:t>
            </a:r>
            <a:r>
              <a:rPr lang="es-MX" sz="2200" dirty="0"/>
              <a:t>y que la disminución comprenda partidas </a:t>
            </a:r>
            <a:r>
              <a:rPr lang="es-MX" sz="2200" dirty="0" smtClean="0"/>
              <a:t>o porcentajes </a:t>
            </a:r>
            <a:r>
              <a:rPr lang="es-MX" sz="2200" dirty="0"/>
              <a:t>de ellas perfectamente determinadas </a:t>
            </a:r>
            <a:r>
              <a:rPr lang="es-MX" sz="2200" dirty="0" smtClean="0"/>
              <a:t>y valorizadas</a:t>
            </a:r>
            <a:r>
              <a:rPr lang="es-MX" sz="2200" dirty="0"/>
              <a:t>. </a:t>
            </a:r>
            <a:endParaRPr lang="es-MX" sz="2200" dirty="0" smtClean="0"/>
          </a:p>
        </p:txBody>
      </p:sp>
      <p:sp>
        <p:nvSpPr>
          <p:cNvPr id="5" name="CuadroTexto 4"/>
          <p:cNvSpPr txBox="1"/>
          <p:nvPr/>
        </p:nvSpPr>
        <p:spPr>
          <a:xfrm>
            <a:off x="2734491" y="627993"/>
            <a:ext cx="7123612" cy="523220"/>
          </a:xfrm>
          <a:prstGeom prst="rect">
            <a:avLst/>
          </a:prstGeom>
          <a:noFill/>
        </p:spPr>
        <p:txBody>
          <a:bodyPr wrap="square" rtlCol="0">
            <a:spAutoFit/>
          </a:bodyPr>
          <a:lstStyle/>
          <a:p>
            <a:pPr algn="ctr"/>
            <a:r>
              <a:rPr lang="es-MX" sz="2800" dirty="0" smtClean="0">
                <a:solidFill>
                  <a:srgbClr val="FF0000"/>
                </a:solidFill>
              </a:rPr>
              <a:t>INDEMNIZACIONES</a:t>
            </a:r>
            <a:endParaRPr lang="es-CL" sz="2800" dirty="0">
              <a:solidFill>
                <a:srgbClr val="FF0000"/>
              </a:solidFill>
            </a:endParaRPr>
          </a:p>
        </p:txBody>
      </p:sp>
    </p:spTree>
    <p:extLst>
      <p:ext uri="{BB962C8B-B14F-4D97-AF65-F5344CB8AC3E}">
        <p14:creationId xmlns:p14="http://schemas.microsoft.com/office/powerpoint/2010/main" val="255334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1000"/>
                                        <p:tgtEl>
                                          <p:spTgt spid="3">
                                            <p:txEl>
                                              <p:pRg st="1" end="1"/>
                                            </p:txEl>
                                          </p:spTgt>
                                        </p:tgtEl>
                                      </p:cBhvr>
                                    </p:animEffect>
                                    <p:anim calcmode="lin" valueType="num">
                                      <p:cBhvr>
                                        <p:cTn id="2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wipe(down)">
                                      <p:cBhvr>
                                        <p:cTn id="32" dur="580">
                                          <p:stCondLst>
                                            <p:cond delay="0"/>
                                          </p:stCondLst>
                                        </p:cTn>
                                        <p:tgtEl>
                                          <p:spTgt spid="3">
                                            <p:txEl>
                                              <p:pRg st="2" end="2"/>
                                            </p:txEl>
                                          </p:spTgt>
                                        </p:tgtEl>
                                      </p:cBhvr>
                                    </p:animEffect>
                                    <p:anim calcmode="lin" valueType="num">
                                      <p:cBhvr>
                                        <p:cTn id="33"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3">
                                            <p:txEl>
                                              <p:pRg st="2" end="2"/>
                                            </p:txEl>
                                          </p:spTgt>
                                        </p:tgtEl>
                                      </p:cBhvr>
                                      <p:to x="100000" y="60000"/>
                                    </p:animScale>
                                    <p:animScale>
                                      <p:cBhvr>
                                        <p:cTn id="39" dur="166" decel="50000">
                                          <p:stCondLst>
                                            <p:cond delay="676"/>
                                          </p:stCondLst>
                                        </p:cTn>
                                        <p:tgtEl>
                                          <p:spTgt spid="3">
                                            <p:txEl>
                                              <p:pRg st="2" end="2"/>
                                            </p:txEl>
                                          </p:spTgt>
                                        </p:tgtEl>
                                      </p:cBhvr>
                                      <p:to x="100000" y="100000"/>
                                    </p:animScale>
                                    <p:animScale>
                                      <p:cBhvr>
                                        <p:cTn id="40" dur="26">
                                          <p:stCondLst>
                                            <p:cond delay="1312"/>
                                          </p:stCondLst>
                                        </p:cTn>
                                        <p:tgtEl>
                                          <p:spTgt spid="3">
                                            <p:txEl>
                                              <p:pRg st="2" end="2"/>
                                            </p:txEl>
                                          </p:spTgt>
                                        </p:tgtEl>
                                      </p:cBhvr>
                                      <p:to x="100000" y="80000"/>
                                    </p:animScale>
                                    <p:animScale>
                                      <p:cBhvr>
                                        <p:cTn id="41" dur="166" decel="50000">
                                          <p:stCondLst>
                                            <p:cond delay="1338"/>
                                          </p:stCondLst>
                                        </p:cTn>
                                        <p:tgtEl>
                                          <p:spTgt spid="3">
                                            <p:txEl>
                                              <p:pRg st="2" end="2"/>
                                            </p:txEl>
                                          </p:spTgt>
                                        </p:tgtEl>
                                      </p:cBhvr>
                                      <p:to x="100000" y="100000"/>
                                    </p:animScale>
                                    <p:animScale>
                                      <p:cBhvr>
                                        <p:cTn id="42" dur="26">
                                          <p:stCondLst>
                                            <p:cond delay="1642"/>
                                          </p:stCondLst>
                                        </p:cTn>
                                        <p:tgtEl>
                                          <p:spTgt spid="3">
                                            <p:txEl>
                                              <p:pRg st="2" end="2"/>
                                            </p:txEl>
                                          </p:spTgt>
                                        </p:tgtEl>
                                      </p:cBhvr>
                                      <p:to x="100000" y="90000"/>
                                    </p:animScale>
                                    <p:animScale>
                                      <p:cBhvr>
                                        <p:cTn id="43" dur="166" decel="50000">
                                          <p:stCondLst>
                                            <p:cond delay="1668"/>
                                          </p:stCondLst>
                                        </p:cTn>
                                        <p:tgtEl>
                                          <p:spTgt spid="3">
                                            <p:txEl>
                                              <p:pRg st="2" end="2"/>
                                            </p:txEl>
                                          </p:spTgt>
                                        </p:tgtEl>
                                      </p:cBhvr>
                                      <p:to x="100000" y="100000"/>
                                    </p:animScale>
                                    <p:animScale>
                                      <p:cBhvr>
                                        <p:cTn id="44" dur="26">
                                          <p:stCondLst>
                                            <p:cond delay="1808"/>
                                          </p:stCondLst>
                                        </p:cTn>
                                        <p:tgtEl>
                                          <p:spTgt spid="3">
                                            <p:txEl>
                                              <p:pRg st="2" end="2"/>
                                            </p:txEl>
                                          </p:spTgt>
                                        </p:tgtEl>
                                      </p:cBhvr>
                                      <p:to x="100000" y="95000"/>
                                    </p:animScale>
                                    <p:animScale>
                                      <p:cBhvr>
                                        <p:cTn id="45"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25</a:t>
            </a:fld>
            <a:endParaRPr lang="es-ES" dirty="0"/>
          </a:p>
        </p:txBody>
      </p:sp>
      <p:sp>
        <p:nvSpPr>
          <p:cNvPr id="3" name="CuadroTexto 2"/>
          <p:cNvSpPr txBox="1"/>
          <p:nvPr/>
        </p:nvSpPr>
        <p:spPr>
          <a:xfrm>
            <a:off x="479001" y="952926"/>
            <a:ext cx="10981507" cy="1785104"/>
          </a:xfrm>
          <a:prstGeom prst="rect">
            <a:avLst/>
          </a:prstGeom>
          <a:noFill/>
        </p:spPr>
        <p:txBody>
          <a:bodyPr wrap="square" rtlCol="0">
            <a:spAutoFit/>
          </a:bodyPr>
          <a:lstStyle/>
          <a:p>
            <a:pPr marL="457200" indent="-457200" algn="just">
              <a:buFont typeface="+mj-lt"/>
              <a:buAutoNum type="alphaLcParenR" startAt="3"/>
            </a:pPr>
            <a:r>
              <a:rPr lang="es-MX" sz="2200" dirty="0" smtClean="0">
                <a:solidFill>
                  <a:srgbClr val="0000FF"/>
                </a:solidFill>
              </a:rPr>
              <a:t>Si existe atraso en la </a:t>
            </a:r>
            <a:r>
              <a:rPr lang="es-MX" sz="2200" dirty="0">
                <a:solidFill>
                  <a:srgbClr val="0000FF"/>
                </a:solidFill>
              </a:rPr>
              <a:t>entrega de terrenos no </a:t>
            </a:r>
            <a:r>
              <a:rPr lang="es-MX" sz="2200" dirty="0" smtClean="0">
                <a:solidFill>
                  <a:srgbClr val="0000FF"/>
                </a:solidFill>
              </a:rPr>
              <a:t>imputable </a:t>
            </a:r>
            <a:r>
              <a:rPr lang="es-MX" sz="2200" dirty="0">
                <a:solidFill>
                  <a:srgbClr val="0000FF"/>
                </a:solidFill>
              </a:rPr>
              <a:t>al contratista </a:t>
            </a:r>
            <a:r>
              <a:rPr lang="es-MX" sz="2200" dirty="0"/>
              <a:t>y </a:t>
            </a:r>
            <a:r>
              <a:rPr lang="es-MX" sz="2200" dirty="0" smtClean="0"/>
              <a:t>esto le ocasiona </a:t>
            </a:r>
            <a:r>
              <a:rPr lang="es-MX" sz="2200" dirty="0">
                <a:solidFill>
                  <a:srgbClr val="C00000"/>
                </a:solidFill>
              </a:rPr>
              <a:t>atrasos </a:t>
            </a:r>
            <a:r>
              <a:rPr lang="es-MX" sz="2200" dirty="0" smtClean="0">
                <a:solidFill>
                  <a:srgbClr val="C00000"/>
                </a:solidFill>
              </a:rPr>
              <a:t>en relación </a:t>
            </a:r>
            <a:r>
              <a:rPr lang="es-MX" sz="2200" dirty="0">
                <a:solidFill>
                  <a:srgbClr val="C00000"/>
                </a:solidFill>
              </a:rPr>
              <a:t>con </a:t>
            </a:r>
            <a:r>
              <a:rPr lang="es-MX" sz="2200" dirty="0" smtClean="0">
                <a:solidFill>
                  <a:srgbClr val="C00000"/>
                </a:solidFill>
              </a:rPr>
              <a:t>su </a:t>
            </a:r>
            <a:r>
              <a:rPr lang="es-MX" sz="2200" dirty="0">
                <a:solidFill>
                  <a:srgbClr val="C00000"/>
                </a:solidFill>
              </a:rPr>
              <a:t>programa</a:t>
            </a:r>
            <a:r>
              <a:rPr lang="es-MX" sz="2200" dirty="0"/>
              <a:t>, le </a:t>
            </a:r>
            <a:r>
              <a:rPr lang="es-MX" sz="2200" dirty="0" smtClean="0"/>
              <a:t>son </a:t>
            </a:r>
            <a:r>
              <a:rPr lang="es-MX" sz="2200" dirty="0"/>
              <a:t>indemnizados </a:t>
            </a:r>
            <a:r>
              <a:rPr lang="es-MX" sz="2200" dirty="0" smtClean="0"/>
              <a:t>los daños</a:t>
            </a:r>
            <a:r>
              <a:rPr lang="es-MX" sz="2200" dirty="0"/>
              <a:t>, sobre la base de los </a:t>
            </a:r>
            <a:r>
              <a:rPr lang="es-MX" sz="2200" dirty="0">
                <a:solidFill>
                  <a:srgbClr val="9900FF"/>
                </a:solidFill>
              </a:rPr>
              <a:t>gastos directos </a:t>
            </a:r>
            <a:r>
              <a:rPr lang="es-MX" sz="2200" dirty="0" smtClean="0">
                <a:solidFill>
                  <a:srgbClr val="9900FF"/>
                </a:solidFill>
              </a:rPr>
              <a:t>justificados </a:t>
            </a:r>
            <a:r>
              <a:rPr lang="es-MX" sz="2200" dirty="0" smtClean="0"/>
              <a:t>que </a:t>
            </a:r>
            <a:r>
              <a:rPr lang="es-MX" sz="2200" dirty="0"/>
              <a:t>el contratista haya tenido y que la inspección </a:t>
            </a:r>
            <a:r>
              <a:rPr lang="es-MX" sz="2200" dirty="0" smtClean="0"/>
              <a:t>fiscal haya </a:t>
            </a:r>
            <a:r>
              <a:rPr lang="es-MX" sz="2200" dirty="0"/>
              <a:t>verificado, recargados en </a:t>
            </a:r>
            <a:r>
              <a:rPr lang="es-MX" sz="2200" dirty="0" smtClean="0"/>
              <a:t>un </a:t>
            </a:r>
            <a:r>
              <a:rPr lang="es-MX" sz="2200" b="1" dirty="0" smtClean="0">
                <a:solidFill>
                  <a:srgbClr val="FF0000"/>
                </a:solidFill>
              </a:rPr>
              <a:t>30%.  </a:t>
            </a:r>
            <a:r>
              <a:rPr lang="es-MX" sz="2200" dirty="0" smtClean="0"/>
              <a:t>Asimismo</a:t>
            </a:r>
            <a:r>
              <a:rPr lang="es-MX" sz="2200" dirty="0"/>
              <a:t>, se </a:t>
            </a:r>
            <a:r>
              <a:rPr lang="es-MX" sz="2200" dirty="0" smtClean="0"/>
              <a:t>aumenta </a:t>
            </a:r>
            <a:r>
              <a:rPr lang="es-MX" sz="2200" dirty="0"/>
              <a:t>el plazo </a:t>
            </a:r>
            <a:r>
              <a:rPr lang="es-MX" sz="2200" dirty="0" smtClean="0"/>
              <a:t>del contrato </a:t>
            </a:r>
            <a:r>
              <a:rPr lang="es-MX" sz="2200" dirty="0"/>
              <a:t>en conformidad con el atraso que se produzca por </a:t>
            </a:r>
            <a:r>
              <a:rPr lang="es-MX" sz="2200" dirty="0" smtClean="0"/>
              <a:t>el motivo </a:t>
            </a:r>
            <a:r>
              <a:rPr lang="es-MX" sz="2200" dirty="0"/>
              <a:t>indicado. </a:t>
            </a:r>
            <a:endParaRPr lang="es-MX" sz="2200" dirty="0" smtClean="0"/>
          </a:p>
        </p:txBody>
      </p:sp>
      <p:sp>
        <p:nvSpPr>
          <p:cNvPr id="5" name="CuadroTexto 4"/>
          <p:cNvSpPr txBox="1"/>
          <p:nvPr/>
        </p:nvSpPr>
        <p:spPr>
          <a:xfrm>
            <a:off x="479001" y="2920123"/>
            <a:ext cx="10917534" cy="1446550"/>
          </a:xfrm>
          <a:prstGeom prst="rect">
            <a:avLst/>
          </a:prstGeom>
          <a:noFill/>
        </p:spPr>
        <p:txBody>
          <a:bodyPr wrap="square" rtlCol="0">
            <a:spAutoFit/>
          </a:bodyPr>
          <a:lstStyle/>
          <a:p>
            <a:pPr marL="457200" indent="-457200" algn="just">
              <a:buClr>
                <a:srgbClr val="FF0000"/>
              </a:buClr>
              <a:buFont typeface="+mj-lt"/>
              <a:buAutoNum type="alphaLcParenR" startAt="4"/>
            </a:pPr>
            <a:r>
              <a:rPr lang="es-MX" sz="2200" dirty="0" smtClean="0">
                <a:solidFill>
                  <a:srgbClr val="0000FF"/>
                </a:solidFill>
              </a:rPr>
              <a:t>Si existe atraso en la entrega de materiales del fisco</a:t>
            </a:r>
            <a:r>
              <a:rPr lang="es-MX" sz="2200" dirty="0" smtClean="0"/>
              <a:t> y produce atraso </a:t>
            </a:r>
            <a:r>
              <a:rPr lang="es-MX" sz="2200" dirty="0"/>
              <a:t>en el programa de trabajo</a:t>
            </a:r>
            <a:r>
              <a:rPr lang="es-MX" sz="2200" dirty="0" smtClean="0"/>
              <a:t>, la </a:t>
            </a:r>
            <a:r>
              <a:rPr lang="es-MX" sz="2200" dirty="0"/>
              <a:t>Dirección </a:t>
            </a:r>
            <a:r>
              <a:rPr lang="es-MX" sz="2200" dirty="0" smtClean="0"/>
              <a:t>autoriza </a:t>
            </a:r>
            <a:r>
              <a:rPr lang="es-MX" sz="2200" dirty="0"/>
              <a:t>el aumento de plazo y, asimismo</a:t>
            </a:r>
            <a:r>
              <a:rPr lang="es-MX" sz="2200" dirty="0" smtClean="0"/>
              <a:t>, la </a:t>
            </a:r>
            <a:r>
              <a:rPr lang="es-MX" sz="2200" dirty="0"/>
              <a:t>adquisición de ellos por el contratista, </a:t>
            </a:r>
            <a:r>
              <a:rPr lang="es-MX" sz="2200" dirty="0" smtClean="0"/>
              <a:t>previas cotizaciones </a:t>
            </a:r>
            <a:r>
              <a:rPr lang="es-MX" sz="2200" dirty="0"/>
              <a:t>controladas por el inspector fiscal</a:t>
            </a:r>
            <a:r>
              <a:rPr lang="es-MX" sz="2200" dirty="0" smtClean="0"/>
              <a:t>, </a:t>
            </a:r>
            <a:r>
              <a:rPr lang="es-CL" sz="2200" dirty="0" smtClean="0"/>
              <a:t>reembolsándole </a:t>
            </a:r>
            <a:r>
              <a:rPr lang="es-CL" sz="2200" dirty="0"/>
              <a:t>su valor</a:t>
            </a:r>
            <a:r>
              <a:rPr lang="es-CL" sz="2200" dirty="0" smtClean="0"/>
              <a:t>.</a:t>
            </a:r>
          </a:p>
        </p:txBody>
      </p:sp>
      <p:sp>
        <p:nvSpPr>
          <p:cNvPr id="6" name="CuadroTexto 5"/>
          <p:cNvSpPr txBox="1"/>
          <p:nvPr/>
        </p:nvSpPr>
        <p:spPr>
          <a:xfrm>
            <a:off x="479001" y="4721907"/>
            <a:ext cx="10917534" cy="769441"/>
          </a:xfrm>
          <a:prstGeom prst="rect">
            <a:avLst/>
          </a:prstGeom>
          <a:noFill/>
        </p:spPr>
        <p:txBody>
          <a:bodyPr wrap="square" rtlCol="0">
            <a:spAutoFit/>
          </a:bodyPr>
          <a:lstStyle/>
          <a:p>
            <a:pPr marL="457200" indent="-457200" algn="just">
              <a:buClr>
                <a:srgbClr val="FF0000"/>
              </a:buClr>
              <a:buFont typeface="+mj-lt"/>
              <a:buAutoNum type="alphaLcParenR" startAt="5"/>
            </a:pPr>
            <a:r>
              <a:rPr lang="es-MX" sz="2200" dirty="0">
                <a:solidFill>
                  <a:srgbClr val="0000FF"/>
                </a:solidFill>
              </a:rPr>
              <a:t>S</a:t>
            </a:r>
            <a:r>
              <a:rPr lang="es-MX" sz="2200" dirty="0" smtClean="0">
                <a:solidFill>
                  <a:srgbClr val="0000FF"/>
                </a:solidFill>
              </a:rPr>
              <a:t>i </a:t>
            </a:r>
            <a:r>
              <a:rPr lang="es-MX" sz="2200" dirty="0">
                <a:solidFill>
                  <a:srgbClr val="0000FF"/>
                </a:solidFill>
              </a:rPr>
              <a:t>la Dirección, a recomendación del inspector fiscal, modifica el programa de trabajo</a:t>
            </a:r>
            <a:r>
              <a:rPr lang="es-MX" sz="2200" dirty="0"/>
              <a:t>, el contratista podrá ser indemnizado por los perjuicios que esta medida pueda </a:t>
            </a:r>
            <a:r>
              <a:rPr lang="es-MX" sz="2200" dirty="0" smtClean="0"/>
              <a:t>ocasionarle.</a:t>
            </a:r>
            <a:endParaRPr lang="es-CL" sz="2200" dirty="0"/>
          </a:p>
        </p:txBody>
      </p:sp>
    </p:spTree>
    <p:extLst>
      <p:ext uri="{BB962C8B-B14F-4D97-AF65-F5344CB8AC3E}">
        <p14:creationId xmlns:p14="http://schemas.microsoft.com/office/powerpoint/2010/main" val="397865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circle(in)">
                                      <p:cBhvr>
                                        <p:cTn id="21"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26</a:t>
            </a:fld>
            <a:endParaRPr lang="es-ES" dirty="0"/>
          </a:p>
        </p:txBody>
      </p:sp>
      <p:sp>
        <p:nvSpPr>
          <p:cNvPr id="4" name="3 CuadroTexto"/>
          <p:cNvSpPr txBox="1"/>
          <p:nvPr/>
        </p:nvSpPr>
        <p:spPr>
          <a:xfrm>
            <a:off x="696686" y="593439"/>
            <a:ext cx="10607040" cy="3708708"/>
          </a:xfrm>
          <a:prstGeom prst="rect">
            <a:avLst/>
          </a:prstGeom>
          <a:solidFill>
            <a:schemeClr val="bg1"/>
          </a:solidFill>
        </p:spPr>
        <p:txBody>
          <a:bodyPr wrap="square" rtlCol="0">
            <a:spAutoFit/>
          </a:bodyPr>
          <a:lstStyle/>
          <a:p>
            <a:pPr algn="just">
              <a:spcAft>
                <a:spcPts val="600"/>
              </a:spcAft>
            </a:pPr>
            <a:r>
              <a:rPr lang="es-MX" sz="2000" dirty="0">
                <a:solidFill>
                  <a:srgbClr val="0000FF"/>
                </a:solidFill>
              </a:rPr>
              <a:t>Si al aplicar </a:t>
            </a:r>
            <a:r>
              <a:rPr lang="es-MX" sz="2000" dirty="0" smtClean="0">
                <a:solidFill>
                  <a:schemeClr val="accent6">
                    <a:lumMod val="50000"/>
                  </a:schemeClr>
                </a:solidFill>
              </a:rPr>
              <a:t>d)</a:t>
            </a:r>
            <a:r>
              <a:rPr lang="es-MX" sz="2000" dirty="0" smtClean="0">
                <a:solidFill>
                  <a:srgbClr val="0000FF"/>
                </a:solidFill>
              </a:rPr>
              <a:t> </a:t>
            </a:r>
            <a:r>
              <a:rPr lang="es-MX" sz="2000" dirty="0">
                <a:solidFill>
                  <a:srgbClr val="0000FF"/>
                </a:solidFill>
              </a:rPr>
              <a:t>y/o  </a:t>
            </a:r>
            <a:r>
              <a:rPr lang="es-MX" sz="2000" dirty="0" smtClean="0">
                <a:solidFill>
                  <a:schemeClr val="accent6">
                    <a:lumMod val="50000"/>
                  </a:schemeClr>
                </a:solidFill>
              </a:rPr>
              <a:t>e)</a:t>
            </a:r>
            <a:r>
              <a:rPr lang="es-MX" sz="2000" dirty="0" smtClean="0">
                <a:solidFill>
                  <a:srgbClr val="0000FF"/>
                </a:solidFill>
              </a:rPr>
              <a:t>, </a:t>
            </a:r>
            <a:r>
              <a:rPr lang="es-MX" sz="2000" dirty="0"/>
              <a:t>se aumentare el plazo del contrato, </a:t>
            </a:r>
            <a:r>
              <a:rPr lang="es-CL" sz="2000" dirty="0"/>
              <a:t>se </a:t>
            </a:r>
            <a:r>
              <a:rPr lang="es-MX" sz="2000" dirty="0"/>
              <a:t>indemnizarán al contratista los mayores gastos generales proporcionales al aumento de plazo en que se incurra</a:t>
            </a:r>
            <a:r>
              <a:rPr lang="es-MX" sz="2000" dirty="0" smtClean="0"/>
              <a:t>.</a:t>
            </a:r>
            <a:endParaRPr lang="es-ES" sz="2000" dirty="0" smtClean="0">
              <a:solidFill>
                <a:srgbClr val="9900FF"/>
              </a:solidFill>
            </a:endParaRPr>
          </a:p>
          <a:p>
            <a:pPr marL="457200" indent="-457200" algn="just">
              <a:spcAft>
                <a:spcPts val="600"/>
              </a:spcAft>
              <a:buFont typeface="+mj-lt"/>
              <a:buAutoNum type="arabicPeriod"/>
            </a:pPr>
            <a:r>
              <a:rPr lang="es-ES" sz="2000" dirty="0" smtClean="0"/>
              <a:t>Para este </a:t>
            </a:r>
            <a:r>
              <a:rPr lang="es-ES" sz="2000" dirty="0"/>
              <a:t>efecto, y </a:t>
            </a:r>
            <a:r>
              <a:rPr lang="es-ES" sz="2000" u="sng" dirty="0"/>
              <a:t>en el silencio de las bases</a:t>
            </a:r>
            <a:r>
              <a:rPr lang="es-ES" sz="2000" dirty="0"/>
              <a:t>, </a:t>
            </a:r>
            <a:r>
              <a:rPr lang="es-ES" sz="2000" dirty="0" smtClean="0">
                <a:effectLst>
                  <a:outerShdw blurRad="38100" dist="38100" dir="2700000" algn="tl">
                    <a:srgbClr val="000000">
                      <a:alpha val="43137"/>
                    </a:srgbClr>
                  </a:outerShdw>
                </a:effectLst>
              </a:rPr>
              <a:t>la </a:t>
            </a:r>
            <a:r>
              <a:rPr lang="es-ES" sz="2000" dirty="0">
                <a:effectLst>
                  <a:outerShdw blurRad="38100" dist="38100" dir="2700000" algn="tl">
                    <a:srgbClr val="000000">
                      <a:alpha val="43137"/>
                    </a:srgbClr>
                  </a:outerShdw>
                </a:effectLst>
              </a:rPr>
              <a:t>partida </a:t>
            </a:r>
            <a:r>
              <a:rPr lang="es-ES" sz="2000" dirty="0">
                <a:solidFill>
                  <a:srgbClr val="FF0000"/>
                </a:solidFill>
                <a:effectLst>
                  <a:outerShdw blurRad="38100" dist="38100" dir="2700000" algn="tl">
                    <a:srgbClr val="000000">
                      <a:alpha val="43137"/>
                    </a:srgbClr>
                  </a:outerShdw>
                </a:effectLst>
              </a:rPr>
              <a:t>gastos generales </a:t>
            </a:r>
            <a:r>
              <a:rPr lang="es-ES" sz="2000" dirty="0"/>
              <a:t>corresponde a un </a:t>
            </a:r>
            <a:r>
              <a:rPr lang="es-ES" sz="2000" b="1" dirty="0">
                <a:solidFill>
                  <a:srgbClr val="000099"/>
                </a:solidFill>
              </a:rPr>
              <a:t>12 %</a:t>
            </a:r>
            <a:r>
              <a:rPr lang="es-ES" sz="2000" dirty="0">
                <a:solidFill>
                  <a:srgbClr val="000099"/>
                </a:solidFill>
              </a:rPr>
              <a:t> del </a:t>
            </a:r>
            <a:r>
              <a:rPr lang="es-ES" sz="2000" dirty="0" smtClean="0">
                <a:solidFill>
                  <a:srgbClr val="000099"/>
                </a:solidFill>
              </a:rPr>
              <a:t>valor total </a:t>
            </a:r>
            <a:r>
              <a:rPr lang="es-ES" sz="2000" dirty="0">
                <a:solidFill>
                  <a:srgbClr val="000099"/>
                </a:solidFill>
              </a:rPr>
              <a:t>de la </a:t>
            </a:r>
            <a:r>
              <a:rPr lang="es-ES" sz="2000" dirty="0" smtClean="0">
                <a:solidFill>
                  <a:srgbClr val="000099"/>
                </a:solidFill>
              </a:rPr>
              <a:t>propuesta. La</a:t>
            </a:r>
            <a:r>
              <a:rPr lang="es-ES" sz="2000" dirty="0" smtClean="0"/>
              <a:t> </a:t>
            </a:r>
            <a:r>
              <a:rPr lang="es-ES" sz="2000" dirty="0"/>
              <a:t>indemnización </a:t>
            </a:r>
            <a:r>
              <a:rPr lang="es-ES" sz="2000" dirty="0" smtClean="0"/>
              <a:t>es </a:t>
            </a:r>
            <a:r>
              <a:rPr lang="es-ES" sz="2000" u="sng" dirty="0" smtClean="0"/>
              <a:t>proporcional </a:t>
            </a:r>
            <a:r>
              <a:rPr lang="es-ES" sz="2000" u="sng" dirty="0"/>
              <a:t>al aumento de plazo en relación con el </a:t>
            </a:r>
            <a:r>
              <a:rPr lang="es-ES" sz="2000" u="sng" dirty="0" smtClean="0"/>
              <a:t>plazo </a:t>
            </a:r>
            <a:r>
              <a:rPr lang="es-CL" sz="2000" u="sng" dirty="0" smtClean="0"/>
              <a:t>inicial</a:t>
            </a:r>
            <a:r>
              <a:rPr lang="es-CL" sz="2000" u="sng" dirty="0"/>
              <a:t>.</a:t>
            </a:r>
          </a:p>
          <a:p>
            <a:pPr marL="457200" indent="-457200" algn="just">
              <a:spcAft>
                <a:spcPts val="600"/>
              </a:spcAft>
              <a:buFont typeface="+mj-lt"/>
              <a:buAutoNum type="arabicPeriod"/>
            </a:pPr>
            <a:r>
              <a:rPr lang="es-ES" sz="2000" dirty="0"/>
              <a:t>Para el cálculo de la indemnización, la propuesta </a:t>
            </a:r>
            <a:r>
              <a:rPr lang="es-ES" sz="2000" dirty="0" smtClean="0"/>
              <a:t>se reajusta </a:t>
            </a:r>
            <a:r>
              <a:rPr lang="es-ES" sz="2000" dirty="0"/>
              <a:t>en base a </a:t>
            </a:r>
            <a:r>
              <a:rPr lang="es-ES" sz="2000" dirty="0" smtClean="0"/>
              <a:t>la variación del índice de reajuste, </a:t>
            </a:r>
            <a:r>
              <a:rPr lang="es-ES" sz="2000" dirty="0"/>
              <a:t>entre el mes anterior a la fecha de </a:t>
            </a:r>
            <a:r>
              <a:rPr lang="es-ES" sz="2000" dirty="0" smtClean="0"/>
              <a:t>su apertura </a:t>
            </a:r>
            <a:r>
              <a:rPr lang="es-ES" sz="2000" dirty="0"/>
              <a:t>y el mes anterior a la fecha del estado de pago </a:t>
            </a:r>
            <a:r>
              <a:rPr lang="es-ES" sz="2000" dirty="0" smtClean="0"/>
              <a:t>de </a:t>
            </a:r>
            <a:r>
              <a:rPr lang="es-CL" sz="2000" dirty="0" smtClean="0"/>
              <a:t>la </a:t>
            </a:r>
            <a:r>
              <a:rPr lang="es-CL" sz="2000" dirty="0"/>
              <a:t>indemnización</a:t>
            </a:r>
            <a:r>
              <a:rPr lang="es-CL" sz="2000" dirty="0" smtClean="0"/>
              <a:t>.</a:t>
            </a:r>
          </a:p>
          <a:p>
            <a:pPr marL="457200" indent="-457200" algn="just">
              <a:spcAft>
                <a:spcPts val="600"/>
              </a:spcAft>
              <a:buFont typeface="+mj-lt"/>
              <a:buAutoNum type="arabicPeriod"/>
            </a:pPr>
            <a:r>
              <a:rPr lang="es-ES" sz="2000" dirty="0"/>
              <a:t>Se considera </a:t>
            </a:r>
            <a:r>
              <a:rPr lang="es-ES" sz="2000" u="sng" dirty="0" smtClean="0"/>
              <a:t>como</a:t>
            </a:r>
            <a:r>
              <a:rPr lang="es-ES" sz="2000" u="sng" dirty="0" smtClean="0">
                <a:solidFill>
                  <a:srgbClr val="FF0000"/>
                </a:solidFill>
              </a:rPr>
              <a:t> valor total de la propuesta </a:t>
            </a:r>
            <a:r>
              <a:rPr lang="es-ES" sz="2000" dirty="0" smtClean="0"/>
              <a:t>al valor determinado como </a:t>
            </a:r>
            <a:r>
              <a:rPr lang="es-ES" sz="2000" dirty="0" smtClean="0">
                <a:solidFill>
                  <a:srgbClr val="0000FF"/>
                </a:solidFill>
                <a:effectLst>
                  <a:outerShdw blurRad="38100" dist="38100" dir="2700000" algn="tl">
                    <a:srgbClr val="000000">
                      <a:alpha val="43137"/>
                    </a:srgbClr>
                  </a:outerShdw>
                </a:effectLst>
              </a:rPr>
              <a:t>Costo Directo de la Obra</a:t>
            </a:r>
            <a:r>
              <a:rPr lang="es-ES" sz="2000" dirty="0" smtClean="0"/>
              <a:t> y que equivale al valor de la oferta descontados los valores pro forma, los impuestos, las utilidades, los imprevistos y los gastos generales establecidos por el proponente.</a:t>
            </a:r>
            <a:endParaRPr lang="es-CL" sz="2000" dirty="0"/>
          </a:p>
        </p:txBody>
      </p:sp>
    </p:spTree>
    <p:extLst>
      <p:ext uri="{BB962C8B-B14F-4D97-AF65-F5344CB8AC3E}">
        <p14:creationId xmlns:p14="http://schemas.microsoft.com/office/powerpoint/2010/main" val="1045328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circle(in)">
                                      <p:cBhvr>
                                        <p:cTn id="28" dur="2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27</a:t>
            </a:fld>
            <a:endParaRPr lang="es-ES" dirty="0"/>
          </a:p>
        </p:txBody>
      </p:sp>
      <p:sp>
        <p:nvSpPr>
          <p:cNvPr id="2" name="CuadroTexto 1"/>
          <p:cNvSpPr txBox="1"/>
          <p:nvPr/>
        </p:nvSpPr>
        <p:spPr>
          <a:xfrm>
            <a:off x="383177" y="931818"/>
            <a:ext cx="10894423" cy="3016210"/>
          </a:xfrm>
          <a:prstGeom prst="rect">
            <a:avLst/>
          </a:prstGeom>
          <a:noFill/>
        </p:spPr>
        <p:txBody>
          <a:bodyPr wrap="square" rtlCol="0">
            <a:spAutoFit/>
          </a:bodyPr>
          <a:lstStyle/>
          <a:p>
            <a:pPr marL="457200" indent="-457200" algn="just">
              <a:buClr>
                <a:srgbClr val="0000FF"/>
              </a:buClr>
              <a:buFont typeface="+mj-lt"/>
              <a:buAutoNum type="alphaLcParenR" startAt="6"/>
            </a:pPr>
            <a:r>
              <a:rPr lang="es-MX" sz="2000" dirty="0" smtClean="0">
                <a:solidFill>
                  <a:srgbClr val="0000FF"/>
                </a:solidFill>
              </a:rPr>
              <a:t>Si la Dirección ordena la paralización </a:t>
            </a:r>
            <a:r>
              <a:rPr lang="es-MX" sz="2000" dirty="0">
                <a:solidFill>
                  <a:srgbClr val="0000FF"/>
                </a:solidFill>
              </a:rPr>
              <a:t>de faenas </a:t>
            </a:r>
            <a:r>
              <a:rPr lang="es-MX" sz="2000" dirty="0" smtClean="0">
                <a:solidFill>
                  <a:srgbClr val="0000FF"/>
                </a:solidFill>
              </a:rPr>
              <a:t>y si ésta </a:t>
            </a:r>
            <a:r>
              <a:rPr lang="es-MX" sz="2000" dirty="0">
                <a:solidFill>
                  <a:srgbClr val="0000FF"/>
                </a:solidFill>
              </a:rPr>
              <a:t>excede </a:t>
            </a:r>
            <a:r>
              <a:rPr lang="es-MX" sz="2000" dirty="0" smtClean="0">
                <a:solidFill>
                  <a:srgbClr val="0000FF"/>
                </a:solidFill>
              </a:rPr>
              <a:t>de dos </a:t>
            </a:r>
            <a:r>
              <a:rPr lang="es-MX" sz="2000" dirty="0">
                <a:solidFill>
                  <a:srgbClr val="0000FF"/>
                </a:solidFill>
              </a:rPr>
              <a:t>meses</a:t>
            </a:r>
            <a:r>
              <a:rPr lang="es-MX" sz="2000" dirty="0"/>
              <a:t>, el contratista </a:t>
            </a:r>
            <a:r>
              <a:rPr lang="es-MX" sz="2000" dirty="0" smtClean="0"/>
              <a:t>puede </a:t>
            </a:r>
            <a:r>
              <a:rPr lang="es-MX" sz="2000" dirty="0"/>
              <a:t>pedir, </a:t>
            </a:r>
            <a:r>
              <a:rPr lang="es-MX" sz="2000" dirty="0" smtClean="0"/>
              <a:t>la </a:t>
            </a:r>
            <a:r>
              <a:rPr lang="es-MX" sz="2000" dirty="0"/>
              <a:t>liquidación de su </a:t>
            </a:r>
            <a:r>
              <a:rPr lang="es-MX" sz="2000" dirty="0" smtClean="0"/>
              <a:t>contrato.  Y tendrá derecho a </a:t>
            </a:r>
            <a:r>
              <a:rPr lang="es-MX" sz="2000" dirty="0"/>
              <a:t>recibir una única indemnización de </a:t>
            </a:r>
            <a:r>
              <a:rPr lang="es-MX" sz="2000" dirty="0" smtClean="0"/>
              <a:t>un porcentaje del </a:t>
            </a:r>
            <a:r>
              <a:rPr lang="es-MX" sz="2000" dirty="0"/>
              <a:t>valor líquido a que alcance </a:t>
            </a:r>
            <a:r>
              <a:rPr lang="es-MX" sz="2000" dirty="0" smtClean="0"/>
              <a:t>la disminución </a:t>
            </a:r>
            <a:r>
              <a:rPr lang="es-MX" sz="2000" dirty="0"/>
              <a:t>del valor primitivo del contrato. </a:t>
            </a:r>
            <a:r>
              <a:rPr lang="es-MX" sz="2000" dirty="0" smtClean="0"/>
              <a:t>(Para este cálculo se consideran </a:t>
            </a:r>
            <a:r>
              <a:rPr lang="es-MX" sz="2000" dirty="0"/>
              <a:t>los aumentos </a:t>
            </a:r>
            <a:r>
              <a:rPr lang="es-MX" sz="2000" dirty="0" smtClean="0"/>
              <a:t>y disminuciones </a:t>
            </a:r>
            <a:r>
              <a:rPr lang="es-MX" sz="2000" dirty="0"/>
              <a:t>parciales de obras que éste haya </a:t>
            </a:r>
            <a:r>
              <a:rPr lang="es-MX" sz="2000" dirty="0" smtClean="0"/>
              <a:t>tenido).</a:t>
            </a:r>
          </a:p>
          <a:p>
            <a:pPr algn="just">
              <a:buClr>
                <a:srgbClr val="0000FF"/>
              </a:buClr>
            </a:pPr>
            <a:endParaRPr lang="es-MX" sz="2000" dirty="0"/>
          </a:p>
          <a:p>
            <a:pPr marL="342900" indent="-342900" algn="just">
              <a:spcBef>
                <a:spcPts val="600"/>
              </a:spcBef>
              <a:spcAft>
                <a:spcPts val="600"/>
              </a:spcAft>
              <a:buFont typeface="Wingdings" panose="05000000000000000000" pitchFamily="2" charset="2"/>
              <a:buChar char="§"/>
            </a:pPr>
            <a:r>
              <a:rPr lang="es-MX" sz="2000" dirty="0"/>
              <a:t>Todos los valores se </a:t>
            </a:r>
            <a:r>
              <a:rPr lang="es-MX" sz="2000" dirty="0" smtClean="0"/>
              <a:t>actualizan </a:t>
            </a:r>
            <a:r>
              <a:rPr lang="es-MX" sz="2000" dirty="0"/>
              <a:t>de acuerdo al </a:t>
            </a:r>
            <a:r>
              <a:rPr lang="es-MX" sz="2000" dirty="0" smtClean="0"/>
              <a:t>sistema de </a:t>
            </a:r>
            <a:r>
              <a:rPr lang="es-MX" sz="2000" dirty="0"/>
              <a:t>reajuste del contrato, al mes anterior al de la </a:t>
            </a:r>
            <a:r>
              <a:rPr lang="es-MX" sz="2000" dirty="0" smtClean="0"/>
              <a:t>fecha en </a:t>
            </a:r>
            <a:r>
              <a:rPr lang="es-MX" sz="2000" dirty="0"/>
              <a:t>que se fija la indemnización. </a:t>
            </a:r>
            <a:endParaRPr lang="es-MX" sz="2000" dirty="0" smtClean="0"/>
          </a:p>
          <a:p>
            <a:pPr marL="342900" indent="-342900" algn="just">
              <a:spcAft>
                <a:spcPts val="600"/>
              </a:spcAft>
              <a:buFont typeface="Wingdings" panose="05000000000000000000" pitchFamily="2" charset="2"/>
              <a:buChar char="§"/>
            </a:pPr>
            <a:r>
              <a:rPr lang="es-MX" sz="2000" dirty="0" smtClean="0"/>
              <a:t>Se paga dentro de </a:t>
            </a:r>
            <a:r>
              <a:rPr lang="es-MX" sz="2000" dirty="0"/>
              <a:t>30 días a contar de la fecha en que </a:t>
            </a:r>
            <a:r>
              <a:rPr lang="es-MX" sz="2000" dirty="0" smtClean="0"/>
              <a:t>sea tramitada </a:t>
            </a:r>
            <a:r>
              <a:rPr lang="es-MX" sz="2000" dirty="0"/>
              <a:t>la resolución que la determinó</a:t>
            </a:r>
            <a:r>
              <a:rPr lang="es-MX" sz="2000" dirty="0" smtClean="0"/>
              <a:t>, correspondiendo </a:t>
            </a:r>
            <a:r>
              <a:rPr lang="es-MX" sz="2000" dirty="0"/>
              <a:t>en caso de atraso </a:t>
            </a:r>
            <a:r>
              <a:rPr lang="es-MX" sz="2000" dirty="0" smtClean="0"/>
              <a:t>en el pago, aplicar </a:t>
            </a:r>
            <a:r>
              <a:rPr lang="es-MX" sz="2000" dirty="0"/>
              <a:t>el </a:t>
            </a:r>
            <a:r>
              <a:rPr lang="es-MX" sz="2000" dirty="0" smtClean="0"/>
              <a:t>interés </a:t>
            </a:r>
            <a:r>
              <a:rPr lang="es-CL" sz="2000" dirty="0" smtClean="0"/>
              <a:t>correspondiente.</a:t>
            </a:r>
            <a:endParaRPr lang="es-CL" sz="2000" dirty="0"/>
          </a:p>
        </p:txBody>
      </p:sp>
    </p:spTree>
    <p:extLst>
      <p:ext uri="{BB962C8B-B14F-4D97-AF65-F5344CB8AC3E}">
        <p14:creationId xmlns:p14="http://schemas.microsoft.com/office/powerpoint/2010/main" val="1369328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wheel(1)">
                                      <p:cBhvr>
                                        <p:cTn id="14" dur="2000"/>
                                        <p:tgtEl>
                                          <p:spTgt spid="2">
                                            <p:txEl>
                                              <p:pRg st="2" end="2"/>
                                            </p:txEl>
                                          </p:spTgt>
                                        </p:tgtEl>
                                      </p:cBhvr>
                                    </p:animEffect>
                                  </p:childTnLst>
                                </p:cTn>
                              </p:par>
                              <p:par>
                                <p:cTn id="15" presetID="21" presetClass="entr" presetSubtype="1"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wheel(1)">
                                      <p:cBhvr>
                                        <p:cTn id="17"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28</a:t>
            </a:fld>
            <a:endParaRPr lang="es-ES" dirty="0"/>
          </a:p>
        </p:txBody>
      </p:sp>
      <p:sp>
        <p:nvSpPr>
          <p:cNvPr id="3" name="Rectángulo 2"/>
          <p:cNvSpPr/>
          <p:nvPr/>
        </p:nvSpPr>
        <p:spPr>
          <a:xfrm>
            <a:off x="2237629" y="1284223"/>
            <a:ext cx="9751709" cy="2123658"/>
          </a:xfrm>
          <a:prstGeom prst="rect">
            <a:avLst/>
          </a:prstGeom>
          <a:noFill/>
        </p:spPr>
        <p:txBody>
          <a:bodyPr wrap="none" lIns="91440" tIns="45720" rIns="91440" bIns="45720">
            <a:spAutoFit/>
            <a:scene3d>
              <a:camera prst="perspectiveContrastingLeftFacing"/>
              <a:lightRig rig="threePt" dir="t"/>
            </a:scene3d>
            <a:sp3d>
              <a:bevelT w="12700"/>
            </a:sp3d>
          </a:bodyPr>
          <a:lstStyle/>
          <a:p>
            <a:r>
              <a:rPr lang="es-CL" sz="6600" dirty="0" smtClean="0"/>
              <a:t>TITULO </a:t>
            </a:r>
            <a:r>
              <a:rPr lang="es-CL" sz="6600" dirty="0"/>
              <a:t>IX</a:t>
            </a:r>
          </a:p>
          <a:p>
            <a:r>
              <a:rPr lang="es-MX" sz="6600" dirty="0"/>
              <a:t>De la recepción de las </a:t>
            </a:r>
            <a:r>
              <a:rPr lang="es-MX" sz="6600" dirty="0" smtClean="0"/>
              <a:t>obras</a:t>
            </a:r>
            <a:endParaRPr lang="es-ES" sz="6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2" name="Imagen 1"/>
          <p:cNvPicPr>
            <a:picLocks noChangeAspect="1"/>
          </p:cNvPicPr>
          <p:nvPr/>
        </p:nvPicPr>
        <p:blipFill>
          <a:blip r:embed="rId3"/>
          <a:stretch>
            <a:fillRect/>
          </a:stretch>
        </p:blipFill>
        <p:spPr>
          <a:xfrm>
            <a:off x="3438840" y="3874934"/>
            <a:ext cx="4478985" cy="1918499"/>
          </a:xfrm>
          <a:prstGeom prst="rect">
            <a:avLst/>
          </a:prstGeom>
        </p:spPr>
      </p:pic>
      <p:pic>
        <p:nvPicPr>
          <p:cNvPr id="5" name="Imagen 4"/>
          <p:cNvPicPr>
            <a:picLocks noChangeAspect="1"/>
          </p:cNvPicPr>
          <p:nvPr/>
        </p:nvPicPr>
        <p:blipFill>
          <a:blip r:embed="rId4"/>
          <a:stretch>
            <a:fillRect/>
          </a:stretch>
        </p:blipFill>
        <p:spPr>
          <a:xfrm>
            <a:off x="687977" y="400593"/>
            <a:ext cx="1932216" cy="1082041"/>
          </a:xfrm>
          <a:prstGeom prst="rect">
            <a:avLst/>
          </a:prstGeom>
        </p:spPr>
      </p:pic>
      <p:pic>
        <p:nvPicPr>
          <p:cNvPr id="6" name="Imagen 5"/>
          <p:cNvPicPr>
            <a:picLocks noChangeAspect="1"/>
          </p:cNvPicPr>
          <p:nvPr/>
        </p:nvPicPr>
        <p:blipFill>
          <a:blip r:embed="rId5"/>
          <a:stretch>
            <a:fillRect/>
          </a:stretch>
        </p:blipFill>
        <p:spPr>
          <a:xfrm>
            <a:off x="7585846" y="400593"/>
            <a:ext cx="2477813" cy="1294857"/>
          </a:xfrm>
          <a:prstGeom prst="rect">
            <a:avLst/>
          </a:prstGeom>
        </p:spPr>
      </p:pic>
    </p:spTree>
    <p:extLst>
      <p:ext uri="{BB962C8B-B14F-4D97-AF65-F5344CB8AC3E}">
        <p14:creationId xmlns:p14="http://schemas.microsoft.com/office/powerpoint/2010/main" val="3077291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80">
                                          <p:stCondLst>
                                            <p:cond delay="0"/>
                                          </p:stCondLst>
                                        </p:cTn>
                                        <p:tgtEl>
                                          <p:spTgt spid="3">
                                            <p:txEl>
                                              <p:pRg st="1" end="1"/>
                                            </p:txEl>
                                          </p:spTgt>
                                        </p:tgtEl>
                                      </p:cBhvr>
                                    </p:animEffect>
                                    <p:anim calcmode="lin" valueType="num">
                                      <p:cBhvr>
                                        <p:cTn id="2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1" end="1"/>
                                            </p:txEl>
                                          </p:spTgt>
                                        </p:tgtEl>
                                      </p:cBhvr>
                                      <p:to x="100000" y="60000"/>
                                    </p:animScale>
                                    <p:animScale>
                                      <p:cBhvr>
                                        <p:cTn id="30" dur="166" decel="50000">
                                          <p:stCondLst>
                                            <p:cond delay="676"/>
                                          </p:stCondLst>
                                        </p:cTn>
                                        <p:tgtEl>
                                          <p:spTgt spid="3">
                                            <p:txEl>
                                              <p:pRg st="1" end="1"/>
                                            </p:txEl>
                                          </p:spTgt>
                                        </p:tgtEl>
                                      </p:cBhvr>
                                      <p:to x="100000" y="100000"/>
                                    </p:animScale>
                                    <p:animScale>
                                      <p:cBhvr>
                                        <p:cTn id="31" dur="26">
                                          <p:stCondLst>
                                            <p:cond delay="1312"/>
                                          </p:stCondLst>
                                        </p:cTn>
                                        <p:tgtEl>
                                          <p:spTgt spid="3">
                                            <p:txEl>
                                              <p:pRg st="1" end="1"/>
                                            </p:txEl>
                                          </p:spTgt>
                                        </p:tgtEl>
                                      </p:cBhvr>
                                      <p:to x="100000" y="80000"/>
                                    </p:animScale>
                                    <p:animScale>
                                      <p:cBhvr>
                                        <p:cTn id="32" dur="166" decel="50000">
                                          <p:stCondLst>
                                            <p:cond delay="1338"/>
                                          </p:stCondLst>
                                        </p:cTn>
                                        <p:tgtEl>
                                          <p:spTgt spid="3">
                                            <p:txEl>
                                              <p:pRg st="1" end="1"/>
                                            </p:txEl>
                                          </p:spTgt>
                                        </p:tgtEl>
                                      </p:cBhvr>
                                      <p:to x="100000" y="100000"/>
                                    </p:animScale>
                                    <p:animScale>
                                      <p:cBhvr>
                                        <p:cTn id="33" dur="26">
                                          <p:stCondLst>
                                            <p:cond delay="1642"/>
                                          </p:stCondLst>
                                        </p:cTn>
                                        <p:tgtEl>
                                          <p:spTgt spid="3">
                                            <p:txEl>
                                              <p:pRg st="1" end="1"/>
                                            </p:txEl>
                                          </p:spTgt>
                                        </p:tgtEl>
                                      </p:cBhvr>
                                      <p:to x="100000" y="90000"/>
                                    </p:animScale>
                                    <p:animScale>
                                      <p:cBhvr>
                                        <p:cTn id="34" dur="166" decel="50000">
                                          <p:stCondLst>
                                            <p:cond delay="1668"/>
                                          </p:stCondLst>
                                        </p:cTn>
                                        <p:tgtEl>
                                          <p:spTgt spid="3">
                                            <p:txEl>
                                              <p:pRg st="1" end="1"/>
                                            </p:txEl>
                                          </p:spTgt>
                                        </p:tgtEl>
                                      </p:cBhvr>
                                      <p:to x="100000" y="100000"/>
                                    </p:animScale>
                                    <p:animScale>
                                      <p:cBhvr>
                                        <p:cTn id="35" dur="26">
                                          <p:stCondLst>
                                            <p:cond delay="1808"/>
                                          </p:stCondLst>
                                        </p:cTn>
                                        <p:tgtEl>
                                          <p:spTgt spid="3">
                                            <p:txEl>
                                              <p:pRg st="1" end="1"/>
                                            </p:txEl>
                                          </p:spTgt>
                                        </p:tgtEl>
                                      </p:cBhvr>
                                      <p:to x="100000" y="95000"/>
                                    </p:animScale>
                                    <p:animScale>
                                      <p:cBhvr>
                                        <p:cTn id="36"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29</a:t>
            </a:fld>
            <a:endParaRPr lang="es-ES" dirty="0"/>
          </a:p>
        </p:txBody>
      </p:sp>
      <p:sp>
        <p:nvSpPr>
          <p:cNvPr id="2" name="CuadroTexto 1"/>
          <p:cNvSpPr txBox="1"/>
          <p:nvPr/>
        </p:nvSpPr>
        <p:spPr>
          <a:xfrm>
            <a:off x="552450" y="743534"/>
            <a:ext cx="11172825" cy="5847755"/>
          </a:xfrm>
          <a:prstGeom prst="rect">
            <a:avLst/>
          </a:prstGeom>
          <a:noFill/>
        </p:spPr>
        <p:txBody>
          <a:bodyPr wrap="square" rtlCol="0">
            <a:spAutoFit/>
          </a:bodyPr>
          <a:lstStyle/>
          <a:p>
            <a:pPr marL="285750" indent="-285750" algn="just">
              <a:spcAft>
                <a:spcPts val="1200"/>
              </a:spcAft>
              <a:buFont typeface="Wingdings" panose="05000000000000000000" pitchFamily="2" charset="2"/>
              <a:buChar char="§"/>
            </a:pPr>
            <a:r>
              <a:rPr lang="es-MX" sz="1800" dirty="0" smtClean="0"/>
              <a:t>Terminados los trabajos, el contratista solicita por escrito la recepción de la obra al (la) inspector (a) fiscal, quien en un plazo </a:t>
            </a:r>
            <a:r>
              <a:rPr lang="es-MX" sz="1800" dirty="0" smtClean="0">
                <a:solidFill>
                  <a:srgbClr val="0033CC"/>
                </a:solidFill>
              </a:rPr>
              <a:t>≤ 20 días hábiles </a:t>
            </a:r>
            <a:r>
              <a:rPr lang="es-MX" sz="1800" dirty="0" smtClean="0"/>
              <a:t>verifica dicho término y el fiel cumplimiento de los planos y especificaciones del contrato, con la debida certificación de calidad de las obras que se indique en el Proyecto y en el plazo que se indique en el mismo.  ( El Inspector Fiscal podrá solicitar al Director Nacional o Regional respectivo una </a:t>
            </a:r>
            <a:r>
              <a:rPr lang="es-MX" sz="1800" dirty="0" smtClean="0">
                <a:solidFill>
                  <a:srgbClr val="0033CC"/>
                </a:solidFill>
              </a:rPr>
              <a:t>extensión de dicho plazo</a:t>
            </a:r>
            <a:r>
              <a:rPr lang="es-MX" sz="1800" dirty="0" smtClean="0"/>
              <a:t>, la que </a:t>
            </a:r>
            <a:r>
              <a:rPr lang="es-MX" sz="1800" dirty="0" smtClean="0">
                <a:solidFill>
                  <a:srgbClr val="0033CC"/>
                </a:solidFill>
              </a:rPr>
              <a:t>no</a:t>
            </a:r>
            <a:r>
              <a:rPr lang="es-MX" sz="1800" dirty="0" smtClean="0"/>
              <a:t> </a:t>
            </a:r>
            <a:r>
              <a:rPr lang="es-MX" sz="1800" dirty="0" smtClean="0">
                <a:solidFill>
                  <a:srgbClr val="0033CC"/>
                </a:solidFill>
              </a:rPr>
              <a:t>podrá</a:t>
            </a:r>
            <a:r>
              <a:rPr lang="es-MX" sz="1800" dirty="0" smtClean="0"/>
              <a:t> - de concederse -, </a:t>
            </a:r>
            <a:r>
              <a:rPr lang="es-MX" sz="1800" dirty="0" smtClean="0">
                <a:solidFill>
                  <a:srgbClr val="0033CC"/>
                </a:solidFill>
              </a:rPr>
              <a:t>ser &gt; 20 días hábiles adicionales</a:t>
            </a:r>
            <a:r>
              <a:rPr lang="es-MX" sz="1800" dirty="0" smtClean="0"/>
              <a:t>)</a:t>
            </a:r>
          </a:p>
          <a:p>
            <a:pPr marL="285750" indent="-285750" algn="just">
              <a:spcAft>
                <a:spcPts val="1200"/>
              </a:spcAft>
              <a:buFont typeface="Wingdings" panose="05000000000000000000" pitchFamily="2" charset="2"/>
              <a:buChar char="§"/>
            </a:pPr>
            <a:r>
              <a:rPr lang="es-MX" sz="1800" dirty="0" smtClean="0"/>
              <a:t>Constatado el término de las obras, El (la) </a:t>
            </a:r>
            <a:r>
              <a:rPr lang="es-MX" sz="1800" dirty="0" err="1" smtClean="0"/>
              <a:t>Insp</a:t>
            </a:r>
            <a:r>
              <a:rPr lang="es-MX" sz="1800" dirty="0" smtClean="0"/>
              <a:t>. Fiscal lo comunica </a:t>
            </a:r>
            <a:r>
              <a:rPr lang="es-MX" sz="1800" dirty="0"/>
              <a:t>a </a:t>
            </a:r>
            <a:r>
              <a:rPr lang="es-MX" sz="1800" dirty="0" smtClean="0"/>
              <a:t>la Dirección </a:t>
            </a:r>
            <a:r>
              <a:rPr lang="es-MX" sz="1800" u="sng" dirty="0"/>
              <a:t>por oficio</a:t>
            </a:r>
            <a:r>
              <a:rPr lang="es-MX" sz="1800" dirty="0"/>
              <a:t>, en un plazo </a:t>
            </a:r>
            <a:r>
              <a:rPr lang="es-MX" sz="1800" dirty="0" smtClean="0"/>
              <a:t>≤ a </a:t>
            </a:r>
            <a:r>
              <a:rPr lang="es-MX" sz="1800" dirty="0"/>
              <a:t>5 días</a:t>
            </a:r>
            <a:r>
              <a:rPr lang="es-MX" sz="1800" dirty="0" smtClean="0"/>
              <a:t>, indicando </a:t>
            </a:r>
            <a:r>
              <a:rPr lang="es-MX" sz="1800" dirty="0"/>
              <a:t>la fecha en que el contratista puso término </a:t>
            </a:r>
            <a:r>
              <a:rPr lang="es-MX" sz="1800" dirty="0" smtClean="0"/>
              <a:t>a la </a:t>
            </a:r>
            <a:r>
              <a:rPr lang="es-MX" sz="1800" dirty="0"/>
              <a:t>obra. </a:t>
            </a:r>
            <a:endParaRPr lang="es-MX" sz="1800" dirty="0" smtClean="0"/>
          </a:p>
          <a:p>
            <a:pPr marL="285750" indent="-285750" algn="just">
              <a:spcAft>
                <a:spcPts val="1200"/>
              </a:spcAft>
              <a:buFont typeface="Wingdings" panose="05000000000000000000" pitchFamily="2" charset="2"/>
              <a:buChar char="§"/>
            </a:pPr>
            <a:r>
              <a:rPr lang="es-MX" sz="1800" dirty="0" smtClean="0"/>
              <a:t>Se entiende </a:t>
            </a:r>
            <a:r>
              <a:rPr lang="es-MX" sz="1800" dirty="0"/>
              <a:t>como fecha de término el día </a:t>
            </a:r>
            <a:r>
              <a:rPr lang="es-MX" sz="1800" dirty="0" smtClean="0"/>
              <a:t>en que </a:t>
            </a:r>
            <a:r>
              <a:rPr lang="es-MX" sz="1800" dirty="0"/>
              <a:t>el contratista terminó de construir el 100% de </a:t>
            </a:r>
            <a:r>
              <a:rPr lang="es-MX" sz="1800" dirty="0" smtClean="0"/>
              <a:t>las </a:t>
            </a:r>
            <a:r>
              <a:rPr lang="es-CL" sz="1800" dirty="0" smtClean="0"/>
              <a:t>obras </a:t>
            </a:r>
            <a:r>
              <a:rPr lang="es-CL" sz="1800" dirty="0"/>
              <a:t>contratadas</a:t>
            </a:r>
            <a:r>
              <a:rPr lang="es-CL" sz="1800" dirty="0" smtClean="0"/>
              <a:t>.</a:t>
            </a:r>
          </a:p>
          <a:p>
            <a:pPr marL="285750" indent="-285750" algn="just">
              <a:spcAft>
                <a:spcPts val="1200"/>
              </a:spcAft>
              <a:buFont typeface="Wingdings" panose="05000000000000000000" pitchFamily="2" charset="2"/>
              <a:buChar char="§"/>
            </a:pPr>
            <a:r>
              <a:rPr lang="es-MX" sz="1800" dirty="0"/>
              <a:t>A la recepción podrán asistir, además de </a:t>
            </a:r>
            <a:r>
              <a:rPr lang="es-MX" sz="1800" dirty="0" smtClean="0"/>
              <a:t>la comisión</a:t>
            </a:r>
            <a:r>
              <a:rPr lang="es-MX" sz="1800" dirty="0"/>
              <a:t>, el inspector fiscal y el contratista o </a:t>
            </a:r>
            <a:r>
              <a:rPr lang="es-MX" sz="1800" dirty="0" smtClean="0"/>
              <a:t>su representante</a:t>
            </a:r>
            <a:r>
              <a:rPr lang="es-MX" sz="1800" dirty="0"/>
              <a:t>.</a:t>
            </a:r>
            <a:endParaRPr lang="es-MX" sz="1800" dirty="0" smtClean="0"/>
          </a:p>
          <a:p>
            <a:pPr marL="285750" indent="-285750" algn="just">
              <a:spcAft>
                <a:spcPts val="1200"/>
              </a:spcAft>
              <a:buFont typeface="Wingdings" panose="05000000000000000000" pitchFamily="2" charset="2"/>
              <a:buChar char="§"/>
            </a:pPr>
            <a:r>
              <a:rPr lang="es-CL" sz="1800" dirty="0">
                <a:solidFill>
                  <a:srgbClr val="0000FF"/>
                </a:solidFill>
              </a:rPr>
              <a:t>En los casos </a:t>
            </a:r>
            <a:r>
              <a:rPr lang="es-CL" sz="1800" dirty="0" smtClean="0">
                <a:solidFill>
                  <a:srgbClr val="0000FF"/>
                </a:solidFill>
              </a:rPr>
              <a:t>de </a:t>
            </a:r>
            <a:r>
              <a:rPr lang="es-MX" sz="1800" dirty="0" smtClean="0">
                <a:solidFill>
                  <a:srgbClr val="0000FF"/>
                </a:solidFill>
              </a:rPr>
              <a:t>liquidación anticipada del contrato</a:t>
            </a:r>
            <a:r>
              <a:rPr lang="es-MX" sz="1800" dirty="0" smtClean="0"/>
              <a:t>, </a:t>
            </a:r>
            <a:r>
              <a:rPr lang="es-MX" sz="1800" dirty="0"/>
              <a:t>se </a:t>
            </a:r>
            <a:r>
              <a:rPr lang="es-MX" sz="1800" dirty="0" smtClean="0"/>
              <a:t>recibe </a:t>
            </a:r>
            <a:r>
              <a:rPr lang="es-MX" sz="1800" dirty="0"/>
              <a:t>la obra en el </a:t>
            </a:r>
            <a:r>
              <a:rPr lang="es-MX" sz="1800" dirty="0" smtClean="0"/>
              <a:t>estado que </a:t>
            </a:r>
            <a:r>
              <a:rPr lang="es-MX" sz="1800" dirty="0"/>
              <a:t>se encuentre, debiendo </a:t>
            </a:r>
            <a:r>
              <a:rPr lang="es-MX" sz="1800" dirty="0" smtClean="0"/>
              <a:t>la Comisión, en </a:t>
            </a:r>
            <a:r>
              <a:rPr lang="es-MX" sz="1800" dirty="0"/>
              <a:t>este caso, </a:t>
            </a:r>
            <a:r>
              <a:rPr lang="es-MX" sz="1800" dirty="0" smtClean="0"/>
              <a:t>emitir </a:t>
            </a:r>
            <a:r>
              <a:rPr lang="es-MX" sz="1800" dirty="0"/>
              <a:t>un informe detallado y valorizado de los </a:t>
            </a:r>
            <a:r>
              <a:rPr lang="es-MX" sz="1800" dirty="0" smtClean="0"/>
              <a:t>trabajos ejecutados </a:t>
            </a:r>
            <a:r>
              <a:rPr lang="es-MX" sz="1800" dirty="0"/>
              <a:t>por el contratista aún cuando no </a:t>
            </a:r>
            <a:r>
              <a:rPr lang="es-MX" sz="1800" dirty="0" smtClean="0"/>
              <a:t>representen </a:t>
            </a:r>
            <a:r>
              <a:rPr lang="es-CL" sz="1800" dirty="0" smtClean="0"/>
              <a:t>ítem </a:t>
            </a:r>
            <a:r>
              <a:rPr lang="es-CL" sz="1800" dirty="0"/>
              <a:t>completos</a:t>
            </a:r>
            <a:r>
              <a:rPr lang="es-CL" sz="1800" dirty="0" smtClean="0"/>
              <a:t>.</a:t>
            </a:r>
          </a:p>
          <a:p>
            <a:pPr marL="285750" indent="-285750" algn="just">
              <a:spcAft>
                <a:spcPts val="1200"/>
              </a:spcAft>
              <a:buFont typeface="Wingdings" panose="05000000000000000000" pitchFamily="2" charset="2"/>
              <a:buChar char="§"/>
            </a:pPr>
            <a:r>
              <a:rPr lang="es-MX" sz="1800" dirty="0" smtClean="0"/>
              <a:t>Si después </a:t>
            </a:r>
            <a:r>
              <a:rPr lang="es-MX" sz="1800" dirty="0"/>
              <a:t>de efectuada la </a:t>
            </a:r>
            <a:r>
              <a:rPr lang="es-MX" sz="1800" dirty="0" smtClean="0"/>
              <a:t>recepción provisional </a:t>
            </a:r>
            <a:r>
              <a:rPr lang="es-MX" sz="1800" dirty="0"/>
              <a:t>de la obra, resulta que los trabajos </a:t>
            </a:r>
            <a:r>
              <a:rPr lang="es-MX" sz="1800" dirty="0" smtClean="0"/>
              <a:t>están ejecutados </a:t>
            </a:r>
            <a:r>
              <a:rPr lang="es-MX" sz="1800" dirty="0"/>
              <a:t>sin defecto alguno y en conformidad a los planos</a:t>
            </a:r>
            <a:r>
              <a:rPr lang="es-MX" sz="1800" dirty="0" smtClean="0"/>
              <a:t>, especificaciones </a:t>
            </a:r>
            <a:r>
              <a:rPr lang="es-MX" sz="1800" dirty="0"/>
              <a:t>y reglas de la técnica; que no hay </a:t>
            </a:r>
            <a:r>
              <a:rPr lang="es-MX" sz="1800" dirty="0" smtClean="0"/>
              <a:t>saldos pendientes </a:t>
            </a:r>
            <a:r>
              <a:rPr lang="es-MX" sz="1800" dirty="0"/>
              <a:t>en contra del contratista, y que éste o </a:t>
            </a:r>
            <a:r>
              <a:rPr lang="es-MX" sz="1800" dirty="0" smtClean="0"/>
              <a:t>alguno de </a:t>
            </a:r>
            <a:r>
              <a:rPr lang="es-MX" sz="1800" dirty="0"/>
              <a:t>sus subcontratistas nada adeudan a los trabajadores de </a:t>
            </a:r>
            <a:r>
              <a:rPr lang="es-MX" sz="1800" dirty="0" smtClean="0"/>
              <a:t>la </a:t>
            </a:r>
            <a:r>
              <a:rPr lang="es-CL" sz="1800" dirty="0" smtClean="0"/>
              <a:t>obra </a:t>
            </a:r>
            <a:r>
              <a:rPr lang="es-CL" sz="1800" dirty="0"/>
              <a:t>por concepto de remuneraciones o imposiciones, </a:t>
            </a:r>
            <a:r>
              <a:rPr lang="es-CL" sz="1800" u="sng" dirty="0" smtClean="0"/>
              <a:t>se </a:t>
            </a:r>
            <a:r>
              <a:rPr lang="es-MX" sz="1800" u="sng" dirty="0" smtClean="0"/>
              <a:t>devuelven </a:t>
            </a:r>
            <a:r>
              <a:rPr lang="es-MX" sz="1800" u="sng" dirty="0"/>
              <a:t>las retenciones efectuadas </a:t>
            </a:r>
            <a:r>
              <a:rPr lang="es-MX" sz="1800" u="sng" dirty="0" smtClean="0"/>
              <a:t>y </a:t>
            </a:r>
            <a:r>
              <a:rPr lang="es-MX" sz="1800" u="sng" dirty="0"/>
              <a:t>la garantía </a:t>
            </a:r>
            <a:r>
              <a:rPr lang="es-MX" sz="1800" u="sng" dirty="0" smtClean="0"/>
              <a:t>adicional si </a:t>
            </a:r>
            <a:r>
              <a:rPr lang="es-MX" sz="1800" u="sng" dirty="0"/>
              <a:t>la hubiere</a:t>
            </a:r>
            <a:endParaRPr lang="es-CL" sz="1800" u="sng" dirty="0"/>
          </a:p>
        </p:txBody>
      </p:sp>
      <p:sp>
        <p:nvSpPr>
          <p:cNvPr id="3" name="CuadroTexto 2"/>
          <p:cNvSpPr txBox="1"/>
          <p:nvPr/>
        </p:nvSpPr>
        <p:spPr>
          <a:xfrm>
            <a:off x="552450" y="166283"/>
            <a:ext cx="9566910" cy="461665"/>
          </a:xfrm>
          <a:prstGeom prst="rect">
            <a:avLst/>
          </a:prstGeom>
          <a:noFill/>
        </p:spPr>
        <p:txBody>
          <a:bodyPr wrap="square" rtlCol="0">
            <a:spAutoFit/>
          </a:bodyPr>
          <a:lstStyle/>
          <a:p>
            <a:r>
              <a:rPr lang="es-MX" dirty="0" smtClean="0">
                <a:solidFill>
                  <a:srgbClr val="FF0000"/>
                </a:solidFill>
              </a:rPr>
              <a:t>RECEPCIÓN  DE LA OBRA:  </a:t>
            </a:r>
            <a:r>
              <a:rPr lang="es-MX" dirty="0" smtClean="0">
                <a:solidFill>
                  <a:srgbClr val="0000FF"/>
                </a:solidFill>
              </a:rPr>
              <a:t>Provisional, Única, Definitiva y  Parcial</a:t>
            </a:r>
            <a:endParaRPr lang="es-CL" dirty="0">
              <a:solidFill>
                <a:srgbClr val="0000FF"/>
              </a:solidFill>
            </a:endParaRPr>
          </a:p>
        </p:txBody>
      </p:sp>
    </p:spTree>
    <p:extLst>
      <p:ext uri="{BB962C8B-B14F-4D97-AF65-F5344CB8AC3E}">
        <p14:creationId xmlns:p14="http://schemas.microsoft.com/office/powerpoint/2010/main" val="481767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80">
                                          <p:stCondLst>
                                            <p:cond delay="0"/>
                                          </p:stCondLst>
                                        </p:cTn>
                                        <p:tgtEl>
                                          <p:spTgt spid="2">
                                            <p:txEl>
                                              <p:pRg st="1" end="1"/>
                                            </p:txEl>
                                          </p:spTgt>
                                        </p:tgtEl>
                                      </p:cBhvr>
                                    </p:animEffect>
                                    <p:anim calcmode="lin" valueType="num">
                                      <p:cBhvr>
                                        <p:cTn id="13" dur="1822" tmFilter="0,0; 0.14,0.36; 0.43,0.73; 0.71,0.91; 1.0,1.0">
                                          <p:stCondLst>
                                            <p:cond delay="0"/>
                                          </p:stCondLst>
                                        </p:cTn>
                                        <p:tgtEl>
                                          <p:spTgt spid="2">
                                            <p:txEl>
                                              <p:pRg st="1" end="1"/>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
                                            <p:txEl>
                                              <p:pRg st="1" end="1"/>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
                                            <p:txEl>
                                              <p:pRg st="1" end="1"/>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
                                            <p:txEl>
                                              <p:pRg st="1" end="1"/>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
                                            <p:txEl>
                                              <p:pRg st="1" end="1"/>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2">
                                            <p:txEl>
                                              <p:pRg st="1" end="1"/>
                                            </p:txEl>
                                          </p:spTgt>
                                        </p:tgtEl>
                                      </p:cBhvr>
                                      <p:to x="100000" y="60000"/>
                                    </p:animScale>
                                    <p:animScale>
                                      <p:cBhvr>
                                        <p:cTn id="19" dur="166" decel="50000">
                                          <p:stCondLst>
                                            <p:cond delay="676"/>
                                          </p:stCondLst>
                                        </p:cTn>
                                        <p:tgtEl>
                                          <p:spTgt spid="2">
                                            <p:txEl>
                                              <p:pRg st="1" end="1"/>
                                            </p:txEl>
                                          </p:spTgt>
                                        </p:tgtEl>
                                      </p:cBhvr>
                                      <p:to x="100000" y="100000"/>
                                    </p:animScale>
                                    <p:animScale>
                                      <p:cBhvr>
                                        <p:cTn id="20" dur="26">
                                          <p:stCondLst>
                                            <p:cond delay="1312"/>
                                          </p:stCondLst>
                                        </p:cTn>
                                        <p:tgtEl>
                                          <p:spTgt spid="2">
                                            <p:txEl>
                                              <p:pRg st="1" end="1"/>
                                            </p:txEl>
                                          </p:spTgt>
                                        </p:tgtEl>
                                      </p:cBhvr>
                                      <p:to x="100000" y="80000"/>
                                    </p:animScale>
                                    <p:animScale>
                                      <p:cBhvr>
                                        <p:cTn id="21" dur="166" decel="50000">
                                          <p:stCondLst>
                                            <p:cond delay="1338"/>
                                          </p:stCondLst>
                                        </p:cTn>
                                        <p:tgtEl>
                                          <p:spTgt spid="2">
                                            <p:txEl>
                                              <p:pRg st="1" end="1"/>
                                            </p:txEl>
                                          </p:spTgt>
                                        </p:tgtEl>
                                      </p:cBhvr>
                                      <p:to x="100000" y="100000"/>
                                    </p:animScale>
                                    <p:animScale>
                                      <p:cBhvr>
                                        <p:cTn id="22" dur="26">
                                          <p:stCondLst>
                                            <p:cond delay="1642"/>
                                          </p:stCondLst>
                                        </p:cTn>
                                        <p:tgtEl>
                                          <p:spTgt spid="2">
                                            <p:txEl>
                                              <p:pRg st="1" end="1"/>
                                            </p:txEl>
                                          </p:spTgt>
                                        </p:tgtEl>
                                      </p:cBhvr>
                                      <p:to x="100000" y="90000"/>
                                    </p:animScale>
                                    <p:animScale>
                                      <p:cBhvr>
                                        <p:cTn id="23" dur="166" decel="50000">
                                          <p:stCondLst>
                                            <p:cond delay="1668"/>
                                          </p:stCondLst>
                                        </p:cTn>
                                        <p:tgtEl>
                                          <p:spTgt spid="2">
                                            <p:txEl>
                                              <p:pRg st="1" end="1"/>
                                            </p:txEl>
                                          </p:spTgt>
                                        </p:tgtEl>
                                      </p:cBhvr>
                                      <p:to x="100000" y="100000"/>
                                    </p:animScale>
                                    <p:animScale>
                                      <p:cBhvr>
                                        <p:cTn id="24" dur="26">
                                          <p:stCondLst>
                                            <p:cond delay="1808"/>
                                          </p:stCondLst>
                                        </p:cTn>
                                        <p:tgtEl>
                                          <p:spTgt spid="2">
                                            <p:txEl>
                                              <p:pRg st="1" end="1"/>
                                            </p:txEl>
                                          </p:spTgt>
                                        </p:tgtEl>
                                      </p:cBhvr>
                                      <p:to x="100000" y="95000"/>
                                    </p:animScale>
                                    <p:animScale>
                                      <p:cBhvr>
                                        <p:cTn id="25" dur="166" decel="50000">
                                          <p:stCondLst>
                                            <p:cond delay="1834"/>
                                          </p:stCondLst>
                                        </p:cTn>
                                        <p:tgtEl>
                                          <p:spTgt spid="2">
                                            <p:txEl>
                                              <p:pRg st="1" end="1"/>
                                            </p:txEl>
                                          </p:spTgt>
                                        </p:tgtEl>
                                      </p:cBhvr>
                                      <p:to x="100000" y="100000"/>
                                    </p:animScale>
                                  </p:childTnLst>
                                </p:cTn>
                              </p:par>
                              <p:par>
                                <p:cTn id="26" presetID="26" presetClass="entr" presetSubtype="0" fill="hold" nodeType="with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wipe(down)">
                                      <p:cBhvr>
                                        <p:cTn id="28" dur="580">
                                          <p:stCondLst>
                                            <p:cond delay="0"/>
                                          </p:stCondLst>
                                        </p:cTn>
                                        <p:tgtEl>
                                          <p:spTgt spid="2">
                                            <p:txEl>
                                              <p:pRg st="2" end="2"/>
                                            </p:txEl>
                                          </p:spTgt>
                                        </p:tgtEl>
                                      </p:cBhvr>
                                    </p:animEffect>
                                    <p:anim calcmode="lin" valueType="num">
                                      <p:cBhvr>
                                        <p:cTn id="29" dur="1822"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2">
                                            <p:txEl>
                                              <p:pRg st="2" end="2"/>
                                            </p:txEl>
                                          </p:spTgt>
                                        </p:tgtEl>
                                        <p:attrNameLst>
                                          <p:attrName>ppt_y</p:attrName>
                                        </p:attrNameLst>
                                      </p:cBhvr>
                                      <p:tavLst>
                                        <p:tav tm="0" fmla="#ppt_y-sin(pi*$)/81">
                                          <p:val>
                                            <p:fltVal val="0"/>
                                          </p:val>
                                        </p:tav>
                                        <p:tav tm="100000">
                                          <p:val>
                                            <p:fltVal val="1"/>
                                          </p:val>
                                        </p:tav>
                                      </p:tavLst>
                                    </p:anim>
                                    <p:animScale>
                                      <p:cBhvr>
                                        <p:cTn id="34" dur="26">
                                          <p:stCondLst>
                                            <p:cond delay="650"/>
                                          </p:stCondLst>
                                        </p:cTn>
                                        <p:tgtEl>
                                          <p:spTgt spid="2">
                                            <p:txEl>
                                              <p:pRg st="2" end="2"/>
                                            </p:txEl>
                                          </p:spTgt>
                                        </p:tgtEl>
                                      </p:cBhvr>
                                      <p:to x="100000" y="60000"/>
                                    </p:animScale>
                                    <p:animScale>
                                      <p:cBhvr>
                                        <p:cTn id="35" dur="166" decel="50000">
                                          <p:stCondLst>
                                            <p:cond delay="676"/>
                                          </p:stCondLst>
                                        </p:cTn>
                                        <p:tgtEl>
                                          <p:spTgt spid="2">
                                            <p:txEl>
                                              <p:pRg st="2" end="2"/>
                                            </p:txEl>
                                          </p:spTgt>
                                        </p:tgtEl>
                                      </p:cBhvr>
                                      <p:to x="100000" y="100000"/>
                                    </p:animScale>
                                    <p:animScale>
                                      <p:cBhvr>
                                        <p:cTn id="36" dur="26">
                                          <p:stCondLst>
                                            <p:cond delay="1312"/>
                                          </p:stCondLst>
                                        </p:cTn>
                                        <p:tgtEl>
                                          <p:spTgt spid="2">
                                            <p:txEl>
                                              <p:pRg st="2" end="2"/>
                                            </p:txEl>
                                          </p:spTgt>
                                        </p:tgtEl>
                                      </p:cBhvr>
                                      <p:to x="100000" y="80000"/>
                                    </p:animScale>
                                    <p:animScale>
                                      <p:cBhvr>
                                        <p:cTn id="37" dur="166" decel="50000">
                                          <p:stCondLst>
                                            <p:cond delay="1338"/>
                                          </p:stCondLst>
                                        </p:cTn>
                                        <p:tgtEl>
                                          <p:spTgt spid="2">
                                            <p:txEl>
                                              <p:pRg st="2" end="2"/>
                                            </p:txEl>
                                          </p:spTgt>
                                        </p:tgtEl>
                                      </p:cBhvr>
                                      <p:to x="100000" y="100000"/>
                                    </p:animScale>
                                    <p:animScale>
                                      <p:cBhvr>
                                        <p:cTn id="38" dur="26">
                                          <p:stCondLst>
                                            <p:cond delay="1642"/>
                                          </p:stCondLst>
                                        </p:cTn>
                                        <p:tgtEl>
                                          <p:spTgt spid="2">
                                            <p:txEl>
                                              <p:pRg st="2" end="2"/>
                                            </p:txEl>
                                          </p:spTgt>
                                        </p:tgtEl>
                                      </p:cBhvr>
                                      <p:to x="100000" y="90000"/>
                                    </p:animScale>
                                    <p:animScale>
                                      <p:cBhvr>
                                        <p:cTn id="39" dur="166" decel="50000">
                                          <p:stCondLst>
                                            <p:cond delay="1668"/>
                                          </p:stCondLst>
                                        </p:cTn>
                                        <p:tgtEl>
                                          <p:spTgt spid="2">
                                            <p:txEl>
                                              <p:pRg st="2" end="2"/>
                                            </p:txEl>
                                          </p:spTgt>
                                        </p:tgtEl>
                                      </p:cBhvr>
                                      <p:to x="100000" y="100000"/>
                                    </p:animScale>
                                    <p:animScale>
                                      <p:cBhvr>
                                        <p:cTn id="40" dur="26">
                                          <p:stCondLst>
                                            <p:cond delay="1808"/>
                                          </p:stCondLst>
                                        </p:cTn>
                                        <p:tgtEl>
                                          <p:spTgt spid="2">
                                            <p:txEl>
                                              <p:pRg st="2" end="2"/>
                                            </p:txEl>
                                          </p:spTgt>
                                        </p:tgtEl>
                                      </p:cBhvr>
                                      <p:to x="100000" y="95000"/>
                                    </p:animScale>
                                    <p:animScale>
                                      <p:cBhvr>
                                        <p:cTn id="41" dur="166" decel="50000">
                                          <p:stCondLst>
                                            <p:cond delay="1834"/>
                                          </p:stCondLst>
                                        </p:cTn>
                                        <p:tgtEl>
                                          <p:spTgt spid="2">
                                            <p:txEl>
                                              <p:pRg st="2" end="2"/>
                                            </p:txEl>
                                          </p:spTgt>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2">
                                            <p:txEl>
                                              <p:pRg st="3" end="3"/>
                                            </p:txEl>
                                          </p:spTgt>
                                        </p:tgtEl>
                                        <p:attrNameLst>
                                          <p:attrName>style.visibility</p:attrName>
                                        </p:attrNameLst>
                                      </p:cBhvr>
                                      <p:to>
                                        <p:strVal val="visible"/>
                                      </p:to>
                                    </p:set>
                                    <p:animEffect transition="in" filter="fade">
                                      <p:cBhvr>
                                        <p:cTn id="46" dur="1000"/>
                                        <p:tgtEl>
                                          <p:spTgt spid="2">
                                            <p:txEl>
                                              <p:pRg st="3" end="3"/>
                                            </p:txEl>
                                          </p:spTgt>
                                        </p:tgtEl>
                                      </p:cBhvr>
                                    </p:animEffect>
                                    <p:anim calcmode="lin" valueType="num">
                                      <p:cBhvr>
                                        <p:cTn id="47"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48"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nodeType="clickEffect">
                                  <p:stCondLst>
                                    <p:cond delay="0"/>
                                  </p:stCondLst>
                                  <p:childTnLst>
                                    <p:set>
                                      <p:cBhvr>
                                        <p:cTn id="52" dur="1" fill="hold">
                                          <p:stCondLst>
                                            <p:cond delay="0"/>
                                          </p:stCondLst>
                                        </p:cTn>
                                        <p:tgtEl>
                                          <p:spTgt spid="2">
                                            <p:txEl>
                                              <p:pRg st="4" end="4"/>
                                            </p:txEl>
                                          </p:spTgt>
                                        </p:tgtEl>
                                        <p:attrNameLst>
                                          <p:attrName>style.visibility</p:attrName>
                                        </p:attrNameLst>
                                      </p:cBhvr>
                                      <p:to>
                                        <p:strVal val="visible"/>
                                      </p:to>
                                    </p:set>
                                    <p:animEffect transition="in" filter="wipe(down)">
                                      <p:cBhvr>
                                        <p:cTn id="53" dur="580">
                                          <p:stCondLst>
                                            <p:cond delay="0"/>
                                          </p:stCondLst>
                                        </p:cTn>
                                        <p:tgtEl>
                                          <p:spTgt spid="2">
                                            <p:txEl>
                                              <p:pRg st="4" end="4"/>
                                            </p:txEl>
                                          </p:spTgt>
                                        </p:tgtEl>
                                      </p:cBhvr>
                                    </p:animEffect>
                                    <p:anim calcmode="lin" valueType="num">
                                      <p:cBhvr>
                                        <p:cTn id="54" dur="1822" tmFilter="0,0; 0.14,0.36; 0.43,0.73; 0.71,0.91; 1.0,1.0">
                                          <p:stCondLst>
                                            <p:cond delay="0"/>
                                          </p:stCondLst>
                                        </p:cTn>
                                        <p:tgtEl>
                                          <p:spTgt spid="2">
                                            <p:txEl>
                                              <p:pRg st="4" end="4"/>
                                            </p:txEl>
                                          </p:spTgt>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2">
                                            <p:txEl>
                                              <p:pRg st="4" end="4"/>
                                            </p:txEl>
                                          </p:spTgt>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2">
                                            <p:txEl>
                                              <p:pRg st="4" end="4"/>
                                            </p:txEl>
                                          </p:spTgt>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2">
                                            <p:txEl>
                                              <p:pRg st="4" end="4"/>
                                            </p:txEl>
                                          </p:spTgt>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2">
                                            <p:txEl>
                                              <p:pRg st="4" end="4"/>
                                            </p:txEl>
                                          </p:spTgt>
                                        </p:tgtEl>
                                        <p:attrNameLst>
                                          <p:attrName>ppt_y</p:attrName>
                                        </p:attrNameLst>
                                      </p:cBhvr>
                                      <p:tavLst>
                                        <p:tav tm="0" fmla="#ppt_y-sin(pi*$)/81">
                                          <p:val>
                                            <p:fltVal val="0"/>
                                          </p:val>
                                        </p:tav>
                                        <p:tav tm="100000">
                                          <p:val>
                                            <p:fltVal val="1"/>
                                          </p:val>
                                        </p:tav>
                                      </p:tavLst>
                                    </p:anim>
                                    <p:animScale>
                                      <p:cBhvr>
                                        <p:cTn id="59" dur="26">
                                          <p:stCondLst>
                                            <p:cond delay="650"/>
                                          </p:stCondLst>
                                        </p:cTn>
                                        <p:tgtEl>
                                          <p:spTgt spid="2">
                                            <p:txEl>
                                              <p:pRg st="4" end="4"/>
                                            </p:txEl>
                                          </p:spTgt>
                                        </p:tgtEl>
                                      </p:cBhvr>
                                      <p:to x="100000" y="60000"/>
                                    </p:animScale>
                                    <p:animScale>
                                      <p:cBhvr>
                                        <p:cTn id="60" dur="166" decel="50000">
                                          <p:stCondLst>
                                            <p:cond delay="676"/>
                                          </p:stCondLst>
                                        </p:cTn>
                                        <p:tgtEl>
                                          <p:spTgt spid="2">
                                            <p:txEl>
                                              <p:pRg st="4" end="4"/>
                                            </p:txEl>
                                          </p:spTgt>
                                        </p:tgtEl>
                                      </p:cBhvr>
                                      <p:to x="100000" y="100000"/>
                                    </p:animScale>
                                    <p:animScale>
                                      <p:cBhvr>
                                        <p:cTn id="61" dur="26">
                                          <p:stCondLst>
                                            <p:cond delay="1312"/>
                                          </p:stCondLst>
                                        </p:cTn>
                                        <p:tgtEl>
                                          <p:spTgt spid="2">
                                            <p:txEl>
                                              <p:pRg st="4" end="4"/>
                                            </p:txEl>
                                          </p:spTgt>
                                        </p:tgtEl>
                                      </p:cBhvr>
                                      <p:to x="100000" y="80000"/>
                                    </p:animScale>
                                    <p:animScale>
                                      <p:cBhvr>
                                        <p:cTn id="62" dur="166" decel="50000">
                                          <p:stCondLst>
                                            <p:cond delay="1338"/>
                                          </p:stCondLst>
                                        </p:cTn>
                                        <p:tgtEl>
                                          <p:spTgt spid="2">
                                            <p:txEl>
                                              <p:pRg st="4" end="4"/>
                                            </p:txEl>
                                          </p:spTgt>
                                        </p:tgtEl>
                                      </p:cBhvr>
                                      <p:to x="100000" y="100000"/>
                                    </p:animScale>
                                    <p:animScale>
                                      <p:cBhvr>
                                        <p:cTn id="63" dur="26">
                                          <p:stCondLst>
                                            <p:cond delay="1642"/>
                                          </p:stCondLst>
                                        </p:cTn>
                                        <p:tgtEl>
                                          <p:spTgt spid="2">
                                            <p:txEl>
                                              <p:pRg st="4" end="4"/>
                                            </p:txEl>
                                          </p:spTgt>
                                        </p:tgtEl>
                                      </p:cBhvr>
                                      <p:to x="100000" y="90000"/>
                                    </p:animScale>
                                    <p:animScale>
                                      <p:cBhvr>
                                        <p:cTn id="64" dur="166" decel="50000">
                                          <p:stCondLst>
                                            <p:cond delay="1668"/>
                                          </p:stCondLst>
                                        </p:cTn>
                                        <p:tgtEl>
                                          <p:spTgt spid="2">
                                            <p:txEl>
                                              <p:pRg st="4" end="4"/>
                                            </p:txEl>
                                          </p:spTgt>
                                        </p:tgtEl>
                                      </p:cBhvr>
                                      <p:to x="100000" y="100000"/>
                                    </p:animScale>
                                    <p:animScale>
                                      <p:cBhvr>
                                        <p:cTn id="65" dur="26">
                                          <p:stCondLst>
                                            <p:cond delay="1808"/>
                                          </p:stCondLst>
                                        </p:cTn>
                                        <p:tgtEl>
                                          <p:spTgt spid="2">
                                            <p:txEl>
                                              <p:pRg st="4" end="4"/>
                                            </p:txEl>
                                          </p:spTgt>
                                        </p:tgtEl>
                                      </p:cBhvr>
                                      <p:to x="100000" y="95000"/>
                                    </p:animScale>
                                    <p:animScale>
                                      <p:cBhvr>
                                        <p:cTn id="66" dur="166" decel="50000">
                                          <p:stCondLst>
                                            <p:cond delay="1834"/>
                                          </p:stCondLst>
                                        </p:cTn>
                                        <p:tgtEl>
                                          <p:spTgt spid="2">
                                            <p:txEl>
                                              <p:pRg st="4" end="4"/>
                                            </p:txEl>
                                          </p:spTgt>
                                        </p:tgtEl>
                                      </p:cBhvr>
                                      <p:to x="100000" y="100000"/>
                                    </p:animScale>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2">
                                            <p:txEl>
                                              <p:pRg st="5" end="5"/>
                                            </p:txEl>
                                          </p:spTgt>
                                        </p:tgtEl>
                                        <p:attrNameLst>
                                          <p:attrName>style.visibility</p:attrName>
                                        </p:attrNameLst>
                                      </p:cBhvr>
                                      <p:to>
                                        <p:strVal val="visible"/>
                                      </p:to>
                                    </p:set>
                                    <p:animEffect transition="in" filter="fade">
                                      <p:cBhvr>
                                        <p:cTn id="71" dur="1000"/>
                                        <p:tgtEl>
                                          <p:spTgt spid="2">
                                            <p:txEl>
                                              <p:pRg st="5" end="5"/>
                                            </p:txEl>
                                          </p:spTgt>
                                        </p:tgtEl>
                                      </p:cBhvr>
                                    </p:animEffect>
                                    <p:anim calcmode="lin" valueType="num">
                                      <p:cBhvr>
                                        <p:cTn id="72"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73"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3</a:t>
            </a:fld>
            <a:endParaRPr lang="es-ES" dirty="0"/>
          </a:p>
        </p:txBody>
      </p:sp>
      <p:sp>
        <p:nvSpPr>
          <p:cNvPr id="2" name="CuadroTexto 1"/>
          <p:cNvSpPr txBox="1"/>
          <p:nvPr/>
        </p:nvSpPr>
        <p:spPr>
          <a:xfrm>
            <a:off x="2578366" y="1578147"/>
            <a:ext cx="6156960" cy="923330"/>
          </a:xfrm>
          <a:prstGeom prst="rect">
            <a:avLst/>
          </a:prstGeom>
          <a:noFill/>
        </p:spPr>
        <p:txBody>
          <a:bodyPr wrap="square" rtlCol="0">
            <a:spAutoFit/>
          </a:bodyPr>
          <a:lstStyle/>
          <a:p>
            <a:pPr algn="ctr"/>
            <a:r>
              <a:rPr lang="es-ES" sz="5400" dirty="0">
                <a:ln w="0"/>
                <a:solidFill>
                  <a:srgbClr val="000099"/>
                </a:solidFill>
                <a:effectLst>
                  <a:reflection blurRad="6350" stA="53000" endA="300" endPos="35500" dir="5400000" sy="-90000" algn="bl" rotWithShape="0"/>
                </a:effectLst>
              </a:rPr>
              <a:t>Parte  </a:t>
            </a:r>
            <a:r>
              <a:rPr lang="es-ES" sz="5400" dirty="0" smtClean="0">
                <a:ln w="0"/>
                <a:solidFill>
                  <a:srgbClr val="000099"/>
                </a:solidFill>
                <a:effectLst>
                  <a:reflection blurRad="6350" stA="53000" endA="300" endPos="35500" dir="5400000" sy="-90000" algn="bl" rotWithShape="0"/>
                </a:effectLst>
              </a:rPr>
              <a:t>3</a:t>
            </a:r>
            <a:endParaRPr lang="es-ES" sz="5400" dirty="0">
              <a:ln w="0"/>
              <a:solidFill>
                <a:srgbClr val="000099"/>
              </a:solidFill>
              <a:effectLst>
                <a:reflection blurRad="6350" stA="53000" endA="300" endPos="35500" dir="5400000" sy="-90000" algn="bl" rotWithShape="0"/>
              </a:effectLst>
            </a:endParaRPr>
          </a:p>
        </p:txBody>
      </p:sp>
      <p:sp>
        <p:nvSpPr>
          <p:cNvPr id="3" name="Rectángulo 2"/>
          <p:cNvSpPr/>
          <p:nvPr/>
        </p:nvSpPr>
        <p:spPr>
          <a:xfrm>
            <a:off x="59414" y="3399070"/>
            <a:ext cx="12129411" cy="923330"/>
          </a:xfrm>
          <a:prstGeom prst="rect">
            <a:avLst/>
          </a:prstGeom>
          <a:noFill/>
        </p:spPr>
        <p:txBody>
          <a:bodyPr wrap="none" lIns="91440" tIns="45720" rIns="91440" bIns="45720">
            <a:prstTxWarp prst="textArchDown">
              <a:avLst/>
            </a:prstTxWarp>
            <a:spAutoFit/>
          </a:bodyPr>
          <a:lstStyle/>
          <a:p>
            <a:pPr algn="ctr"/>
            <a:r>
              <a:rPr lang="es-ES"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Ejecución, pagos y recepción de las obras.</a:t>
            </a:r>
            <a:endParaRPr lang="es-E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6" name="Imagen 5"/>
          <p:cNvPicPr>
            <a:picLocks noChangeAspect="1"/>
          </p:cNvPicPr>
          <p:nvPr/>
        </p:nvPicPr>
        <p:blipFill>
          <a:blip r:embed="rId3"/>
          <a:stretch>
            <a:fillRect/>
          </a:stretch>
        </p:blipFill>
        <p:spPr>
          <a:xfrm>
            <a:off x="667543" y="988444"/>
            <a:ext cx="2619375" cy="1743075"/>
          </a:xfrm>
          <a:prstGeom prst="rect">
            <a:avLst/>
          </a:prstGeom>
        </p:spPr>
      </p:pic>
      <p:pic>
        <p:nvPicPr>
          <p:cNvPr id="7" name="Imagen 6"/>
          <p:cNvPicPr>
            <a:picLocks noChangeAspect="1"/>
          </p:cNvPicPr>
          <p:nvPr/>
        </p:nvPicPr>
        <p:blipFill>
          <a:blip r:embed="rId4"/>
          <a:stretch>
            <a:fillRect/>
          </a:stretch>
        </p:blipFill>
        <p:spPr>
          <a:xfrm>
            <a:off x="7856537" y="405175"/>
            <a:ext cx="2619375" cy="1743075"/>
          </a:xfrm>
          <a:prstGeom prst="rect">
            <a:avLst/>
          </a:prstGeom>
        </p:spPr>
      </p:pic>
      <p:pic>
        <p:nvPicPr>
          <p:cNvPr id="8" name="Imagen 7"/>
          <p:cNvPicPr>
            <a:picLocks noChangeAspect="1"/>
          </p:cNvPicPr>
          <p:nvPr/>
        </p:nvPicPr>
        <p:blipFill>
          <a:blip r:embed="rId5"/>
          <a:stretch>
            <a:fillRect/>
          </a:stretch>
        </p:blipFill>
        <p:spPr>
          <a:xfrm>
            <a:off x="4306021" y="4995693"/>
            <a:ext cx="2425706" cy="1622191"/>
          </a:xfrm>
          <a:prstGeom prst="rect">
            <a:avLst/>
          </a:prstGeom>
        </p:spPr>
      </p:pic>
    </p:spTree>
    <p:extLst>
      <p:ext uri="{BB962C8B-B14F-4D97-AF65-F5344CB8AC3E}">
        <p14:creationId xmlns:p14="http://schemas.microsoft.com/office/powerpoint/2010/main" val="84223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30</a:t>
            </a:fld>
            <a:endParaRPr lang="es-ES" dirty="0"/>
          </a:p>
        </p:txBody>
      </p:sp>
      <p:sp>
        <p:nvSpPr>
          <p:cNvPr id="2" name="CuadroTexto 1"/>
          <p:cNvSpPr txBox="1"/>
          <p:nvPr/>
        </p:nvSpPr>
        <p:spPr>
          <a:xfrm>
            <a:off x="798173" y="308843"/>
            <a:ext cx="10781212" cy="2446824"/>
          </a:xfrm>
          <a:prstGeom prst="rect">
            <a:avLst/>
          </a:prstGeom>
          <a:noFill/>
        </p:spPr>
        <p:txBody>
          <a:bodyPr wrap="square" rtlCol="0">
            <a:spAutoFit/>
          </a:bodyPr>
          <a:lstStyle/>
          <a:p>
            <a:pPr algn="just"/>
            <a:r>
              <a:rPr lang="es-MX" sz="2000" dirty="0" smtClean="0">
                <a:solidFill>
                  <a:srgbClr val="0000FF"/>
                </a:solidFill>
              </a:rPr>
              <a:t>Integrantes de la Comisión de Recepción Provisional, Obras del Registro de Obras Mayores</a:t>
            </a:r>
            <a:r>
              <a:rPr lang="es-CL" sz="2000" dirty="0" smtClean="0"/>
              <a:t> </a:t>
            </a:r>
          </a:p>
          <a:p>
            <a:pPr algn="just">
              <a:spcAft>
                <a:spcPts val="600"/>
              </a:spcAft>
            </a:pPr>
            <a:r>
              <a:rPr lang="es-CL" sz="2000" dirty="0" smtClean="0"/>
              <a:t>(</a:t>
            </a:r>
            <a:r>
              <a:rPr lang="es-CL" sz="1800" dirty="0" smtClean="0"/>
              <a:t>3 </a:t>
            </a:r>
            <a:r>
              <a:rPr lang="es-CL" sz="1800" u="sng" dirty="0" smtClean="0"/>
              <a:t>funcionarios</a:t>
            </a:r>
            <a:r>
              <a:rPr lang="es-CL" sz="1800" dirty="0" smtClean="0"/>
              <a:t> MOP)</a:t>
            </a:r>
          </a:p>
          <a:p>
            <a:pPr algn="just"/>
            <a:r>
              <a:rPr lang="es-MX" sz="1800" dirty="0" smtClean="0">
                <a:solidFill>
                  <a:srgbClr val="9900FF"/>
                </a:solidFill>
              </a:rPr>
              <a:t>1</a:t>
            </a:r>
            <a:r>
              <a:rPr lang="es-MX" sz="1800" dirty="0">
                <a:solidFill>
                  <a:srgbClr val="9900FF"/>
                </a:solidFill>
              </a:rPr>
              <a:t>)</a:t>
            </a:r>
            <a:r>
              <a:rPr lang="es-MX" sz="1800" dirty="0"/>
              <a:t> el Secretario Regional, o el </a:t>
            </a:r>
            <a:r>
              <a:rPr lang="es-MX" sz="1800" dirty="0" smtClean="0"/>
              <a:t>profesional universitario </a:t>
            </a:r>
            <a:r>
              <a:rPr lang="es-MX" sz="1800" dirty="0"/>
              <a:t>que éste designe en su reemplazo</a:t>
            </a:r>
            <a:r>
              <a:rPr lang="es-MX" sz="1800" dirty="0" smtClean="0"/>
              <a:t>, que </a:t>
            </a:r>
            <a:r>
              <a:rPr lang="es-MX" sz="1800" dirty="0"/>
              <a:t>podrá ser cualquiera de los radicados en </a:t>
            </a:r>
            <a:r>
              <a:rPr lang="es-MX" sz="1800" dirty="0" smtClean="0"/>
              <a:t>su </a:t>
            </a:r>
            <a:r>
              <a:rPr lang="es-CL" sz="1800" dirty="0" smtClean="0"/>
              <a:t>Región</a:t>
            </a:r>
            <a:r>
              <a:rPr lang="es-CL" sz="1800" dirty="0"/>
              <a:t>;</a:t>
            </a:r>
          </a:p>
          <a:p>
            <a:pPr algn="just"/>
            <a:r>
              <a:rPr lang="es-MX" sz="1800" dirty="0">
                <a:solidFill>
                  <a:srgbClr val="9900FF"/>
                </a:solidFill>
              </a:rPr>
              <a:t>2)</a:t>
            </a:r>
            <a:r>
              <a:rPr lang="es-MX" sz="1800" dirty="0"/>
              <a:t> el Jefe del Departamento pertinente, regional </a:t>
            </a:r>
            <a:r>
              <a:rPr lang="es-MX" sz="1800" dirty="0" smtClean="0"/>
              <a:t>o nacional </a:t>
            </a:r>
            <a:r>
              <a:rPr lang="es-MX" sz="1800" dirty="0"/>
              <a:t>según sea administrado el contrato, </a:t>
            </a:r>
            <a:r>
              <a:rPr lang="es-MX" sz="1800" dirty="0" smtClean="0"/>
              <a:t>o un </a:t>
            </a:r>
            <a:r>
              <a:rPr lang="es-MX" sz="1800" dirty="0"/>
              <a:t>profesional universitario designado </a:t>
            </a:r>
            <a:r>
              <a:rPr lang="es-MX" sz="1800" dirty="0" smtClean="0"/>
              <a:t>por </a:t>
            </a:r>
            <a:r>
              <a:rPr lang="es-CL" sz="1800" dirty="0" smtClean="0"/>
              <a:t>éste</a:t>
            </a:r>
            <a:r>
              <a:rPr lang="es-CL" sz="1800" dirty="0"/>
              <a:t>;</a:t>
            </a:r>
          </a:p>
          <a:p>
            <a:pPr algn="just"/>
            <a:r>
              <a:rPr lang="es-MX" sz="1800" dirty="0">
                <a:solidFill>
                  <a:srgbClr val="9900FF"/>
                </a:solidFill>
              </a:rPr>
              <a:t>3)</a:t>
            </a:r>
            <a:r>
              <a:rPr lang="es-MX" sz="1800" dirty="0"/>
              <a:t> el Director Regional, o el profesional de </a:t>
            </a:r>
            <a:r>
              <a:rPr lang="es-MX" sz="1800" dirty="0" smtClean="0"/>
              <a:t>este Servicio </a:t>
            </a:r>
            <a:r>
              <a:rPr lang="es-MX" sz="1800" dirty="0"/>
              <a:t>que designe en su reemplazo, </a:t>
            </a:r>
            <a:r>
              <a:rPr lang="es-MX" sz="1800" dirty="0" smtClean="0"/>
              <a:t>siempre que </a:t>
            </a:r>
            <a:r>
              <a:rPr lang="es-MX" sz="1800" dirty="0"/>
              <a:t>no sea el inspector fiscal de la obra</a:t>
            </a:r>
            <a:r>
              <a:rPr lang="es-MX" sz="1800" dirty="0" smtClean="0"/>
              <a:t>.</a:t>
            </a:r>
            <a:endParaRPr lang="es-MX" sz="1800" dirty="0"/>
          </a:p>
        </p:txBody>
      </p:sp>
      <p:sp>
        <p:nvSpPr>
          <p:cNvPr id="3" name="CuadroTexto 2"/>
          <p:cNvSpPr txBox="1"/>
          <p:nvPr/>
        </p:nvSpPr>
        <p:spPr>
          <a:xfrm>
            <a:off x="798173" y="2887371"/>
            <a:ext cx="10905978" cy="677108"/>
          </a:xfrm>
          <a:prstGeom prst="rect">
            <a:avLst/>
          </a:prstGeom>
          <a:noFill/>
        </p:spPr>
        <p:txBody>
          <a:bodyPr wrap="square" rtlCol="0">
            <a:spAutoFit/>
          </a:bodyPr>
          <a:lstStyle/>
          <a:p>
            <a:r>
              <a:rPr lang="es-MX" sz="2000" dirty="0" smtClean="0">
                <a:solidFill>
                  <a:srgbClr val="0000FF"/>
                </a:solidFill>
              </a:rPr>
              <a:t>Integrantes Comisión de </a:t>
            </a:r>
            <a:r>
              <a:rPr lang="es-MX" sz="2000" dirty="0">
                <a:solidFill>
                  <a:srgbClr val="0000FF"/>
                </a:solidFill>
              </a:rPr>
              <a:t>R</a:t>
            </a:r>
            <a:r>
              <a:rPr lang="es-MX" sz="2000" dirty="0" smtClean="0">
                <a:solidFill>
                  <a:srgbClr val="0000FF"/>
                </a:solidFill>
              </a:rPr>
              <a:t>ecepción Provisional, Obras </a:t>
            </a:r>
            <a:r>
              <a:rPr lang="es-CL" sz="2000" dirty="0" smtClean="0">
                <a:solidFill>
                  <a:srgbClr val="0000FF"/>
                </a:solidFill>
              </a:rPr>
              <a:t>del </a:t>
            </a:r>
            <a:r>
              <a:rPr lang="es-CL" sz="2000" dirty="0">
                <a:solidFill>
                  <a:srgbClr val="0000FF"/>
                </a:solidFill>
              </a:rPr>
              <a:t>Registro de Obras </a:t>
            </a:r>
            <a:r>
              <a:rPr lang="es-CL" sz="2000" dirty="0" smtClean="0">
                <a:solidFill>
                  <a:srgbClr val="0000FF"/>
                </a:solidFill>
              </a:rPr>
              <a:t>Menores</a:t>
            </a:r>
            <a:endParaRPr lang="es-CL" sz="2000" dirty="0">
              <a:solidFill>
                <a:srgbClr val="0000FF"/>
              </a:solidFill>
            </a:endParaRPr>
          </a:p>
          <a:p>
            <a:pPr>
              <a:spcAft>
                <a:spcPts val="600"/>
              </a:spcAft>
            </a:pPr>
            <a:r>
              <a:rPr lang="es-MX" sz="1800" dirty="0" smtClean="0"/>
              <a:t>Dos profesionales </a:t>
            </a:r>
            <a:r>
              <a:rPr lang="es-MX" sz="1800" dirty="0"/>
              <a:t>universitarios propuestos por </a:t>
            </a:r>
            <a:r>
              <a:rPr lang="es-MX" sz="1800" dirty="0" smtClean="0"/>
              <a:t>el Secretario </a:t>
            </a:r>
            <a:r>
              <a:rPr lang="es-MX" sz="1800" dirty="0"/>
              <a:t>Regional, siendo a lo menos uno </a:t>
            </a:r>
            <a:r>
              <a:rPr lang="es-MX" sz="1800" dirty="0" smtClean="0"/>
              <a:t>de </a:t>
            </a:r>
            <a:r>
              <a:rPr lang="es-CL" sz="1800" dirty="0" smtClean="0"/>
              <a:t>ellos del Servicio.</a:t>
            </a:r>
          </a:p>
        </p:txBody>
      </p:sp>
      <p:sp>
        <p:nvSpPr>
          <p:cNvPr id="5" name="CuadroTexto 4"/>
          <p:cNvSpPr txBox="1"/>
          <p:nvPr/>
        </p:nvSpPr>
        <p:spPr>
          <a:xfrm>
            <a:off x="673405" y="3832503"/>
            <a:ext cx="10905979" cy="2385268"/>
          </a:xfrm>
          <a:prstGeom prst="rect">
            <a:avLst/>
          </a:prstGeom>
          <a:noFill/>
        </p:spPr>
        <p:txBody>
          <a:bodyPr wrap="square" rtlCol="0">
            <a:spAutoFit/>
          </a:bodyPr>
          <a:lstStyle/>
          <a:p>
            <a:pPr algn="just"/>
            <a:r>
              <a:rPr lang="es-MX" sz="1800" dirty="0" smtClean="0"/>
              <a:t>La Resolución que designe a la Comisión de Recepción Provisional es dictada, a más tardar, dentro del plazo de 20 días contados desde la fecha del Oficio del </a:t>
            </a:r>
            <a:r>
              <a:rPr lang="es-MX" sz="1800" dirty="0" err="1" smtClean="0"/>
              <a:t>Insp.Fiscal</a:t>
            </a:r>
            <a:r>
              <a:rPr lang="es-MX" sz="1800" dirty="0" smtClean="0"/>
              <a:t>, por el Director Nacional o Regional.</a:t>
            </a:r>
          </a:p>
          <a:p>
            <a:pPr algn="just">
              <a:spcBef>
                <a:spcPts val="600"/>
              </a:spcBef>
            </a:pPr>
            <a:r>
              <a:rPr lang="es-MX" sz="1800" dirty="0"/>
              <a:t>En </a:t>
            </a:r>
            <a:r>
              <a:rPr lang="es-MX" sz="1800" dirty="0" smtClean="0"/>
              <a:t>contratos </a:t>
            </a:r>
            <a:r>
              <a:rPr lang="es-MX" sz="1800" dirty="0"/>
              <a:t>con el Cuerpo Militar </a:t>
            </a:r>
            <a:r>
              <a:rPr lang="es-MX" sz="1800" dirty="0" smtClean="0"/>
              <a:t>del Trabajo, la Resolución es </a:t>
            </a:r>
            <a:r>
              <a:rPr lang="es-MX" sz="1800" dirty="0"/>
              <a:t>dictada por el Director General de </a:t>
            </a:r>
            <a:r>
              <a:rPr lang="es-MX" sz="1800" dirty="0" smtClean="0"/>
              <a:t>Obras </a:t>
            </a:r>
            <a:r>
              <a:rPr lang="es-CL" sz="1800" dirty="0" smtClean="0"/>
              <a:t>Públicas</a:t>
            </a:r>
            <a:r>
              <a:rPr lang="es-CL" sz="1800" dirty="0"/>
              <a:t>.</a:t>
            </a:r>
            <a:endParaRPr lang="es-MX" sz="1800" dirty="0" smtClean="0"/>
          </a:p>
          <a:p>
            <a:pPr algn="just"/>
            <a:endParaRPr lang="es-MX" sz="1800" dirty="0" smtClean="0"/>
          </a:p>
          <a:p>
            <a:pPr algn="just"/>
            <a:r>
              <a:rPr lang="es-MX" sz="1800" dirty="0" smtClean="0"/>
              <a:t>La </a:t>
            </a:r>
            <a:r>
              <a:rPr lang="es-MX" sz="1800" dirty="0"/>
              <a:t>comisión </a:t>
            </a:r>
            <a:r>
              <a:rPr lang="es-MX" sz="1800" dirty="0" smtClean="0"/>
              <a:t>debe </a:t>
            </a:r>
            <a:r>
              <a:rPr lang="es-MX" sz="1800" dirty="0"/>
              <a:t>evacuar </a:t>
            </a:r>
            <a:r>
              <a:rPr lang="es-MX" sz="1800" dirty="0" smtClean="0"/>
              <a:t>su </a:t>
            </a:r>
            <a:r>
              <a:rPr lang="es-MX" sz="1800" dirty="0" smtClean="0">
                <a:solidFill>
                  <a:srgbClr val="7030A0"/>
                </a:solidFill>
              </a:rPr>
              <a:t>informe </a:t>
            </a:r>
            <a:r>
              <a:rPr lang="es-MX" sz="1800" dirty="0">
                <a:solidFill>
                  <a:srgbClr val="7030A0"/>
                </a:solidFill>
              </a:rPr>
              <a:t>en un plazo </a:t>
            </a:r>
            <a:r>
              <a:rPr lang="es-MX" sz="1800" dirty="0" smtClean="0">
                <a:solidFill>
                  <a:srgbClr val="7030A0"/>
                </a:solidFill>
              </a:rPr>
              <a:t>≤  a </a:t>
            </a:r>
            <a:r>
              <a:rPr lang="es-MX" sz="1800" dirty="0">
                <a:solidFill>
                  <a:srgbClr val="7030A0"/>
                </a:solidFill>
              </a:rPr>
              <a:t>20 </a:t>
            </a:r>
            <a:r>
              <a:rPr lang="es-MX" sz="1800" dirty="0" smtClean="0">
                <a:solidFill>
                  <a:srgbClr val="7030A0"/>
                </a:solidFill>
              </a:rPr>
              <a:t>días </a:t>
            </a:r>
          </a:p>
          <a:p>
            <a:pPr algn="just"/>
            <a:r>
              <a:rPr lang="es-MX" sz="1800" dirty="0" smtClean="0">
                <a:solidFill>
                  <a:srgbClr val="7030A0"/>
                </a:solidFill>
              </a:rPr>
              <a:t>hábiles</a:t>
            </a:r>
            <a:r>
              <a:rPr lang="es-MX" sz="1800" dirty="0" smtClean="0"/>
              <a:t>, a </a:t>
            </a:r>
            <a:r>
              <a:rPr lang="es-MX" sz="1800" dirty="0"/>
              <a:t>contar </a:t>
            </a:r>
            <a:r>
              <a:rPr lang="es-MX" sz="1800" dirty="0" smtClean="0"/>
              <a:t>de la </a:t>
            </a:r>
            <a:r>
              <a:rPr lang="es-MX" sz="1800" dirty="0"/>
              <a:t>fecha de notificación de su designación</a:t>
            </a:r>
            <a:r>
              <a:rPr lang="es-MX" sz="1800" dirty="0" smtClean="0"/>
              <a:t>.</a:t>
            </a:r>
          </a:p>
          <a:p>
            <a:pPr algn="just"/>
            <a:r>
              <a:rPr lang="es-MX" sz="1800" dirty="0" smtClean="0"/>
              <a:t>(Por la complejidad o extensión de la obra, puede ampliarse hasta 30 días</a:t>
            </a:r>
          </a:p>
          <a:p>
            <a:pPr algn="just"/>
            <a:r>
              <a:rPr lang="es-MX" sz="1800" dirty="0" smtClean="0"/>
              <a:t>hábiles adicionales)</a:t>
            </a:r>
            <a:endParaRPr lang="es-CL" sz="1800" dirty="0"/>
          </a:p>
        </p:txBody>
      </p:sp>
      <p:pic>
        <p:nvPicPr>
          <p:cNvPr id="6" name="Imagen 5"/>
          <p:cNvPicPr>
            <a:picLocks noChangeAspect="1"/>
          </p:cNvPicPr>
          <p:nvPr/>
        </p:nvPicPr>
        <p:blipFill>
          <a:blip r:embed="rId3"/>
          <a:stretch>
            <a:fillRect/>
          </a:stretch>
        </p:blipFill>
        <p:spPr>
          <a:xfrm>
            <a:off x="7729041" y="5007429"/>
            <a:ext cx="2647960" cy="1518476"/>
          </a:xfrm>
          <a:prstGeom prst="rect">
            <a:avLst/>
          </a:prstGeom>
        </p:spPr>
      </p:pic>
    </p:spTree>
    <p:extLst>
      <p:ext uri="{BB962C8B-B14F-4D97-AF65-F5344CB8AC3E}">
        <p14:creationId xmlns:p14="http://schemas.microsoft.com/office/powerpoint/2010/main" val="2029287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Effect transition="in" filter="wipe(down)">
                                      <p:cBhvr>
                                        <p:cTn id="23" dur="580">
                                          <p:stCondLst>
                                            <p:cond delay="0"/>
                                          </p:stCondLst>
                                        </p:cTn>
                                        <p:tgtEl>
                                          <p:spTgt spid="2">
                                            <p:txEl>
                                              <p:pRg st="1" end="1"/>
                                            </p:txEl>
                                          </p:spTgt>
                                        </p:tgtEl>
                                      </p:cBhvr>
                                    </p:animEffect>
                                    <p:anim calcmode="lin" valueType="num">
                                      <p:cBhvr>
                                        <p:cTn id="24" dur="1822" tmFilter="0,0; 0.14,0.36; 0.43,0.73; 0.71,0.91; 1.0,1.0">
                                          <p:stCondLst>
                                            <p:cond delay="0"/>
                                          </p:stCondLst>
                                        </p:cTn>
                                        <p:tgtEl>
                                          <p:spTgt spid="2">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2">
                                            <p:txEl>
                                              <p:pRg st="1" end="1"/>
                                            </p:txEl>
                                          </p:spTgt>
                                        </p:tgtEl>
                                      </p:cBhvr>
                                      <p:to x="100000" y="60000"/>
                                    </p:animScale>
                                    <p:animScale>
                                      <p:cBhvr>
                                        <p:cTn id="30" dur="166" decel="50000">
                                          <p:stCondLst>
                                            <p:cond delay="676"/>
                                          </p:stCondLst>
                                        </p:cTn>
                                        <p:tgtEl>
                                          <p:spTgt spid="2">
                                            <p:txEl>
                                              <p:pRg st="1" end="1"/>
                                            </p:txEl>
                                          </p:spTgt>
                                        </p:tgtEl>
                                      </p:cBhvr>
                                      <p:to x="100000" y="100000"/>
                                    </p:animScale>
                                    <p:animScale>
                                      <p:cBhvr>
                                        <p:cTn id="31" dur="26">
                                          <p:stCondLst>
                                            <p:cond delay="1312"/>
                                          </p:stCondLst>
                                        </p:cTn>
                                        <p:tgtEl>
                                          <p:spTgt spid="2">
                                            <p:txEl>
                                              <p:pRg st="1" end="1"/>
                                            </p:txEl>
                                          </p:spTgt>
                                        </p:tgtEl>
                                      </p:cBhvr>
                                      <p:to x="100000" y="80000"/>
                                    </p:animScale>
                                    <p:animScale>
                                      <p:cBhvr>
                                        <p:cTn id="32" dur="166" decel="50000">
                                          <p:stCondLst>
                                            <p:cond delay="1338"/>
                                          </p:stCondLst>
                                        </p:cTn>
                                        <p:tgtEl>
                                          <p:spTgt spid="2">
                                            <p:txEl>
                                              <p:pRg st="1" end="1"/>
                                            </p:txEl>
                                          </p:spTgt>
                                        </p:tgtEl>
                                      </p:cBhvr>
                                      <p:to x="100000" y="100000"/>
                                    </p:animScale>
                                    <p:animScale>
                                      <p:cBhvr>
                                        <p:cTn id="33" dur="26">
                                          <p:stCondLst>
                                            <p:cond delay="1642"/>
                                          </p:stCondLst>
                                        </p:cTn>
                                        <p:tgtEl>
                                          <p:spTgt spid="2">
                                            <p:txEl>
                                              <p:pRg st="1" end="1"/>
                                            </p:txEl>
                                          </p:spTgt>
                                        </p:tgtEl>
                                      </p:cBhvr>
                                      <p:to x="100000" y="90000"/>
                                    </p:animScale>
                                    <p:animScale>
                                      <p:cBhvr>
                                        <p:cTn id="34" dur="166" decel="50000">
                                          <p:stCondLst>
                                            <p:cond delay="1668"/>
                                          </p:stCondLst>
                                        </p:cTn>
                                        <p:tgtEl>
                                          <p:spTgt spid="2">
                                            <p:txEl>
                                              <p:pRg st="1" end="1"/>
                                            </p:txEl>
                                          </p:spTgt>
                                        </p:tgtEl>
                                      </p:cBhvr>
                                      <p:to x="100000" y="100000"/>
                                    </p:animScale>
                                    <p:animScale>
                                      <p:cBhvr>
                                        <p:cTn id="35" dur="26">
                                          <p:stCondLst>
                                            <p:cond delay="1808"/>
                                          </p:stCondLst>
                                        </p:cTn>
                                        <p:tgtEl>
                                          <p:spTgt spid="2">
                                            <p:txEl>
                                              <p:pRg st="1" end="1"/>
                                            </p:txEl>
                                          </p:spTgt>
                                        </p:tgtEl>
                                      </p:cBhvr>
                                      <p:to x="100000" y="95000"/>
                                    </p:animScale>
                                    <p:animScale>
                                      <p:cBhvr>
                                        <p:cTn id="36" dur="166" decel="50000">
                                          <p:stCondLst>
                                            <p:cond delay="1834"/>
                                          </p:stCondLst>
                                        </p:cTn>
                                        <p:tgtEl>
                                          <p:spTgt spid="2">
                                            <p:txEl>
                                              <p:pRg st="1" end="1"/>
                                            </p:txEl>
                                          </p:spTgt>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2">
                                            <p:txEl>
                                              <p:pRg st="2" end="2"/>
                                            </p:txEl>
                                          </p:spTgt>
                                        </p:tgtEl>
                                        <p:attrNameLst>
                                          <p:attrName>style.visibility</p:attrName>
                                        </p:attrNameLst>
                                      </p:cBhvr>
                                      <p:to>
                                        <p:strVal val="visible"/>
                                      </p:to>
                                    </p:set>
                                    <p:animEffect transition="in" filter="circle(in)">
                                      <p:cBhvr>
                                        <p:cTn id="41" dur="2000"/>
                                        <p:tgtEl>
                                          <p:spTgt spid="2">
                                            <p:txEl>
                                              <p:pRg st="2" end="2"/>
                                            </p:txEl>
                                          </p:spTgt>
                                        </p:tgtEl>
                                      </p:cBhvr>
                                    </p:animEffect>
                                  </p:childTnLst>
                                </p:cTn>
                              </p:par>
                              <p:par>
                                <p:cTn id="42" presetID="6" presetClass="entr" presetSubtype="16" fill="hold" nodeType="withEffect">
                                  <p:stCondLst>
                                    <p:cond delay="0"/>
                                  </p:stCondLst>
                                  <p:childTnLst>
                                    <p:set>
                                      <p:cBhvr>
                                        <p:cTn id="43" dur="1" fill="hold">
                                          <p:stCondLst>
                                            <p:cond delay="0"/>
                                          </p:stCondLst>
                                        </p:cTn>
                                        <p:tgtEl>
                                          <p:spTgt spid="2">
                                            <p:txEl>
                                              <p:pRg st="3" end="3"/>
                                            </p:txEl>
                                          </p:spTgt>
                                        </p:tgtEl>
                                        <p:attrNameLst>
                                          <p:attrName>style.visibility</p:attrName>
                                        </p:attrNameLst>
                                      </p:cBhvr>
                                      <p:to>
                                        <p:strVal val="visible"/>
                                      </p:to>
                                    </p:set>
                                    <p:animEffect transition="in" filter="circle(in)">
                                      <p:cBhvr>
                                        <p:cTn id="44" dur="2000"/>
                                        <p:tgtEl>
                                          <p:spTgt spid="2">
                                            <p:txEl>
                                              <p:pRg st="3" end="3"/>
                                            </p:txEl>
                                          </p:spTgt>
                                        </p:tgtEl>
                                      </p:cBhvr>
                                    </p:animEffect>
                                  </p:childTnLst>
                                </p:cTn>
                              </p:par>
                              <p:par>
                                <p:cTn id="45" presetID="6" presetClass="entr" presetSubtype="16" fill="hold" nodeType="withEffect">
                                  <p:stCondLst>
                                    <p:cond delay="0"/>
                                  </p:stCondLst>
                                  <p:childTnLst>
                                    <p:set>
                                      <p:cBhvr>
                                        <p:cTn id="46" dur="1" fill="hold">
                                          <p:stCondLst>
                                            <p:cond delay="0"/>
                                          </p:stCondLst>
                                        </p:cTn>
                                        <p:tgtEl>
                                          <p:spTgt spid="2">
                                            <p:txEl>
                                              <p:pRg st="4" end="4"/>
                                            </p:txEl>
                                          </p:spTgt>
                                        </p:tgtEl>
                                        <p:attrNameLst>
                                          <p:attrName>style.visibility</p:attrName>
                                        </p:attrNameLst>
                                      </p:cBhvr>
                                      <p:to>
                                        <p:strVal val="visible"/>
                                      </p:to>
                                    </p:set>
                                    <p:animEffect transition="in" filter="circle(in)">
                                      <p:cBhvr>
                                        <p:cTn id="47" dur="2000"/>
                                        <p:tgtEl>
                                          <p:spTgt spid="2">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6" presetClass="entr" presetSubtype="0" fill="hold" nodeType="clickEffect">
                                  <p:stCondLst>
                                    <p:cond delay="0"/>
                                  </p:stCondLst>
                                  <p:childTnLst>
                                    <p:set>
                                      <p:cBhvr>
                                        <p:cTn id="51" dur="1" fill="hold">
                                          <p:stCondLst>
                                            <p:cond delay="0"/>
                                          </p:stCondLst>
                                        </p:cTn>
                                        <p:tgtEl>
                                          <p:spTgt spid="3">
                                            <p:txEl>
                                              <p:pRg st="0" end="0"/>
                                            </p:txEl>
                                          </p:spTgt>
                                        </p:tgtEl>
                                        <p:attrNameLst>
                                          <p:attrName>style.visibility</p:attrName>
                                        </p:attrNameLst>
                                      </p:cBhvr>
                                      <p:to>
                                        <p:strVal val="visible"/>
                                      </p:to>
                                    </p:set>
                                    <p:animEffect transition="in" filter="wipe(down)">
                                      <p:cBhvr>
                                        <p:cTn id="52" dur="580">
                                          <p:stCondLst>
                                            <p:cond delay="0"/>
                                          </p:stCondLst>
                                        </p:cTn>
                                        <p:tgtEl>
                                          <p:spTgt spid="3">
                                            <p:txEl>
                                              <p:pRg st="0" end="0"/>
                                            </p:txEl>
                                          </p:spTgt>
                                        </p:tgtEl>
                                      </p:cBhvr>
                                    </p:animEffect>
                                    <p:anim calcmode="lin" valueType="num">
                                      <p:cBhvr>
                                        <p:cTn id="5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58" dur="26">
                                          <p:stCondLst>
                                            <p:cond delay="650"/>
                                          </p:stCondLst>
                                        </p:cTn>
                                        <p:tgtEl>
                                          <p:spTgt spid="3">
                                            <p:txEl>
                                              <p:pRg st="0" end="0"/>
                                            </p:txEl>
                                          </p:spTgt>
                                        </p:tgtEl>
                                      </p:cBhvr>
                                      <p:to x="100000" y="60000"/>
                                    </p:animScale>
                                    <p:animScale>
                                      <p:cBhvr>
                                        <p:cTn id="59" dur="166" decel="50000">
                                          <p:stCondLst>
                                            <p:cond delay="676"/>
                                          </p:stCondLst>
                                        </p:cTn>
                                        <p:tgtEl>
                                          <p:spTgt spid="3">
                                            <p:txEl>
                                              <p:pRg st="0" end="0"/>
                                            </p:txEl>
                                          </p:spTgt>
                                        </p:tgtEl>
                                      </p:cBhvr>
                                      <p:to x="100000" y="100000"/>
                                    </p:animScale>
                                    <p:animScale>
                                      <p:cBhvr>
                                        <p:cTn id="60" dur="26">
                                          <p:stCondLst>
                                            <p:cond delay="1312"/>
                                          </p:stCondLst>
                                        </p:cTn>
                                        <p:tgtEl>
                                          <p:spTgt spid="3">
                                            <p:txEl>
                                              <p:pRg st="0" end="0"/>
                                            </p:txEl>
                                          </p:spTgt>
                                        </p:tgtEl>
                                      </p:cBhvr>
                                      <p:to x="100000" y="80000"/>
                                    </p:animScale>
                                    <p:animScale>
                                      <p:cBhvr>
                                        <p:cTn id="61" dur="166" decel="50000">
                                          <p:stCondLst>
                                            <p:cond delay="1338"/>
                                          </p:stCondLst>
                                        </p:cTn>
                                        <p:tgtEl>
                                          <p:spTgt spid="3">
                                            <p:txEl>
                                              <p:pRg st="0" end="0"/>
                                            </p:txEl>
                                          </p:spTgt>
                                        </p:tgtEl>
                                      </p:cBhvr>
                                      <p:to x="100000" y="100000"/>
                                    </p:animScale>
                                    <p:animScale>
                                      <p:cBhvr>
                                        <p:cTn id="62" dur="26">
                                          <p:stCondLst>
                                            <p:cond delay="1642"/>
                                          </p:stCondLst>
                                        </p:cTn>
                                        <p:tgtEl>
                                          <p:spTgt spid="3">
                                            <p:txEl>
                                              <p:pRg st="0" end="0"/>
                                            </p:txEl>
                                          </p:spTgt>
                                        </p:tgtEl>
                                      </p:cBhvr>
                                      <p:to x="100000" y="90000"/>
                                    </p:animScale>
                                    <p:animScale>
                                      <p:cBhvr>
                                        <p:cTn id="63" dur="166" decel="50000">
                                          <p:stCondLst>
                                            <p:cond delay="1668"/>
                                          </p:stCondLst>
                                        </p:cTn>
                                        <p:tgtEl>
                                          <p:spTgt spid="3">
                                            <p:txEl>
                                              <p:pRg st="0" end="0"/>
                                            </p:txEl>
                                          </p:spTgt>
                                        </p:tgtEl>
                                      </p:cBhvr>
                                      <p:to x="100000" y="100000"/>
                                    </p:animScale>
                                    <p:animScale>
                                      <p:cBhvr>
                                        <p:cTn id="64" dur="26">
                                          <p:stCondLst>
                                            <p:cond delay="1808"/>
                                          </p:stCondLst>
                                        </p:cTn>
                                        <p:tgtEl>
                                          <p:spTgt spid="3">
                                            <p:txEl>
                                              <p:pRg st="0" end="0"/>
                                            </p:txEl>
                                          </p:spTgt>
                                        </p:tgtEl>
                                      </p:cBhvr>
                                      <p:to x="100000" y="95000"/>
                                    </p:animScale>
                                    <p:animScale>
                                      <p:cBhvr>
                                        <p:cTn id="65" dur="166" decel="50000">
                                          <p:stCondLst>
                                            <p:cond delay="1834"/>
                                          </p:stCondLst>
                                        </p:cTn>
                                        <p:tgtEl>
                                          <p:spTgt spid="3">
                                            <p:txEl>
                                              <p:pRg st="0" end="0"/>
                                            </p:txEl>
                                          </p:spTgt>
                                        </p:tgtEl>
                                      </p:cBhvr>
                                      <p:to x="100000" y="100000"/>
                                    </p:animScale>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3">
                                            <p:txEl>
                                              <p:pRg st="1" end="1"/>
                                            </p:txEl>
                                          </p:spTgt>
                                        </p:tgtEl>
                                        <p:attrNameLst>
                                          <p:attrName>style.visibility</p:attrName>
                                        </p:attrNameLst>
                                      </p:cBhvr>
                                      <p:to>
                                        <p:strVal val="visible"/>
                                      </p:to>
                                    </p:set>
                                    <p:animEffect transition="in" filter="fade">
                                      <p:cBhvr>
                                        <p:cTn id="70" dur="1000"/>
                                        <p:tgtEl>
                                          <p:spTgt spid="3">
                                            <p:txEl>
                                              <p:pRg st="1" end="1"/>
                                            </p:txEl>
                                          </p:spTgt>
                                        </p:tgtEl>
                                      </p:cBhvr>
                                    </p:animEffect>
                                    <p:anim calcmode="lin" valueType="num">
                                      <p:cBhvr>
                                        <p:cTn id="7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5">
                                            <p:txEl>
                                              <p:pRg st="0" end="0"/>
                                            </p:txEl>
                                          </p:spTgt>
                                        </p:tgtEl>
                                        <p:attrNameLst>
                                          <p:attrName>style.visibility</p:attrName>
                                        </p:attrNameLst>
                                      </p:cBhvr>
                                      <p:to>
                                        <p:strVal val="visible"/>
                                      </p:to>
                                    </p:set>
                                    <p:anim calcmode="lin" valueType="num">
                                      <p:cBhvr additive="base">
                                        <p:cTn id="7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6" presetClass="entr" presetSubtype="0" fill="hold" nodeType="clickEffect">
                                  <p:stCondLst>
                                    <p:cond delay="0"/>
                                  </p:stCondLst>
                                  <p:childTnLst>
                                    <p:set>
                                      <p:cBhvr>
                                        <p:cTn id="82" dur="1" fill="hold">
                                          <p:stCondLst>
                                            <p:cond delay="0"/>
                                          </p:stCondLst>
                                        </p:cTn>
                                        <p:tgtEl>
                                          <p:spTgt spid="5">
                                            <p:txEl>
                                              <p:pRg st="1" end="1"/>
                                            </p:txEl>
                                          </p:spTgt>
                                        </p:tgtEl>
                                        <p:attrNameLst>
                                          <p:attrName>style.visibility</p:attrName>
                                        </p:attrNameLst>
                                      </p:cBhvr>
                                      <p:to>
                                        <p:strVal val="visible"/>
                                      </p:to>
                                    </p:set>
                                    <p:animEffect transition="in" filter="wipe(down)">
                                      <p:cBhvr>
                                        <p:cTn id="83" dur="580">
                                          <p:stCondLst>
                                            <p:cond delay="0"/>
                                          </p:stCondLst>
                                        </p:cTn>
                                        <p:tgtEl>
                                          <p:spTgt spid="5">
                                            <p:txEl>
                                              <p:pRg st="1" end="1"/>
                                            </p:txEl>
                                          </p:spTgt>
                                        </p:tgtEl>
                                      </p:cBhvr>
                                    </p:animEffect>
                                    <p:anim calcmode="lin" valueType="num">
                                      <p:cBhvr>
                                        <p:cTn id="84" dur="1822" tmFilter="0,0; 0.14,0.36; 0.43,0.73; 0.71,0.91; 1.0,1.0">
                                          <p:stCondLst>
                                            <p:cond delay="0"/>
                                          </p:stCondLst>
                                        </p:cTn>
                                        <p:tgtEl>
                                          <p:spTgt spid="5">
                                            <p:txEl>
                                              <p:pRg st="1" end="1"/>
                                            </p:txEl>
                                          </p:spTgt>
                                        </p:tgtEl>
                                        <p:attrNameLst>
                                          <p:attrName>ppt_x</p:attrName>
                                        </p:attrNameLst>
                                      </p:cBhvr>
                                      <p:tavLst>
                                        <p:tav tm="0">
                                          <p:val>
                                            <p:strVal val="#ppt_x-0.25"/>
                                          </p:val>
                                        </p:tav>
                                        <p:tav tm="100000">
                                          <p:val>
                                            <p:strVal val="#ppt_x"/>
                                          </p:val>
                                        </p:tav>
                                      </p:tavLst>
                                    </p:anim>
                                    <p:anim calcmode="lin" valueType="num">
                                      <p:cBhvr>
                                        <p:cTn id="85" dur="664" tmFilter="0.0,0.0; 0.25,0.07; 0.50,0.2; 0.75,0.467; 1.0,1.0">
                                          <p:stCondLst>
                                            <p:cond delay="0"/>
                                          </p:stCondLst>
                                        </p:cTn>
                                        <p:tgtEl>
                                          <p:spTgt spid="5">
                                            <p:txEl>
                                              <p:pRg st="1" end="1"/>
                                            </p:txEl>
                                          </p:spTgt>
                                        </p:tgtEl>
                                        <p:attrNameLst>
                                          <p:attrName>ppt_y</p:attrName>
                                        </p:attrNameLst>
                                      </p:cBhvr>
                                      <p:tavLst>
                                        <p:tav tm="0" fmla="#ppt_y-sin(pi*$)/3">
                                          <p:val>
                                            <p:fltVal val="0.5"/>
                                          </p:val>
                                        </p:tav>
                                        <p:tav tm="100000">
                                          <p:val>
                                            <p:fltVal val="1"/>
                                          </p:val>
                                        </p:tav>
                                      </p:tavLst>
                                    </p:anim>
                                    <p:anim calcmode="lin" valueType="num">
                                      <p:cBhvr>
                                        <p:cTn id="86" dur="664" tmFilter="0, 0; 0.125,0.2665; 0.25,0.4; 0.375,0.465; 0.5,0.5;  0.625,0.535; 0.75,0.6; 0.875,0.7335; 1,1">
                                          <p:stCondLst>
                                            <p:cond delay="664"/>
                                          </p:stCondLst>
                                        </p:cTn>
                                        <p:tgtEl>
                                          <p:spTgt spid="5">
                                            <p:txEl>
                                              <p:pRg st="1" end="1"/>
                                            </p:txEl>
                                          </p:spTgt>
                                        </p:tgtEl>
                                        <p:attrNameLst>
                                          <p:attrName>ppt_y</p:attrName>
                                        </p:attrNameLst>
                                      </p:cBhvr>
                                      <p:tavLst>
                                        <p:tav tm="0" fmla="#ppt_y-sin(pi*$)/9">
                                          <p:val>
                                            <p:fltVal val="0"/>
                                          </p:val>
                                        </p:tav>
                                        <p:tav tm="100000">
                                          <p:val>
                                            <p:fltVal val="1"/>
                                          </p:val>
                                        </p:tav>
                                      </p:tavLst>
                                    </p:anim>
                                    <p:anim calcmode="lin" valueType="num">
                                      <p:cBhvr>
                                        <p:cTn id="87" dur="332" tmFilter="0, 0; 0.125,0.2665; 0.25,0.4; 0.375,0.465; 0.5,0.5;  0.625,0.535; 0.75,0.6; 0.875,0.7335; 1,1">
                                          <p:stCondLst>
                                            <p:cond delay="1324"/>
                                          </p:stCondLst>
                                        </p:cTn>
                                        <p:tgtEl>
                                          <p:spTgt spid="5">
                                            <p:txEl>
                                              <p:pRg st="1" end="1"/>
                                            </p:txEl>
                                          </p:spTgt>
                                        </p:tgtEl>
                                        <p:attrNameLst>
                                          <p:attrName>ppt_y</p:attrName>
                                        </p:attrNameLst>
                                      </p:cBhvr>
                                      <p:tavLst>
                                        <p:tav tm="0" fmla="#ppt_y-sin(pi*$)/27">
                                          <p:val>
                                            <p:fltVal val="0"/>
                                          </p:val>
                                        </p:tav>
                                        <p:tav tm="100000">
                                          <p:val>
                                            <p:fltVal val="1"/>
                                          </p:val>
                                        </p:tav>
                                      </p:tavLst>
                                    </p:anim>
                                    <p:anim calcmode="lin" valueType="num">
                                      <p:cBhvr>
                                        <p:cTn id="88" dur="164" tmFilter="0, 0; 0.125,0.2665; 0.25,0.4; 0.375,0.465; 0.5,0.5;  0.625,0.535; 0.75,0.6; 0.875,0.7335; 1,1">
                                          <p:stCondLst>
                                            <p:cond delay="1656"/>
                                          </p:stCondLst>
                                        </p:cTn>
                                        <p:tgtEl>
                                          <p:spTgt spid="5">
                                            <p:txEl>
                                              <p:pRg st="1" end="1"/>
                                            </p:txEl>
                                          </p:spTgt>
                                        </p:tgtEl>
                                        <p:attrNameLst>
                                          <p:attrName>ppt_y</p:attrName>
                                        </p:attrNameLst>
                                      </p:cBhvr>
                                      <p:tavLst>
                                        <p:tav tm="0" fmla="#ppt_y-sin(pi*$)/81">
                                          <p:val>
                                            <p:fltVal val="0"/>
                                          </p:val>
                                        </p:tav>
                                        <p:tav tm="100000">
                                          <p:val>
                                            <p:fltVal val="1"/>
                                          </p:val>
                                        </p:tav>
                                      </p:tavLst>
                                    </p:anim>
                                    <p:animScale>
                                      <p:cBhvr>
                                        <p:cTn id="89" dur="26">
                                          <p:stCondLst>
                                            <p:cond delay="650"/>
                                          </p:stCondLst>
                                        </p:cTn>
                                        <p:tgtEl>
                                          <p:spTgt spid="5">
                                            <p:txEl>
                                              <p:pRg st="1" end="1"/>
                                            </p:txEl>
                                          </p:spTgt>
                                        </p:tgtEl>
                                      </p:cBhvr>
                                      <p:to x="100000" y="60000"/>
                                    </p:animScale>
                                    <p:animScale>
                                      <p:cBhvr>
                                        <p:cTn id="90" dur="166" decel="50000">
                                          <p:stCondLst>
                                            <p:cond delay="676"/>
                                          </p:stCondLst>
                                        </p:cTn>
                                        <p:tgtEl>
                                          <p:spTgt spid="5">
                                            <p:txEl>
                                              <p:pRg st="1" end="1"/>
                                            </p:txEl>
                                          </p:spTgt>
                                        </p:tgtEl>
                                      </p:cBhvr>
                                      <p:to x="100000" y="100000"/>
                                    </p:animScale>
                                    <p:animScale>
                                      <p:cBhvr>
                                        <p:cTn id="91" dur="26">
                                          <p:stCondLst>
                                            <p:cond delay="1312"/>
                                          </p:stCondLst>
                                        </p:cTn>
                                        <p:tgtEl>
                                          <p:spTgt spid="5">
                                            <p:txEl>
                                              <p:pRg st="1" end="1"/>
                                            </p:txEl>
                                          </p:spTgt>
                                        </p:tgtEl>
                                      </p:cBhvr>
                                      <p:to x="100000" y="80000"/>
                                    </p:animScale>
                                    <p:animScale>
                                      <p:cBhvr>
                                        <p:cTn id="92" dur="166" decel="50000">
                                          <p:stCondLst>
                                            <p:cond delay="1338"/>
                                          </p:stCondLst>
                                        </p:cTn>
                                        <p:tgtEl>
                                          <p:spTgt spid="5">
                                            <p:txEl>
                                              <p:pRg st="1" end="1"/>
                                            </p:txEl>
                                          </p:spTgt>
                                        </p:tgtEl>
                                      </p:cBhvr>
                                      <p:to x="100000" y="100000"/>
                                    </p:animScale>
                                    <p:animScale>
                                      <p:cBhvr>
                                        <p:cTn id="93" dur="26">
                                          <p:stCondLst>
                                            <p:cond delay="1642"/>
                                          </p:stCondLst>
                                        </p:cTn>
                                        <p:tgtEl>
                                          <p:spTgt spid="5">
                                            <p:txEl>
                                              <p:pRg st="1" end="1"/>
                                            </p:txEl>
                                          </p:spTgt>
                                        </p:tgtEl>
                                      </p:cBhvr>
                                      <p:to x="100000" y="90000"/>
                                    </p:animScale>
                                    <p:animScale>
                                      <p:cBhvr>
                                        <p:cTn id="94" dur="166" decel="50000">
                                          <p:stCondLst>
                                            <p:cond delay="1668"/>
                                          </p:stCondLst>
                                        </p:cTn>
                                        <p:tgtEl>
                                          <p:spTgt spid="5">
                                            <p:txEl>
                                              <p:pRg st="1" end="1"/>
                                            </p:txEl>
                                          </p:spTgt>
                                        </p:tgtEl>
                                      </p:cBhvr>
                                      <p:to x="100000" y="100000"/>
                                    </p:animScale>
                                    <p:animScale>
                                      <p:cBhvr>
                                        <p:cTn id="95" dur="26">
                                          <p:stCondLst>
                                            <p:cond delay="1808"/>
                                          </p:stCondLst>
                                        </p:cTn>
                                        <p:tgtEl>
                                          <p:spTgt spid="5">
                                            <p:txEl>
                                              <p:pRg st="1" end="1"/>
                                            </p:txEl>
                                          </p:spTgt>
                                        </p:tgtEl>
                                      </p:cBhvr>
                                      <p:to x="100000" y="95000"/>
                                    </p:animScale>
                                    <p:animScale>
                                      <p:cBhvr>
                                        <p:cTn id="96" dur="166" decel="50000">
                                          <p:stCondLst>
                                            <p:cond delay="1834"/>
                                          </p:stCondLst>
                                        </p:cTn>
                                        <p:tgtEl>
                                          <p:spTgt spid="5">
                                            <p:txEl>
                                              <p:pRg st="1" end="1"/>
                                            </p:txEl>
                                          </p:spTgt>
                                        </p:tgtEl>
                                      </p:cBhvr>
                                      <p:to x="100000" y="100000"/>
                                    </p:animScale>
                                  </p:childTnLst>
                                </p:cTn>
                              </p:par>
                            </p:childTnLst>
                          </p:cTn>
                        </p:par>
                      </p:childTnLst>
                    </p:cTn>
                  </p:par>
                  <p:par>
                    <p:cTn id="97" fill="hold">
                      <p:stCondLst>
                        <p:cond delay="indefinite"/>
                      </p:stCondLst>
                      <p:childTnLst>
                        <p:par>
                          <p:cTn id="98" fill="hold">
                            <p:stCondLst>
                              <p:cond delay="0"/>
                            </p:stCondLst>
                            <p:childTnLst>
                              <p:par>
                                <p:cTn id="99" presetID="21" presetClass="entr" presetSubtype="1" fill="hold" nodeType="clickEffect">
                                  <p:stCondLst>
                                    <p:cond delay="0"/>
                                  </p:stCondLst>
                                  <p:childTnLst>
                                    <p:set>
                                      <p:cBhvr>
                                        <p:cTn id="100" dur="1" fill="hold">
                                          <p:stCondLst>
                                            <p:cond delay="0"/>
                                          </p:stCondLst>
                                        </p:cTn>
                                        <p:tgtEl>
                                          <p:spTgt spid="5">
                                            <p:txEl>
                                              <p:pRg st="3" end="3"/>
                                            </p:txEl>
                                          </p:spTgt>
                                        </p:tgtEl>
                                        <p:attrNameLst>
                                          <p:attrName>style.visibility</p:attrName>
                                        </p:attrNameLst>
                                      </p:cBhvr>
                                      <p:to>
                                        <p:strVal val="visible"/>
                                      </p:to>
                                    </p:set>
                                    <p:animEffect transition="in" filter="wheel(1)">
                                      <p:cBhvr>
                                        <p:cTn id="101" dur="2000"/>
                                        <p:tgtEl>
                                          <p:spTgt spid="5">
                                            <p:txEl>
                                              <p:pRg st="3" end="3"/>
                                            </p:txEl>
                                          </p:spTgt>
                                        </p:tgtEl>
                                      </p:cBhvr>
                                    </p:animEffect>
                                  </p:childTnLst>
                                </p:cTn>
                              </p:par>
                              <p:par>
                                <p:cTn id="102" presetID="21" presetClass="entr" presetSubtype="1" fill="hold" nodeType="withEffect">
                                  <p:stCondLst>
                                    <p:cond delay="0"/>
                                  </p:stCondLst>
                                  <p:childTnLst>
                                    <p:set>
                                      <p:cBhvr>
                                        <p:cTn id="103" dur="1" fill="hold">
                                          <p:stCondLst>
                                            <p:cond delay="0"/>
                                          </p:stCondLst>
                                        </p:cTn>
                                        <p:tgtEl>
                                          <p:spTgt spid="5">
                                            <p:txEl>
                                              <p:pRg st="4" end="4"/>
                                            </p:txEl>
                                          </p:spTgt>
                                        </p:tgtEl>
                                        <p:attrNameLst>
                                          <p:attrName>style.visibility</p:attrName>
                                        </p:attrNameLst>
                                      </p:cBhvr>
                                      <p:to>
                                        <p:strVal val="visible"/>
                                      </p:to>
                                    </p:set>
                                    <p:animEffect transition="in" filter="wheel(1)">
                                      <p:cBhvr>
                                        <p:cTn id="104" dur="2000"/>
                                        <p:tgtEl>
                                          <p:spTgt spid="5">
                                            <p:txEl>
                                              <p:pRg st="4" end="4"/>
                                            </p:txEl>
                                          </p:spTgt>
                                        </p:tgtEl>
                                      </p:cBhvr>
                                    </p:animEffect>
                                  </p:childTnLst>
                                </p:cTn>
                              </p:par>
                              <p:par>
                                <p:cTn id="105" presetID="21" presetClass="entr" presetSubtype="1" fill="hold" nodeType="withEffect">
                                  <p:stCondLst>
                                    <p:cond delay="0"/>
                                  </p:stCondLst>
                                  <p:childTnLst>
                                    <p:set>
                                      <p:cBhvr>
                                        <p:cTn id="106" dur="1" fill="hold">
                                          <p:stCondLst>
                                            <p:cond delay="0"/>
                                          </p:stCondLst>
                                        </p:cTn>
                                        <p:tgtEl>
                                          <p:spTgt spid="5">
                                            <p:txEl>
                                              <p:pRg st="5" end="5"/>
                                            </p:txEl>
                                          </p:spTgt>
                                        </p:tgtEl>
                                        <p:attrNameLst>
                                          <p:attrName>style.visibility</p:attrName>
                                        </p:attrNameLst>
                                      </p:cBhvr>
                                      <p:to>
                                        <p:strVal val="visible"/>
                                      </p:to>
                                    </p:set>
                                    <p:animEffect transition="in" filter="wheel(1)">
                                      <p:cBhvr>
                                        <p:cTn id="107" dur="2000"/>
                                        <p:tgtEl>
                                          <p:spTgt spid="5">
                                            <p:txEl>
                                              <p:pRg st="5" end="5"/>
                                            </p:txEl>
                                          </p:spTgt>
                                        </p:tgtEl>
                                      </p:cBhvr>
                                    </p:animEffect>
                                  </p:childTnLst>
                                </p:cTn>
                              </p:par>
                              <p:par>
                                <p:cTn id="108" presetID="21" presetClass="entr" presetSubtype="1" fill="hold" nodeType="withEffect">
                                  <p:stCondLst>
                                    <p:cond delay="0"/>
                                  </p:stCondLst>
                                  <p:childTnLst>
                                    <p:set>
                                      <p:cBhvr>
                                        <p:cTn id="109" dur="1" fill="hold">
                                          <p:stCondLst>
                                            <p:cond delay="0"/>
                                          </p:stCondLst>
                                        </p:cTn>
                                        <p:tgtEl>
                                          <p:spTgt spid="5">
                                            <p:txEl>
                                              <p:pRg st="6" end="6"/>
                                            </p:txEl>
                                          </p:spTgt>
                                        </p:tgtEl>
                                        <p:attrNameLst>
                                          <p:attrName>style.visibility</p:attrName>
                                        </p:attrNameLst>
                                      </p:cBhvr>
                                      <p:to>
                                        <p:strVal val="visible"/>
                                      </p:to>
                                    </p:set>
                                    <p:animEffect transition="in" filter="wheel(1)">
                                      <p:cBhvr>
                                        <p:cTn id="110" dur="20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31</a:t>
            </a:fld>
            <a:endParaRPr lang="es-ES" dirty="0"/>
          </a:p>
        </p:txBody>
      </p:sp>
      <p:sp>
        <p:nvSpPr>
          <p:cNvPr id="2" name="CuadroTexto 1"/>
          <p:cNvSpPr txBox="1"/>
          <p:nvPr/>
        </p:nvSpPr>
        <p:spPr>
          <a:xfrm>
            <a:off x="590549" y="485775"/>
            <a:ext cx="10810875" cy="1292662"/>
          </a:xfrm>
          <a:prstGeom prst="rect">
            <a:avLst/>
          </a:prstGeom>
          <a:noFill/>
        </p:spPr>
        <p:txBody>
          <a:bodyPr wrap="square" rtlCol="0">
            <a:spAutoFit/>
          </a:bodyPr>
          <a:lstStyle/>
          <a:p>
            <a:r>
              <a:rPr lang="es-MX" dirty="0" smtClean="0">
                <a:solidFill>
                  <a:srgbClr val="9900FF"/>
                </a:solidFill>
              </a:rPr>
              <a:t>RECEPCIÓN ÚNICA</a:t>
            </a:r>
          </a:p>
          <a:p>
            <a:pPr algn="just"/>
            <a:r>
              <a:rPr lang="es-MX" sz="1800" dirty="0"/>
              <a:t>En los </a:t>
            </a:r>
            <a:r>
              <a:rPr lang="es-MX" sz="1800" dirty="0">
                <a:solidFill>
                  <a:srgbClr val="0033CC"/>
                </a:solidFill>
              </a:rPr>
              <a:t>contratos de explotación</a:t>
            </a:r>
            <a:r>
              <a:rPr lang="es-MX" sz="1800" dirty="0" smtClean="0">
                <a:solidFill>
                  <a:srgbClr val="0033CC"/>
                </a:solidFill>
              </a:rPr>
              <a:t>, conservación</a:t>
            </a:r>
            <a:r>
              <a:rPr lang="es-MX" sz="1800" dirty="0">
                <a:solidFill>
                  <a:srgbClr val="0033CC"/>
                </a:solidFill>
              </a:rPr>
              <a:t>, mantención o emergencia</a:t>
            </a:r>
            <a:r>
              <a:rPr lang="es-MX" sz="1800" dirty="0"/>
              <a:t>, </a:t>
            </a:r>
            <a:r>
              <a:rPr lang="es-MX" sz="1800" dirty="0" smtClean="0"/>
              <a:t>y con autorización </a:t>
            </a:r>
            <a:r>
              <a:rPr lang="es-MX" sz="1800" dirty="0"/>
              <a:t>de quien corresponda de acuerdo al </a:t>
            </a:r>
            <a:r>
              <a:rPr lang="es-MX" sz="1800" dirty="0" smtClean="0"/>
              <a:t>Reglamento de </a:t>
            </a:r>
            <a:r>
              <a:rPr lang="es-MX" sz="1800" dirty="0"/>
              <a:t>Montos, </a:t>
            </a:r>
            <a:r>
              <a:rPr lang="es-MX" sz="1800" dirty="0" smtClean="0"/>
              <a:t>se puede establecer </a:t>
            </a:r>
            <a:r>
              <a:rPr lang="es-MX" sz="1800" dirty="0"/>
              <a:t>en las bases administrativas que </a:t>
            </a:r>
            <a:r>
              <a:rPr lang="es-MX" sz="1800" dirty="0" smtClean="0"/>
              <a:t>las obras </a:t>
            </a:r>
            <a:r>
              <a:rPr lang="es-MX" sz="1800" dirty="0"/>
              <a:t>sean recibidas a través de una recepción </a:t>
            </a:r>
            <a:r>
              <a:rPr lang="es-MX" sz="1800" dirty="0" smtClean="0"/>
              <a:t>única.</a:t>
            </a:r>
            <a:endParaRPr lang="es-CL" sz="1800" dirty="0"/>
          </a:p>
        </p:txBody>
      </p:sp>
      <p:sp>
        <p:nvSpPr>
          <p:cNvPr id="3" name="CuadroTexto 2"/>
          <p:cNvSpPr txBox="1"/>
          <p:nvPr/>
        </p:nvSpPr>
        <p:spPr>
          <a:xfrm>
            <a:off x="558990" y="2418305"/>
            <a:ext cx="10873991" cy="1200329"/>
          </a:xfrm>
          <a:prstGeom prst="rect">
            <a:avLst/>
          </a:prstGeom>
          <a:noFill/>
        </p:spPr>
        <p:txBody>
          <a:bodyPr wrap="square" rtlCol="0">
            <a:spAutoFit/>
          </a:bodyPr>
          <a:lstStyle/>
          <a:p>
            <a:pPr algn="just"/>
            <a:r>
              <a:rPr lang="es-CL" sz="1800" dirty="0"/>
              <a:t>Las obras correspondientes a los registros </a:t>
            </a:r>
            <a:r>
              <a:rPr lang="es-CL" sz="1800" dirty="0" smtClean="0"/>
              <a:t>de obras </a:t>
            </a:r>
            <a:r>
              <a:rPr lang="es-CL" sz="1800" dirty="0"/>
              <a:t>menores expresamente identificados </a:t>
            </a:r>
            <a:r>
              <a:rPr lang="es-CL" sz="1800" dirty="0" smtClean="0"/>
              <a:t>en </a:t>
            </a:r>
            <a:r>
              <a:rPr lang="es-MX" sz="1800" dirty="0" smtClean="0"/>
              <a:t>este </a:t>
            </a:r>
            <a:r>
              <a:rPr lang="es-MX" sz="1800" dirty="0"/>
              <a:t>sentido en el documento "Registro </a:t>
            </a:r>
            <a:r>
              <a:rPr lang="es-MX" sz="1800" dirty="0" smtClean="0"/>
              <a:t>de </a:t>
            </a:r>
            <a:r>
              <a:rPr lang="es-CL" sz="1800" dirty="0" smtClean="0"/>
              <a:t>Contratistas </a:t>
            </a:r>
            <a:r>
              <a:rPr lang="es-CL" sz="1800" dirty="0"/>
              <a:t>- Categorías y Especialidades</a:t>
            </a:r>
            <a:r>
              <a:rPr lang="es-CL" sz="1800" dirty="0" smtClean="0"/>
              <a:t>", </a:t>
            </a:r>
            <a:r>
              <a:rPr lang="es-MX" sz="1800" dirty="0" smtClean="0"/>
              <a:t>serán </a:t>
            </a:r>
            <a:r>
              <a:rPr lang="es-MX" sz="1800" dirty="0"/>
              <a:t>recibidas mediante una recepción única, </a:t>
            </a:r>
            <a:r>
              <a:rPr lang="es-MX" sz="1800" dirty="0" smtClean="0"/>
              <a:t>a través </a:t>
            </a:r>
            <a:r>
              <a:rPr lang="es-MX" sz="1800" dirty="0"/>
              <a:t>de una comisión compuesta por </a:t>
            </a:r>
            <a:r>
              <a:rPr lang="es-MX" sz="1800" dirty="0" smtClean="0"/>
              <a:t>dos profesionales </a:t>
            </a:r>
            <a:r>
              <a:rPr lang="es-MX" sz="1800" dirty="0"/>
              <a:t>idóneos propuestos por </a:t>
            </a:r>
            <a:r>
              <a:rPr lang="es-MX" sz="1800" dirty="0" smtClean="0"/>
              <a:t>el Director </a:t>
            </a:r>
            <a:r>
              <a:rPr lang="es-MX" sz="1800" dirty="0"/>
              <a:t>Regional, </a:t>
            </a:r>
            <a:r>
              <a:rPr lang="es-MX" sz="1800" dirty="0" smtClean="0"/>
              <a:t>asesorados </a:t>
            </a:r>
            <a:r>
              <a:rPr lang="es-MX" sz="1800" dirty="0"/>
              <a:t>por el inspector </a:t>
            </a:r>
            <a:r>
              <a:rPr lang="es-CL" sz="1800" dirty="0" smtClean="0"/>
              <a:t>fiscal.     </a:t>
            </a:r>
            <a:r>
              <a:rPr lang="es-CL" sz="1800" dirty="0">
                <a:solidFill>
                  <a:srgbClr val="7030A0"/>
                </a:solidFill>
              </a:rPr>
              <a:t>r</a:t>
            </a:r>
            <a:r>
              <a:rPr lang="es-CL" sz="1800" dirty="0" smtClean="0">
                <a:solidFill>
                  <a:srgbClr val="7030A0"/>
                </a:solidFill>
              </a:rPr>
              <a:t>egistro 19 O.M  (Conservación Habitual de Caminos y Obras de Regadío)</a:t>
            </a:r>
            <a:endParaRPr lang="es-CL" sz="1800" dirty="0">
              <a:solidFill>
                <a:srgbClr val="7030A0"/>
              </a:solidFill>
            </a:endParaRPr>
          </a:p>
        </p:txBody>
      </p:sp>
    </p:spTree>
    <p:extLst>
      <p:ext uri="{BB962C8B-B14F-4D97-AF65-F5344CB8AC3E}">
        <p14:creationId xmlns:p14="http://schemas.microsoft.com/office/powerpoint/2010/main" val="2957668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down)">
                                      <p:cBhvr>
                                        <p:cTn id="7" dur="580">
                                          <p:stCondLst>
                                            <p:cond delay="0"/>
                                          </p:stCondLst>
                                        </p:cTn>
                                        <p:tgtEl>
                                          <p:spTgt spid="2">
                                            <p:txEl>
                                              <p:pRg st="1" end="1"/>
                                            </p:txEl>
                                          </p:spTgt>
                                        </p:tgtEl>
                                      </p:cBhvr>
                                    </p:animEffect>
                                    <p:anim calcmode="lin" valueType="num">
                                      <p:cBhvr>
                                        <p:cTn id="8" dur="1822" tmFilter="0,0; 0.14,0.36; 0.43,0.73; 0.71,0.91; 1.0,1.0">
                                          <p:stCondLst>
                                            <p:cond delay="0"/>
                                          </p:stCondLst>
                                        </p:cTn>
                                        <p:tgtEl>
                                          <p:spTgt spid="2">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1" end="1"/>
                                            </p:txEl>
                                          </p:spTgt>
                                        </p:tgtEl>
                                      </p:cBhvr>
                                      <p:to x="100000" y="60000"/>
                                    </p:animScale>
                                    <p:animScale>
                                      <p:cBhvr>
                                        <p:cTn id="14" dur="166" decel="50000">
                                          <p:stCondLst>
                                            <p:cond delay="676"/>
                                          </p:stCondLst>
                                        </p:cTn>
                                        <p:tgtEl>
                                          <p:spTgt spid="2">
                                            <p:txEl>
                                              <p:pRg st="1" end="1"/>
                                            </p:txEl>
                                          </p:spTgt>
                                        </p:tgtEl>
                                      </p:cBhvr>
                                      <p:to x="100000" y="100000"/>
                                    </p:animScale>
                                    <p:animScale>
                                      <p:cBhvr>
                                        <p:cTn id="15" dur="26">
                                          <p:stCondLst>
                                            <p:cond delay="1312"/>
                                          </p:stCondLst>
                                        </p:cTn>
                                        <p:tgtEl>
                                          <p:spTgt spid="2">
                                            <p:txEl>
                                              <p:pRg st="1" end="1"/>
                                            </p:txEl>
                                          </p:spTgt>
                                        </p:tgtEl>
                                      </p:cBhvr>
                                      <p:to x="100000" y="80000"/>
                                    </p:animScale>
                                    <p:animScale>
                                      <p:cBhvr>
                                        <p:cTn id="16" dur="166" decel="50000">
                                          <p:stCondLst>
                                            <p:cond delay="1338"/>
                                          </p:stCondLst>
                                        </p:cTn>
                                        <p:tgtEl>
                                          <p:spTgt spid="2">
                                            <p:txEl>
                                              <p:pRg st="1" end="1"/>
                                            </p:txEl>
                                          </p:spTgt>
                                        </p:tgtEl>
                                      </p:cBhvr>
                                      <p:to x="100000" y="100000"/>
                                    </p:animScale>
                                    <p:animScale>
                                      <p:cBhvr>
                                        <p:cTn id="17" dur="26">
                                          <p:stCondLst>
                                            <p:cond delay="1642"/>
                                          </p:stCondLst>
                                        </p:cTn>
                                        <p:tgtEl>
                                          <p:spTgt spid="2">
                                            <p:txEl>
                                              <p:pRg st="1" end="1"/>
                                            </p:txEl>
                                          </p:spTgt>
                                        </p:tgtEl>
                                      </p:cBhvr>
                                      <p:to x="100000" y="90000"/>
                                    </p:animScale>
                                    <p:animScale>
                                      <p:cBhvr>
                                        <p:cTn id="18" dur="166" decel="50000">
                                          <p:stCondLst>
                                            <p:cond delay="1668"/>
                                          </p:stCondLst>
                                        </p:cTn>
                                        <p:tgtEl>
                                          <p:spTgt spid="2">
                                            <p:txEl>
                                              <p:pRg st="1" end="1"/>
                                            </p:txEl>
                                          </p:spTgt>
                                        </p:tgtEl>
                                      </p:cBhvr>
                                      <p:to x="100000" y="100000"/>
                                    </p:animScale>
                                    <p:animScale>
                                      <p:cBhvr>
                                        <p:cTn id="19" dur="26">
                                          <p:stCondLst>
                                            <p:cond delay="1808"/>
                                          </p:stCondLst>
                                        </p:cTn>
                                        <p:tgtEl>
                                          <p:spTgt spid="2">
                                            <p:txEl>
                                              <p:pRg st="1" end="1"/>
                                            </p:txEl>
                                          </p:spTgt>
                                        </p:tgtEl>
                                      </p:cBhvr>
                                      <p:to x="100000" y="95000"/>
                                    </p:animScale>
                                    <p:animScale>
                                      <p:cBhvr>
                                        <p:cTn id="20" dur="166" decel="50000">
                                          <p:stCondLst>
                                            <p:cond delay="1834"/>
                                          </p:stCondLst>
                                        </p:cTn>
                                        <p:tgtEl>
                                          <p:spTgt spid="2">
                                            <p:txEl>
                                              <p:pRg st="1" end="1"/>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1000"/>
                                        <p:tgtEl>
                                          <p:spTgt spid="3">
                                            <p:txEl>
                                              <p:pRg st="0" end="0"/>
                                            </p:txEl>
                                          </p:spTgt>
                                        </p:tgtEl>
                                      </p:cBhvr>
                                    </p:animEffect>
                                    <p:anim calcmode="lin" valueType="num">
                                      <p:cBhvr>
                                        <p:cTn id="2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32</a:t>
            </a:fld>
            <a:endParaRPr lang="es-ES" dirty="0"/>
          </a:p>
        </p:txBody>
      </p:sp>
      <p:sp>
        <p:nvSpPr>
          <p:cNvPr id="2" name="CuadroTexto 1"/>
          <p:cNvSpPr txBox="1"/>
          <p:nvPr/>
        </p:nvSpPr>
        <p:spPr>
          <a:xfrm>
            <a:off x="705394" y="444138"/>
            <a:ext cx="10185624" cy="2831544"/>
          </a:xfrm>
          <a:prstGeom prst="rect">
            <a:avLst/>
          </a:prstGeom>
          <a:noFill/>
        </p:spPr>
        <p:txBody>
          <a:bodyPr wrap="square" rtlCol="0">
            <a:spAutoFit/>
          </a:bodyPr>
          <a:lstStyle/>
          <a:p>
            <a:r>
              <a:rPr lang="es-MX" sz="2800" dirty="0">
                <a:solidFill>
                  <a:srgbClr val="0000FF"/>
                </a:solidFill>
              </a:rPr>
              <a:t>Recepción </a:t>
            </a:r>
            <a:r>
              <a:rPr lang="es-MX" sz="2800" dirty="0" smtClean="0">
                <a:solidFill>
                  <a:srgbClr val="0000FF"/>
                </a:solidFill>
              </a:rPr>
              <a:t>Provisional  (aprobada):</a:t>
            </a:r>
            <a:endParaRPr lang="es-MX" sz="2800" dirty="0">
              <a:solidFill>
                <a:srgbClr val="0000FF"/>
              </a:solidFill>
            </a:endParaRPr>
          </a:p>
          <a:p>
            <a:pPr algn="just">
              <a:spcAft>
                <a:spcPts val="1200"/>
              </a:spcAft>
            </a:pPr>
            <a:r>
              <a:rPr lang="es-MX" sz="2000" dirty="0"/>
              <a:t>Una vez verificada </a:t>
            </a:r>
            <a:r>
              <a:rPr lang="es-MX" sz="2000" dirty="0" smtClean="0"/>
              <a:t>la </a:t>
            </a:r>
            <a:r>
              <a:rPr lang="es-MX" sz="2000" dirty="0"/>
              <a:t>correcta ejecución de la obra, </a:t>
            </a:r>
            <a:r>
              <a:rPr lang="es-MX" sz="2000" dirty="0" smtClean="0"/>
              <a:t>se </a:t>
            </a:r>
            <a:r>
              <a:rPr lang="es-MX" sz="2000" dirty="0"/>
              <a:t>da curso a la recepción provisional </a:t>
            </a:r>
            <a:r>
              <a:rPr lang="es-MX" sz="2000" dirty="0" smtClean="0"/>
              <a:t>y se </a:t>
            </a:r>
            <a:r>
              <a:rPr lang="es-MX" sz="2000" dirty="0"/>
              <a:t>levanta un acta que es firmada por todos </a:t>
            </a:r>
            <a:r>
              <a:rPr lang="es-MX" sz="2000" dirty="0" smtClean="0"/>
              <a:t>los integrantes de la Comisión </a:t>
            </a:r>
            <a:r>
              <a:rPr lang="es-MX" sz="2000" dirty="0"/>
              <a:t>y, si lo deseare, por el contratista o su representante. </a:t>
            </a:r>
          </a:p>
          <a:p>
            <a:pPr algn="just"/>
            <a:r>
              <a:rPr lang="es-MX" sz="2000" dirty="0"/>
              <a:t>Se consigna como fecha de término de la obra, la que haya indicado el inspector fiscal en el oficio enviado a la Dirección cuando solicitó la recepción, </a:t>
            </a:r>
            <a:r>
              <a:rPr lang="es-MX" sz="2000" dirty="0" smtClean="0"/>
              <a:t>y </a:t>
            </a:r>
            <a:r>
              <a:rPr lang="es-MX" sz="2000" dirty="0"/>
              <a:t>se incluye como anexo el presupuesto de las obras recibidas, el cual también es firmado por todos los </a:t>
            </a:r>
            <a:r>
              <a:rPr lang="es-CL" sz="2000" dirty="0"/>
              <a:t>miembros de la comisión</a:t>
            </a:r>
            <a:r>
              <a:rPr lang="es-CL" sz="2000" dirty="0" smtClean="0"/>
              <a:t>.</a:t>
            </a:r>
            <a:endParaRPr lang="es-CL" dirty="0"/>
          </a:p>
        </p:txBody>
      </p:sp>
      <p:pic>
        <p:nvPicPr>
          <p:cNvPr id="3" name="Imagen 2"/>
          <p:cNvPicPr>
            <a:picLocks noChangeAspect="1"/>
          </p:cNvPicPr>
          <p:nvPr/>
        </p:nvPicPr>
        <p:blipFill>
          <a:blip r:embed="rId3"/>
          <a:stretch>
            <a:fillRect/>
          </a:stretch>
        </p:blipFill>
        <p:spPr>
          <a:xfrm>
            <a:off x="1197783" y="3698149"/>
            <a:ext cx="2783580" cy="2084998"/>
          </a:xfrm>
          <a:prstGeom prst="rect">
            <a:avLst/>
          </a:prstGeom>
        </p:spPr>
      </p:pic>
      <p:pic>
        <p:nvPicPr>
          <p:cNvPr id="5" name="Imagen 4"/>
          <p:cNvPicPr>
            <a:picLocks noChangeAspect="1"/>
          </p:cNvPicPr>
          <p:nvPr/>
        </p:nvPicPr>
        <p:blipFill>
          <a:blip r:embed="rId4"/>
          <a:stretch>
            <a:fillRect/>
          </a:stretch>
        </p:blipFill>
        <p:spPr>
          <a:xfrm>
            <a:off x="7757824" y="3698149"/>
            <a:ext cx="3133194" cy="2084998"/>
          </a:xfrm>
          <a:prstGeom prst="rect">
            <a:avLst/>
          </a:prstGeom>
        </p:spPr>
      </p:pic>
    </p:spTree>
    <p:extLst>
      <p:ext uri="{BB962C8B-B14F-4D97-AF65-F5344CB8AC3E}">
        <p14:creationId xmlns:p14="http://schemas.microsoft.com/office/powerpoint/2010/main" val="1757506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fade">
                                      <p:cBhvr>
                                        <p:cTn id="25" dur="1000"/>
                                        <p:tgtEl>
                                          <p:spTgt spid="2">
                                            <p:txEl>
                                              <p:pRg st="1" end="1"/>
                                            </p:txEl>
                                          </p:spTgt>
                                        </p:tgtEl>
                                      </p:cBhvr>
                                    </p:animEffect>
                                    <p:anim calcmode="lin" valueType="num">
                                      <p:cBhvr>
                                        <p:cTn id="26"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2">
                                            <p:txEl>
                                              <p:pRg st="2" end="2"/>
                                            </p:txEl>
                                          </p:spTgt>
                                        </p:tgtEl>
                                        <p:attrNameLst>
                                          <p:attrName>style.visibility</p:attrName>
                                        </p:attrNameLst>
                                      </p:cBhvr>
                                      <p:to>
                                        <p:strVal val="visible"/>
                                      </p:to>
                                    </p:set>
                                    <p:animEffect transition="in" filter="fade">
                                      <p:cBhvr>
                                        <p:cTn id="32" dur="1000"/>
                                        <p:tgtEl>
                                          <p:spTgt spid="2">
                                            <p:txEl>
                                              <p:pRg st="2" end="2"/>
                                            </p:txEl>
                                          </p:spTgt>
                                        </p:tgtEl>
                                      </p:cBhvr>
                                    </p:animEffect>
                                    <p:anim calcmode="lin" valueType="num">
                                      <p:cBhvr>
                                        <p:cTn id="33"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33</a:t>
            </a:fld>
            <a:endParaRPr lang="es-ES" dirty="0"/>
          </a:p>
        </p:txBody>
      </p:sp>
      <p:sp>
        <p:nvSpPr>
          <p:cNvPr id="2" name="CuadroTexto 1"/>
          <p:cNvSpPr txBox="1"/>
          <p:nvPr/>
        </p:nvSpPr>
        <p:spPr>
          <a:xfrm>
            <a:off x="616858" y="627993"/>
            <a:ext cx="11152532" cy="4955203"/>
          </a:xfrm>
          <a:prstGeom prst="rect">
            <a:avLst/>
          </a:prstGeom>
          <a:noFill/>
        </p:spPr>
        <p:txBody>
          <a:bodyPr wrap="square" rtlCol="0">
            <a:spAutoFit/>
          </a:bodyPr>
          <a:lstStyle/>
          <a:p>
            <a:r>
              <a:rPr lang="es-MX" sz="2800" dirty="0">
                <a:solidFill>
                  <a:srgbClr val="0000FF"/>
                </a:solidFill>
              </a:rPr>
              <a:t>Recepción </a:t>
            </a:r>
            <a:r>
              <a:rPr lang="es-MX" sz="2800" dirty="0" smtClean="0">
                <a:solidFill>
                  <a:srgbClr val="0000FF"/>
                </a:solidFill>
              </a:rPr>
              <a:t>provisional: </a:t>
            </a:r>
          </a:p>
          <a:p>
            <a:r>
              <a:rPr lang="es-MX" sz="2800" dirty="0" smtClean="0">
                <a:solidFill>
                  <a:srgbClr val="9900FF"/>
                </a:solidFill>
              </a:rPr>
              <a:t>1. Contiene observaciones que no permiten que la obra sea recibida  </a:t>
            </a:r>
          </a:p>
          <a:p>
            <a:pPr marL="285750" indent="-285750" algn="just">
              <a:spcAft>
                <a:spcPts val="600"/>
              </a:spcAft>
              <a:buFont typeface="Wingdings" panose="05000000000000000000" pitchFamily="2" charset="2"/>
              <a:buChar char="§"/>
            </a:pPr>
            <a:r>
              <a:rPr lang="es-MX" sz="2000" dirty="0" smtClean="0"/>
              <a:t>Los trabajos no están terminados o ejecutados en conformidad con los planos, especificaciones y reglas de la técnica, o se han empleado materiales defectuosos o inadecuados. </a:t>
            </a:r>
          </a:p>
          <a:p>
            <a:pPr marL="285750" indent="-285750" algn="just">
              <a:spcAft>
                <a:spcPts val="600"/>
              </a:spcAft>
              <a:buFont typeface="Wingdings" panose="05000000000000000000" pitchFamily="2" charset="2"/>
              <a:buChar char="§"/>
            </a:pPr>
            <a:r>
              <a:rPr lang="es-MX" sz="2000" dirty="0" smtClean="0"/>
              <a:t>La Comisión elabora </a:t>
            </a:r>
            <a:r>
              <a:rPr lang="es-MX" sz="2000" dirty="0"/>
              <a:t>un informe detallado a </a:t>
            </a:r>
            <a:r>
              <a:rPr lang="es-MX" sz="2000" dirty="0" smtClean="0"/>
              <a:t>la Dirección</a:t>
            </a:r>
            <a:r>
              <a:rPr lang="es-MX" sz="2000" dirty="0"/>
              <a:t>, </a:t>
            </a:r>
            <a:r>
              <a:rPr lang="es-MX" sz="2000" dirty="0">
                <a:solidFill>
                  <a:srgbClr val="9900FF"/>
                </a:solidFill>
              </a:rPr>
              <a:t>proponiendo un plazo para que el </a:t>
            </a:r>
            <a:r>
              <a:rPr lang="es-MX" sz="2000" dirty="0" smtClean="0">
                <a:solidFill>
                  <a:srgbClr val="9900FF"/>
                </a:solidFill>
              </a:rPr>
              <a:t>contratista ejecute</a:t>
            </a:r>
            <a:r>
              <a:rPr lang="es-MX" sz="2000" dirty="0">
                <a:solidFill>
                  <a:srgbClr val="9900FF"/>
                </a:solidFill>
              </a:rPr>
              <a:t>, a su costa</a:t>
            </a:r>
            <a:r>
              <a:rPr lang="es-MX" sz="2000" dirty="0"/>
              <a:t>, los trabajos o reparaciones </a:t>
            </a:r>
            <a:r>
              <a:rPr lang="es-MX" sz="2000" dirty="0" smtClean="0"/>
              <a:t>que </a:t>
            </a:r>
            <a:r>
              <a:rPr lang="es-CL" sz="2000" dirty="0" smtClean="0"/>
              <a:t>determine.   </a:t>
            </a:r>
            <a:endParaRPr lang="es-CL" sz="2000" dirty="0"/>
          </a:p>
          <a:p>
            <a:pPr marL="957651" lvl="1" indent="-342900" algn="just">
              <a:spcAft>
                <a:spcPts val="1200"/>
              </a:spcAft>
              <a:buClr>
                <a:srgbClr val="FF0000"/>
              </a:buClr>
              <a:buFont typeface="+mj-lt"/>
              <a:buAutoNum type="alphaLcParenR"/>
            </a:pPr>
            <a:r>
              <a:rPr lang="es-MX" sz="2000" u="sng" dirty="0" smtClean="0"/>
              <a:t>Si </a:t>
            </a:r>
            <a:r>
              <a:rPr lang="es-MX" sz="2000" u="sng" dirty="0"/>
              <a:t>el contratista no hiciere las reparaciones </a:t>
            </a:r>
            <a:r>
              <a:rPr lang="es-MX" sz="2000" u="sng" dirty="0" smtClean="0"/>
              <a:t>y cambios </a:t>
            </a:r>
            <a:r>
              <a:rPr lang="es-MX" sz="2000" u="sng" dirty="0"/>
              <a:t>dentro del plazo que la Dirección le fije </a:t>
            </a:r>
            <a:r>
              <a:rPr lang="es-MX" sz="2000" u="sng" dirty="0" smtClean="0"/>
              <a:t>por oficio</a:t>
            </a:r>
            <a:r>
              <a:rPr lang="es-MX" sz="2000" dirty="0"/>
              <a:t>, ésta podrá llevar a cabo la ejecución de </a:t>
            </a:r>
            <a:r>
              <a:rPr lang="es-MX" sz="2000" dirty="0" smtClean="0"/>
              <a:t>los trabajos </a:t>
            </a:r>
            <a:r>
              <a:rPr lang="es-MX" sz="2000" dirty="0"/>
              <a:t>por cuenta del contratista, incluso por </a:t>
            </a:r>
            <a:r>
              <a:rPr lang="es-MX" sz="2000" dirty="0" smtClean="0"/>
              <a:t>trato </a:t>
            </a:r>
            <a:r>
              <a:rPr lang="es-CL" sz="2000" dirty="0" smtClean="0"/>
              <a:t>directo </a:t>
            </a:r>
            <a:r>
              <a:rPr lang="es-CL" sz="2000" dirty="0"/>
              <a:t>o administración directa, </a:t>
            </a:r>
            <a:r>
              <a:rPr lang="es-CL" sz="2000" i="1" dirty="0"/>
              <a:t>cuando se trate de </a:t>
            </a:r>
            <a:r>
              <a:rPr lang="es-CL" sz="2000" i="1" dirty="0" smtClean="0"/>
              <a:t>obras </a:t>
            </a:r>
            <a:r>
              <a:rPr lang="es-MX" sz="2000" i="1" dirty="0" smtClean="0"/>
              <a:t>menores</a:t>
            </a:r>
            <a:r>
              <a:rPr lang="es-MX" sz="2000" i="1" dirty="0"/>
              <a:t>, </a:t>
            </a:r>
            <a:r>
              <a:rPr lang="es-MX" sz="2000" dirty="0"/>
              <a:t>con cargo en primer lugar a las retenciones y, </a:t>
            </a:r>
            <a:r>
              <a:rPr lang="es-MX" sz="2000" dirty="0" smtClean="0"/>
              <a:t>en segundo </a:t>
            </a:r>
            <a:r>
              <a:rPr lang="es-MX" sz="2000" dirty="0"/>
              <a:t>lugar, a las garantías del contrato. </a:t>
            </a:r>
            <a:endParaRPr lang="es-MX" sz="2000" dirty="0" smtClean="0"/>
          </a:p>
          <a:p>
            <a:pPr lvl="1" algn="just">
              <a:spcAft>
                <a:spcPts val="600"/>
              </a:spcAft>
              <a:buClr>
                <a:srgbClr val="FF0000"/>
              </a:buClr>
            </a:pPr>
            <a:r>
              <a:rPr lang="es-MX" sz="2000" dirty="0" smtClean="0"/>
              <a:t>       Lo anterior podrá </a:t>
            </a:r>
            <a:r>
              <a:rPr lang="es-MX" sz="2000" dirty="0"/>
              <a:t>ser causal de suspensión del Registro </a:t>
            </a:r>
            <a:r>
              <a:rPr lang="es-MX" sz="2000" dirty="0" smtClean="0"/>
              <a:t>de Contratistas</a:t>
            </a:r>
            <a:r>
              <a:rPr lang="es-MX" sz="2000" dirty="0"/>
              <a:t>, a proposición </a:t>
            </a:r>
            <a:r>
              <a:rPr lang="es-MX" sz="2000" dirty="0" smtClean="0"/>
              <a:t>del Servicio, el cual  propondrá </a:t>
            </a:r>
            <a:r>
              <a:rPr lang="es-MX" sz="2000" dirty="0"/>
              <a:t>además el período </a:t>
            </a:r>
            <a:r>
              <a:rPr lang="es-MX" sz="2000" dirty="0" smtClean="0"/>
              <a:t>de suspensión</a:t>
            </a:r>
            <a:r>
              <a:rPr lang="es-MX" sz="2000" dirty="0"/>
              <a:t>, sobre la base de la importancia </a:t>
            </a:r>
            <a:r>
              <a:rPr lang="es-MX" sz="2000" dirty="0" smtClean="0"/>
              <a:t>del incumplimiento</a:t>
            </a:r>
            <a:r>
              <a:rPr lang="es-MX" sz="2000" dirty="0"/>
              <a:t>; asimismo la Dirección </a:t>
            </a:r>
            <a:r>
              <a:rPr lang="es-MX" sz="2000" dirty="0" smtClean="0"/>
              <a:t>queda facultada para </a:t>
            </a:r>
            <a:r>
              <a:rPr lang="es-MX" sz="2000" dirty="0"/>
              <a:t>aplicar las multas </a:t>
            </a:r>
            <a:r>
              <a:rPr lang="es-MX" sz="2000" dirty="0" smtClean="0"/>
              <a:t>reglamentarias establecidas.  Y se deja </a:t>
            </a:r>
            <a:r>
              <a:rPr lang="es-MX" sz="2000" dirty="0"/>
              <a:t>constancia en su Hoja de Vida</a:t>
            </a:r>
            <a:r>
              <a:rPr lang="es-MX" sz="2000" dirty="0" smtClean="0"/>
              <a:t>.</a:t>
            </a:r>
            <a:endParaRPr lang="es-CL" sz="2000" dirty="0"/>
          </a:p>
        </p:txBody>
      </p:sp>
      <p:pic>
        <p:nvPicPr>
          <p:cNvPr id="5" name="Imagen 4"/>
          <p:cNvPicPr>
            <a:picLocks noChangeAspect="1"/>
          </p:cNvPicPr>
          <p:nvPr/>
        </p:nvPicPr>
        <p:blipFill>
          <a:blip r:embed="rId3"/>
          <a:stretch>
            <a:fillRect/>
          </a:stretch>
        </p:blipFill>
        <p:spPr>
          <a:xfrm>
            <a:off x="7949881" y="5304058"/>
            <a:ext cx="2343650" cy="1553942"/>
          </a:xfrm>
          <a:prstGeom prst="rect">
            <a:avLst/>
          </a:prstGeom>
        </p:spPr>
      </p:pic>
    </p:spTree>
    <p:extLst>
      <p:ext uri="{BB962C8B-B14F-4D97-AF65-F5344CB8AC3E}">
        <p14:creationId xmlns:p14="http://schemas.microsoft.com/office/powerpoint/2010/main" val="1368763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down)">
                                      <p:cBhvr>
                                        <p:cTn id="7" dur="580">
                                          <p:stCondLst>
                                            <p:cond delay="0"/>
                                          </p:stCondLst>
                                        </p:cTn>
                                        <p:tgtEl>
                                          <p:spTgt spid="2">
                                            <p:txEl>
                                              <p:pRg st="1" end="1"/>
                                            </p:txEl>
                                          </p:spTgt>
                                        </p:tgtEl>
                                      </p:cBhvr>
                                    </p:animEffect>
                                    <p:anim calcmode="lin" valueType="num">
                                      <p:cBhvr>
                                        <p:cTn id="8" dur="1822" tmFilter="0,0; 0.14,0.36; 0.43,0.73; 0.71,0.91; 1.0,1.0">
                                          <p:stCondLst>
                                            <p:cond delay="0"/>
                                          </p:stCondLst>
                                        </p:cTn>
                                        <p:tgtEl>
                                          <p:spTgt spid="2">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1" end="1"/>
                                            </p:txEl>
                                          </p:spTgt>
                                        </p:tgtEl>
                                      </p:cBhvr>
                                      <p:to x="100000" y="60000"/>
                                    </p:animScale>
                                    <p:animScale>
                                      <p:cBhvr>
                                        <p:cTn id="14" dur="166" decel="50000">
                                          <p:stCondLst>
                                            <p:cond delay="676"/>
                                          </p:stCondLst>
                                        </p:cTn>
                                        <p:tgtEl>
                                          <p:spTgt spid="2">
                                            <p:txEl>
                                              <p:pRg st="1" end="1"/>
                                            </p:txEl>
                                          </p:spTgt>
                                        </p:tgtEl>
                                      </p:cBhvr>
                                      <p:to x="100000" y="100000"/>
                                    </p:animScale>
                                    <p:animScale>
                                      <p:cBhvr>
                                        <p:cTn id="15" dur="26">
                                          <p:stCondLst>
                                            <p:cond delay="1312"/>
                                          </p:stCondLst>
                                        </p:cTn>
                                        <p:tgtEl>
                                          <p:spTgt spid="2">
                                            <p:txEl>
                                              <p:pRg st="1" end="1"/>
                                            </p:txEl>
                                          </p:spTgt>
                                        </p:tgtEl>
                                      </p:cBhvr>
                                      <p:to x="100000" y="80000"/>
                                    </p:animScale>
                                    <p:animScale>
                                      <p:cBhvr>
                                        <p:cTn id="16" dur="166" decel="50000">
                                          <p:stCondLst>
                                            <p:cond delay="1338"/>
                                          </p:stCondLst>
                                        </p:cTn>
                                        <p:tgtEl>
                                          <p:spTgt spid="2">
                                            <p:txEl>
                                              <p:pRg st="1" end="1"/>
                                            </p:txEl>
                                          </p:spTgt>
                                        </p:tgtEl>
                                      </p:cBhvr>
                                      <p:to x="100000" y="100000"/>
                                    </p:animScale>
                                    <p:animScale>
                                      <p:cBhvr>
                                        <p:cTn id="17" dur="26">
                                          <p:stCondLst>
                                            <p:cond delay="1642"/>
                                          </p:stCondLst>
                                        </p:cTn>
                                        <p:tgtEl>
                                          <p:spTgt spid="2">
                                            <p:txEl>
                                              <p:pRg st="1" end="1"/>
                                            </p:txEl>
                                          </p:spTgt>
                                        </p:tgtEl>
                                      </p:cBhvr>
                                      <p:to x="100000" y="90000"/>
                                    </p:animScale>
                                    <p:animScale>
                                      <p:cBhvr>
                                        <p:cTn id="18" dur="166" decel="50000">
                                          <p:stCondLst>
                                            <p:cond delay="1668"/>
                                          </p:stCondLst>
                                        </p:cTn>
                                        <p:tgtEl>
                                          <p:spTgt spid="2">
                                            <p:txEl>
                                              <p:pRg st="1" end="1"/>
                                            </p:txEl>
                                          </p:spTgt>
                                        </p:tgtEl>
                                      </p:cBhvr>
                                      <p:to x="100000" y="100000"/>
                                    </p:animScale>
                                    <p:animScale>
                                      <p:cBhvr>
                                        <p:cTn id="19" dur="26">
                                          <p:stCondLst>
                                            <p:cond delay="1808"/>
                                          </p:stCondLst>
                                        </p:cTn>
                                        <p:tgtEl>
                                          <p:spTgt spid="2">
                                            <p:txEl>
                                              <p:pRg st="1" end="1"/>
                                            </p:txEl>
                                          </p:spTgt>
                                        </p:tgtEl>
                                      </p:cBhvr>
                                      <p:to x="100000" y="95000"/>
                                    </p:animScale>
                                    <p:animScale>
                                      <p:cBhvr>
                                        <p:cTn id="20" dur="166" decel="50000">
                                          <p:stCondLst>
                                            <p:cond delay="1834"/>
                                          </p:stCondLst>
                                        </p:cTn>
                                        <p:tgtEl>
                                          <p:spTgt spid="2">
                                            <p:txEl>
                                              <p:pRg st="1" end="1"/>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wipe(down)">
                                      <p:cBhvr>
                                        <p:cTn id="25" dur="580">
                                          <p:stCondLst>
                                            <p:cond delay="0"/>
                                          </p:stCondLst>
                                        </p:cTn>
                                        <p:tgtEl>
                                          <p:spTgt spid="2">
                                            <p:txEl>
                                              <p:pRg st="2" end="2"/>
                                            </p:txEl>
                                          </p:spTgt>
                                        </p:tgtEl>
                                      </p:cBhvr>
                                    </p:animEffect>
                                    <p:anim calcmode="lin" valueType="num">
                                      <p:cBhvr>
                                        <p:cTn id="26" dur="1822"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2">
                                            <p:txEl>
                                              <p:pRg st="2" end="2"/>
                                            </p:txEl>
                                          </p:spTgt>
                                        </p:tgtEl>
                                      </p:cBhvr>
                                      <p:to x="100000" y="60000"/>
                                    </p:animScale>
                                    <p:animScale>
                                      <p:cBhvr>
                                        <p:cTn id="32" dur="166" decel="50000">
                                          <p:stCondLst>
                                            <p:cond delay="676"/>
                                          </p:stCondLst>
                                        </p:cTn>
                                        <p:tgtEl>
                                          <p:spTgt spid="2">
                                            <p:txEl>
                                              <p:pRg st="2" end="2"/>
                                            </p:txEl>
                                          </p:spTgt>
                                        </p:tgtEl>
                                      </p:cBhvr>
                                      <p:to x="100000" y="100000"/>
                                    </p:animScale>
                                    <p:animScale>
                                      <p:cBhvr>
                                        <p:cTn id="33" dur="26">
                                          <p:stCondLst>
                                            <p:cond delay="1312"/>
                                          </p:stCondLst>
                                        </p:cTn>
                                        <p:tgtEl>
                                          <p:spTgt spid="2">
                                            <p:txEl>
                                              <p:pRg st="2" end="2"/>
                                            </p:txEl>
                                          </p:spTgt>
                                        </p:tgtEl>
                                      </p:cBhvr>
                                      <p:to x="100000" y="80000"/>
                                    </p:animScale>
                                    <p:animScale>
                                      <p:cBhvr>
                                        <p:cTn id="34" dur="166" decel="50000">
                                          <p:stCondLst>
                                            <p:cond delay="1338"/>
                                          </p:stCondLst>
                                        </p:cTn>
                                        <p:tgtEl>
                                          <p:spTgt spid="2">
                                            <p:txEl>
                                              <p:pRg st="2" end="2"/>
                                            </p:txEl>
                                          </p:spTgt>
                                        </p:tgtEl>
                                      </p:cBhvr>
                                      <p:to x="100000" y="100000"/>
                                    </p:animScale>
                                    <p:animScale>
                                      <p:cBhvr>
                                        <p:cTn id="35" dur="26">
                                          <p:stCondLst>
                                            <p:cond delay="1642"/>
                                          </p:stCondLst>
                                        </p:cTn>
                                        <p:tgtEl>
                                          <p:spTgt spid="2">
                                            <p:txEl>
                                              <p:pRg st="2" end="2"/>
                                            </p:txEl>
                                          </p:spTgt>
                                        </p:tgtEl>
                                      </p:cBhvr>
                                      <p:to x="100000" y="90000"/>
                                    </p:animScale>
                                    <p:animScale>
                                      <p:cBhvr>
                                        <p:cTn id="36" dur="166" decel="50000">
                                          <p:stCondLst>
                                            <p:cond delay="1668"/>
                                          </p:stCondLst>
                                        </p:cTn>
                                        <p:tgtEl>
                                          <p:spTgt spid="2">
                                            <p:txEl>
                                              <p:pRg st="2" end="2"/>
                                            </p:txEl>
                                          </p:spTgt>
                                        </p:tgtEl>
                                      </p:cBhvr>
                                      <p:to x="100000" y="100000"/>
                                    </p:animScale>
                                    <p:animScale>
                                      <p:cBhvr>
                                        <p:cTn id="37" dur="26">
                                          <p:stCondLst>
                                            <p:cond delay="1808"/>
                                          </p:stCondLst>
                                        </p:cTn>
                                        <p:tgtEl>
                                          <p:spTgt spid="2">
                                            <p:txEl>
                                              <p:pRg st="2" end="2"/>
                                            </p:txEl>
                                          </p:spTgt>
                                        </p:tgtEl>
                                      </p:cBhvr>
                                      <p:to x="100000" y="95000"/>
                                    </p:animScale>
                                    <p:animScale>
                                      <p:cBhvr>
                                        <p:cTn id="38" dur="166" decel="50000">
                                          <p:stCondLst>
                                            <p:cond delay="1834"/>
                                          </p:stCondLst>
                                        </p:cTn>
                                        <p:tgtEl>
                                          <p:spTgt spid="2">
                                            <p:txEl>
                                              <p:pRg st="2" end="2"/>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
                                            <p:txEl>
                                              <p:pRg st="3" end="3"/>
                                            </p:txEl>
                                          </p:spTgt>
                                        </p:tgtEl>
                                        <p:attrNameLst>
                                          <p:attrName>style.visibility</p:attrName>
                                        </p:attrNameLst>
                                      </p:cBhvr>
                                      <p:to>
                                        <p:strVal val="visible"/>
                                      </p:to>
                                    </p:set>
                                    <p:animEffect transition="in" filter="fade">
                                      <p:cBhvr>
                                        <p:cTn id="43" dur="1000"/>
                                        <p:tgtEl>
                                          <p:spTgt spid="2">
                                            <p:txEl>
                                              <p:pRg st="3" end="3"/>
                                            </p:txEl>
                                          </p:spTgt>
                                        </p:tgtEl>
                                      </p:cBhvr>
                                    </p:animEffect>
                                    <p:anim calcmode="lin" valueType="num">
                                      <p:cBhvr>
                                        <p:cTn id="44"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2">
                                            <p:txEl>
                                              <p:pRg st="4" end="4"/>
                                            </p:txEl>
                                          </p:spTgt>
                                        </p:tgtEl>
                                        <p:attrNameLst>
                                          <p:attrName>style.visibility</p:attrName>
                                        </p:attrNameLst>
                                      </p:cBhvr>
                                      <p:to>
                                        <p:strVal val="visible"/>
                                      </p:to>
                                    </p:set>
                                    <p:animEffect transition="in" filter="circle(in)">
                                      <p:cBhvr>
                                        <p:cTn id="50" dur="2000"/>
                                        <p:tgtEl>
                                          <p:spTgt spid="2">
                                            <p:txEl>
                                              <p:pRg st="4" end="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2">
                                            <p:txEl>
                                              <p:pRg st="5" end="5"/>
                                            </p:txEl>
                                          </p:spTgt>
                                        </p:tgtEl>
                                        <p:attrNameLst>
                                          <p:attrName>style.visibility</p:attrName>
                                        </p:attrNameLst>
                                      </p:cBhvr>
                                      <p:to>
                                        <p:strVal val="visible"/>
                                      </p:to>
                                    </p:set>
                                    <p:animEffect transition="in" filter="fade">
                                      <p:cBhvr>
                                        <p:cTn id="55" dur="1000"/>
                                        <p:tgtEl>
                                          <p:spTgt spid="2">
                                            <p:txEl>
                                              <p:pRg st="5" end="5"/>
                                            </p:txEl>
                                          </p:spTgt>
                                        </p:tgtEl>
                                      </p:cBhvr>
                                    </p:animEffect>
                                    <p:anim calcmode="lin" valueType="num">
                                      <p:cBhvr>
                                        <p:cTn id="56"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57"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34</a:t>
            </a:fld>
            <a:endParaRPr lang="es-ES" dirty="0"/>
          </a:p>
        </p:txBody>
      </p:sp>
      <p:sp>
        <p:nvSpPr>
          <p:cNvPr id="2" name="CuadroTexto 1"/>
          <p:cNvSpPr txBox="1"/>
          <p:nvPr/>
        </p:nvSpPr>
        <p:spPr>
          <a:xfrm>
            <a:off x="695325" y="954562"/>
            <a:ext cx="10763250" cy="1754326"/>
          </a:xfrm>
          <a:prstGeom prst="rect">
            <a:avLst/>
          </a:prstGeom>
          <a:noFill/>
        </p:spPr>
        <p:txBody>
          <a:bodyPr wrap="square" rtlCol="0">
            <a:spAutoFit/>
          </a:bodyPr>
          <a:lstStyle/>
          <a:p>
            <a:pPr marL="957651" lvl="1" indent="-342900" algn="just">
              <a:spcAft>
                <a:spcPts val="600"/>
              </a:spcAft>
              <a:buClr>
                <a:srgbClr val="FF0000"/>
              </a:buClr>
              <a:buFont typeface="+mj-lt"/>
              <a:buAutoNum type="alphaLcParenR" startAt="2"/>
            </a:pPr>
            <a:r>
              <a:rPr lang="es-MX" sz="1800" dirty="0" smtClean="0"/>
              <a:t>Una </a:t>
            </a:r>
            <a:r>
              <a:rPr lang="es-MX" sz="1800" dirty="0"/>
              <a:t>vez subsanados los defectos observados por </a:t>
            </a:r>
            <a:r>
              <a:rPr lang="es-MX" sz="1800" dirty="0" smtClean="0"/>
              <a:t>la comisión</a:t>
            </a:r>
            <a:r>
              <a:rPr lang="es-MX" sz="1800" dirty="0"/>
              <a:t>, el contratista </a:t>
            </a:r>
            <a:r>
              <a:rPr lang="es-MX" sz="1800" dirty="0" smtClean="0"/>
              <a:t>solicita </a:t>
            </a:r>
            <a:r>
              <a:rPr lang="es-MX" sz="1800" dirty="0"/>
              <a:t>nuevamente </a:t>
            </a:r>
            <a:r>
              <a:rPr lang="es-MX" sz="1800" dirty="0" smtClean="0"/>
              <a:t>la recepción al (la) inspector (a) </a:t>
            </a:r>
            <a:r>
              <a:rPr lang="es-MX" sz="1800" dirty="0"/>
              <a:t>fiscal, quien </a:t>
            </a:r>
            <a:r>
              <a:rPr lang="es-MX" sz="1800" dirty="0" smtClean="0"/>
              <a:t>verifica su término </a:t>
            </a:r>
            <a:r>
              <a:rPr lang="es-MX" sz="1800" dirty="0"/>
              <a:t>e </a:t>
            </a:r>
            <a:r>
              <a:rPr lang="es-MX" sz="1800" dirty="0" smtClean="0"/>
              <a:t>informa </a:t>
            </a:r>
            <a:r>
              <a:rPr lang="es-MX" sz="1800" dirty="0"/>
              <a:t>a la comisión para que ésta </a:t>
            </a:r>
            <a:r>
              <a:rPr lang="es-MX" sz="1800" dirty="0" smtClean="0"/>
              <a:t>proceda a </a:t>
            </a:r>
            <a:r>
              <a:rPr lang="es-MX" sz="1800" dirty="0"/>
              <a:t>efectuar la recepción provisional en un </a:t>
            </a:r>
            <a:r>
              <a:rPr lang="es-MX" sz="1800" dirty="0">
                <a:solidFill>
                  <a:srgbClr val="9900FF"/>
                </a:solidFill>
              </a:rPr>
              <a:t>plazo no </a:t>
            </a:r>
            <a:r>
              <a:rPr lang="es-MX" sz="1800" dirty="0" smtClean="0">
                <a:solidFill>
                  <a:srgbClr val="9900FF"/>
                </a:solidFill>
              </a:rPr>
              <a:t>superior a </a:t>
            </a:r>
            <a:r>
              <a:rPr lang="es-MX" sz="1800" dirty="0">
                <a:solidFill>
                  <a:srgbClr val="9900FF"/>
                </a:solidFill>
              </a:rPr>
              <a:t>20 días desde dicho informe</a:t>
            </a:r>
            <a:r>
              <a:rPr lang="es-MX" sz="1800" dirty="0"/>
              <a:t>, fijando como fecha </a:t>
            </a:r>
            <a:r>
              <a:rPr lang="es-MX" sz="1800" dirty="0" smtClean="0"/>
              <a:t>de término </a:t>
            </a:r>
            <a:r>
              <a:rPr lang="es-MX" sz="1800" dirty="0"/>
              <a:t>de la obra, la indicada en el oficio del </a:t>
            </a:r>
            <a:r>
              <a:rPr lang="es-MX" sz="1800" dirty="0" smtClean="0"/>
              <a:t>(la) inspector (a) fiscal</a:t>
            </a:r>
            <a:r>
              <a:rPr lang="es-MX" sz="1800" dirty="0"/>
              <a:t>, adicionada con el plazo que el contratista </a:t>
            </a:r>
            <a:r>
              <a:rPr lang="es-MX" sz="1800" dirty="0" smtClean="0"/>
              <a:t>empleó en </a:t>
            </a:r>
            <a:r>
              <a:rPr lang="es-MX" sz="1800" dirty="0"/>
              <a:t>ejecutar las reparaciones, plazo este último que </a:t>
            </a:r>
            <a:r>
              <a:rPr lang="es-MX" sz="1800" dirty="0" smtClean="0"/>
              <a:t>deberá ser </a:t>
            </a:r>
            <a:r>
              <a:rPr lang="es-MX" sz="1800" dirty="0"/>
              <a:t>certificado por el propio </a:t>
            </a:r>
            <a:r>
              <a:rPr lang="es-MX" sz="1800" dirty="0" smtClean="0"/>
              <a:t>(a) inspector (a) </a:t>
            </a:r>
            <a:r>
              <a:rPr lang="es-MX" sz="1800" dirty="0"/>
              <a:t>fiscal</a:t>
            </a:r>
            <a:r>
              <a:rPr lang="es-MX" sz="1800" dirty="0" smtClean="0"/>
              <a:t>.</a:t>
            </a:r>
            <a:endParaRPr lang="es-MX" sz="1800" dirty="0"/>
          </a:p>
        </p:txBody>
      </p:sp>
      <p:sp>
        <p:nvSpPr>
          <p:cNvPr id="5" name="CuadroTexto 4"/>
          <p:cNvSpPr txBox="1"/>
          <p:nvPr/>
        </p:nvSpPr>
        <p:spPr>
          <a:xfrm>
            <a:off x="574766" y="3232930"/>
            <a:ext cx="11004619" cy="2308324"/>
          </a:xfrm>
          <a:prstGeom prst="rect">
            <a:avLst/>
          </a:prstGeom>
          <a:noFill/>
        </p:spPr>
        <p:txBody>
          <a:bodyPr wrap="square" rtlCol="0">
            <a:spAutoFit/>
          </a:bodyPr>
          <a:lstStyle/>
          <a:p>
            <a:pPr marL="285750" indent="-285750" algn="just">
              <a:buFont typeface="Wingdings" panose="05000000000000000000" pitchFamily="2" charset="2"/>
              <a:buChar char="§"/>
            </a:pPr>
            <a:r>
              <a:rPr lang="es-MX" sz="1800" dirty="0" smtClean="0"/>
              <a:t>En </a:t>
            </a:r>
            <a:r>
              <a:rPr lang="es-MX" sz="1800" dirty="0"/>
              <a:t>ningún caso el contratista podrá excusar su responsabilidad por los trabajos defectuosos, o negarse a reconstruirlos, bajo pretexto de haber sido aceptados por el (la) </a:t>
            </a:r>
            <a:r>
              <a:rPr lang="es-CL" sz="1800" dirty="0"/>
              <a:t>inspector (a) fiscal.</a:t>
            </a:r>
          </a:p>
          <a:p>
            <a:pPr algn="just"/>
            <a:endParaRPr lang="es-MX" sz="1800" dirty="0"/>
          </a:p>
          <a:p>
            <a:pPr marL="285750" indent="-285750" algn="just">
              <a:buFont typeface="Wingdings" panose="05000000000000000000" pitchFamily="2" charset="2"/>
              <a:buChar char="§"/>
            </a:pPr>
            <a:r>
              <a:rPr lang="es-MX" sz="1800" dirty="0" smtClean="0"/>
              <a:t>Si </a:t>
            </a:r>
            <a:r>
              <a:rPr lang="es-MX" sz="1800" dirty="0"/>
              <a:t>después de efectuada la </a:t>
            </a:r>
            <a:r>
              <a:rPr lang="es-MX" sz="1800" dirty="0" smtClean="0"/>
              <a:t>recepción provisional </a:t>
            </a:r>
            <a:r>
              <a:rPr lang="es-MX" sz="1800" dirty="0"/>
              <a:t>de la obra, resulta que los trabajos </a:t>
            </a:r>
            <a:r>
              <a:rPr lang="es-MX" sz="1800" dirty="0" smtClean="0"/>
              <a:t>están ejecutados </a:t>
            </a:r>
            <a:r>
              <a:rPr lang="es-MX" sz="1800" dirty="0"/>
              <a:t>sin defecto alguno y en conformidad a los planos</a:t>
            </a:r>
            <a:r>
              <a:rPr lang="es-MX" sz="1800" dirty="0" smtClean="0"/>
              <a:t>, especificaciones </a:t>
            </a:r>
            <a:r>
              <a:rPr lang="es-MX" sz="1800" dirty="0"/>
              <a:t>y reglas de la técnica; que no hay </a:t>
            </a:r>
            <a:r>
              <a:rPr lang="es-MX" sz="1800" dirty="0" smtClean="0"/>
              <a:t>saldos pendientes </a:t>
            </a:r>
            <a:r>
              <a:rPr lang="es-MX" sz="1800" dirty="0"/>
              <a:t>en contra del contratista, y que éste o </a:t>
            </a:r>
            <a:r>
              <a:rPr lang="es-MX" sz="1800" dirty="0" smtClean="0"/>
              <a:t>alguno de </a:t>
            </a:r>
            <a:r>
              <a:rPr lang="es-MX" sz="1800" dirty="0"/>
              <a:t>sus subcontratistas nada adeudan a los trabajadores de </a:t>
            </a:r>
            <a:r>
              <a:rPr lang="es-MX" sz="1800" dirty="0" smtClean="0"/>
              <a:t>la </a:t>
            </a:r>
            <a:r>
              <a:rPr lang="es-CL" sz="1800" dirty="0" smtClean="0"/>
              <a:t>obra </a:t>
            </a:r>
            <a:r>
              <a:rPr lang="es-CL" sz="1800" dirty="0"/>
              <a:t>por concepto de remuneraciones o imposiciones, </a:t>
            </a:r>
            <a:r>
              <a:rPr lang="es-CL" sz="1800" dirty="0" smtClean="0">
                <a:solidFill>
                  <a:srgbClr val="0000FF"/>
                </a:solidFill>
              </a:rPr>
              <a:t>se </a:t>
            </a:r>
            <a:r>
              <a:rPr lang="es-MX" sz="1800" dirty="0" smtClean="0">
                <a:solidFill>
                  <a:srgbClr val="0000FF"/>
                </a:solidFill>
              </a:rPr>
              <a:t>devuelven </a:t>
            </a:r>
            <a:r>
              <a:rPr lang="es-MX" sz="1800" dirty="0">
                <a:solidFill>
                  <a:srgbClr val="0000FF"/>
                </a:solidFill>
              </a:rPr>
              <a:t>las retenciones </a:t>
            </a:r>
            <a:r>
              <a:rPr lang="es-MX" sz="1800" dirty="0" smtClean="0">
                <a:solidFill>
                  <a:srgbClr val="0000FF"/>
                </a:solidFill>
              </a:rPr>
              <a:t>efectuadas</a:t>
            </a:r>
            <a:r>
              <a:rPr lang="es-MX" sz="1800" dirty="0" smtClean="0"/>
              <a:t>, </a:t>
            </a:r>
            <a:r>
              <a:rPr lang="es-MX" sz="1800" dirty="0">
                <a:solidFill>
                  <a:srgbClr val="CC3300"/>
                </a:solidFill>
              </a:rPr>
              <a:t>y la garantía </a:t>
            </a:r>
            <a:r>
              <a:rPr lang="es-MX" sz="1800" dirty="0" smtClean="0">
                <a:solidFill>
                  <a:srgbClr val="CC3300"/>
                </a:solidFill>
              </a:rPr>
              <a:t>adicional </a:t>
            </a:r>
            <a:r>
              <a:rPr lang="es-MX" sz="1800" dirty="0" smtClean="0"/>
              <a:t>que pudo haber entregado.</a:t>
            </a:r>
            <a:endParaRPr lang="es-CL" sz="1800" dirty="0"/>
          </a:p>
        </p:txBody>
      </p:sp>
    </p:spTree>
    <p:extLst>
      <p:ext uri="{BB962C8B-B14F-4D97-AF65-F5344CB8AC3E}">
        <p14:creationId xmlns:p14="http://schemas.microsoft.com/office/powerpoint/2010/main" val="3530838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wipe(down)">
                                      <p:cBhvr>
                                        <p:cTn id="14" dur="580">
                                          <p:stCondLst>
                                            <p:cond delay="0"/>
                                          </p:stCondLst>
                                        </p:cTn>
                                        <p:tgtEl>
                                          <p:spTgt spid="5">
                                            <p:txEl>
                                              <p:pRg st="0" end="0"/>
                                            </p:txEl>
                                          </p:spTgt>
                                        </p:tgtEl>
                                      </p:cBhvr>
                                    </p:animEffect>
                                    <p:anim calcmode="lin" valueType="num">
                                      <p:cBhvr>
                                        <p:cTn id="15"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5">
                                            <p:txEl>
                                              <p:pRg st="0" end="0"/>
                                            </p:txEl>
                                          </p:spTgt>
                                        </p:tgtEl>
                                      </p:cBhvr>
                                      <p:to x="100000" y="60000"/>
                                    </p:animScale>
                                    <p:animScale>
                                      <p:cBhvr>
                                        <p:cTn id="21" dur="166" decel="50000">
                                          <p:stCondLst>
                                            <p:cond delay="676"/>
                                          </p:stCondLst>
                                        </p:cTn>
                                        <p:tgtEl>
                                          <p:spTgt spid="5">
                                            <p:txEl>
                                              <p:pRg st="0" end="0"/>
                                            </p:txEl>
                                          </p:spTgt>
                                        </p:tgtEl>
                                      </p:cBhvr>
                                      <p:to x="100000" y="100000"/>
                                    </p:animScale>
                                    <p:animScale>
                                      <p:cBhvr>
                                        <p:cTn id="22" dur="26">
                                          <p:stCondLst>
                                            <p:cond delay="1312"/>
                                          </p:stCondLst>
                                        </p:cTn>
                                        <p:tgtEl>
                                          <p:spTgt spid="5">
                                            <p:txEl>
                                              <p:pRg st="0" end="0"/>
                                            </p:txEl>
                                          </p:spTgt>
                                        </p:tgtEl>
                                      </p:cBhvr>
                                      <p:to x="100000" y="80000"/>
                                    </p:animScale>
                                    <p:animScale>
                                      <p:cBhvr>
                                        <p:cTn id="23" dur="166" decel="50000">
                                          <p:stCondLst>
                                            <p:cond delay="1338"/>
                                          </p:stCondLst>
                                        </p:cTn>
                                        <p:tgtEl>
                                          <p:spTgt spid="5">
                                            <p:txEl>
                                              <p:pRg st="0" end="0"/>
                                            </p:txEl>
                                          </p:spTgt>
                                        </p:tgtEl>
                                      </p:cBhvr>
                                      <p:to x="100000" y="100000"/>
                                    </p:animScale>
                                    <p:animScale>
                                      <p:cBhvr>
                                        <p:cTn id="24" dur="26">
                                          <p:stCondLst>
                                            <p:cond delay="1642"/>
                                          </p:stCondLst>
                                        </p:cTn>
                                        <p:tgtEl>
                                          <p:spTgt spid="5">
                                            <p:txEl>
                                              <p:pRg st="0" end="0"/>
                                            </p:txEl>
                                          </p:spTgt>
                                        </p:tgtEl>
                                      </p:cBhvr>
                                      <p:to x="100000" y="90000"/>
                                    </p:animScale>
                                    <p:animScale>
                                      <p:cBhvr>
                                        <p:cTn id="25" dur="166" decel="50000">
                                          <p:stCondLst>
                                            <p:cond delay="1668"/>
                                          </p:stCondLst>
                                        </p:cTn>
                                        <p:tgtEl>
                                          <p:spTgt spid="5">
                                            <p:txEl>
                                              <p:pRg st="0" end="0"/>
                                            </p:txEl>
                                          </p:spTgt>
                                        </p:tgtEl>
                                      </p:cBhvr>
                                      <p:to x="100000" y="100000"/>
                                    </p:animScale>
                                    <p:animScale>
                                      <p:cBhvr>
                                        <p:cTn id="26" dur="26">
                                          <p:stCondLst>
                                            <p:cond delay="1808"/>
                                          </p:stCondLst>
                                        </p:cTn>
                                        <p:tgtEl>
                                          <p:spTgt spid="5">
                                            <p:txEl>
                                              <p:pRg st="0" end="0"/>
                                            </p:txEl>
                                          </p:spTgt>
                                        </p:tgtEl>
                                      </p:cBhvr>
                                      <p:to x="100000" y="95000"/>
                                    </p:animScale>
                                    <p:animScale>
                                      <p:cBhvr>
                                        <p:cTn id="27" dur="166" decel="50000">
                                          <p:stCondLst>
                                            <p:cond delay="1834"/>
                                          </p:stCondLst>
                                        </p:cTn>
                                        <p:tgtEl>
                                          <p:spTgt spid="5">
                                            <p:txEl>
                                              <p:pRg st="0" end="0"/>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Effect transition="in" filter="fade">
                                      <p:cBhvr>
                                        <p:cTn id="32" dur="1000"/>
                                        <p:tgtEl>
                                          <p:spTgt spid="5">
                                            <p:txEl>
                                              <p:pRg st="2" end="2"/>
                                            </p:txEl>
                                          </p:spTgt>
                                        </p:tgtEl>
                                      </p:cBhvr>
                                    </p:animEffect>
                                    <p:anim calcmode="lin" valueType="num">
                                      <p:cBhvr>
                                        <p:cTn id="33"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4"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35</a:t>
            </a:fld>
            <a:endParaRPr lang="es-ES" dirty="0"/>
          </a:p>
        </p:txBody>
      </p:sp>
      <p:sp>
        <p:nvSpPr>
          <p:cNvPr id="2" name="CuadroTexto 1"/>
          <p:cNvSpPr txBox="1"/>
          <p:nvPr/>
        </p:nvSpPr>
        <p:spPr>
          <a:xfrm>
            <a:off x="923109" y="1267030"/>
            <a:ext cx="10756273" cy="4862870"/>
          </a:xfrm>
          <a:prstGeom prst="rect">
            <a:avLst/>
          </a:prstGeom>
          <a:noFill/>
        </p:spPr>
        <p:txBody>
          <a:bodyPr wrap="square" rtlCol="0">
            <a:spAutoFit/>
          </a:bodyPr>
          <a:lstStyle/>
          <a:p>
            <a:pPr marL="342900" indent="-342900" algn="just">
              <a:spcAft>
                <a:spcPts val="1200"/>
              </a:spcAft>
              <a:buFont typeface="+mj-lt"/>
              <a:buAutoNum type="alphaLcPeriod"/>
            </a:pPr>
            <a:r>
              <a:rPr lang="es-MX" sz="2000" dirty="0">
                <a:solidFill>
                  <a:srgbClr val="0000FF"/>
                </a:solidFill>
              </a:rPr>
              <a:t>Cuando los defectos observados no </a:t>
            </a:r>
            <a:r>
              <a:rPr lang="es-MX" sz="2000" dirty="0" smtClean="0">
                <a:solidFill>
                  <a:srgbClr val="0000FF"/>
                </a:solidFill>
              </a:rPr>
              <a:t>afectan </a:t>
            </a:r>
            <a:r>
              <a:rPr lang="es-MX" sz="2000" dirty="0">
                <a:solidFill>
                  <a:srgbClr val="0000FF"/>
                </a:solidFill>
              </a:rPr>
              <a:t>a la eficiente utilización de la obra y </a:t>
            </a:r>
            <a:r>
              <a:rPr lang="es-MX" sz="2000" dirty="0" smtClean="0">
                <a:solidFill>
                  <a:srgbClr val="0000FF"/>
                </a:solidFill>
              </a:rPr>
              <a:t>pueden </a:t>
            </a:r>
            <a:r>
              <a:rPr lang="es-MX" sz="2000" dirty="0">
                <a:solidFill>
                  <a:srgbClr val="0000FF"/>
                </a:solidFill>
              </a:rPr>
              <a:t>ser reparados fácilmente, </a:t>
            </a:r>
            <a:r>
              <a:rPr lang="es-MX" sz="2000" dirty="0"/>
              <a:t>la comisión </a:t>
            </a:r>
            <a:r>
              <a:rPr lang="es-MX" sz="2000" dirty="0" smtClean="0"/>
              <a:t>procede </a:t>
            </a:r>
            <a:r>
              <a:rPr lang="es-MX" sz="2000" dirty="0"/>
              <a:t>a recibirla con reservas, autorizando la devolución al contratista de las retenciones, salvo una suma equivalente a </a:t>
            </a:r>
            <a:r>
              <a:rPr lang="es-MX" sz="2000" dirty="0">
                <a:solidFill>
                  <a:srgbClr val="9900FF"/>
                </a:solidFill>
              </a:rPr>
              <a:t>5 veces el valor en que se avalúa el costo de las </a:t>
            </a:r>
            <a:r>
              <a:rPr lang="es-CL" sz="2000" dirty="0">
                <a:solidFill>
                  <a:srgbClr val="9900FF"/>
                </a:solidFill>
              </a:rPr>
              <a:t>reparaciones por realizar.</a:t>
            </a:r>
          </a:p>
          <a:p>
            <a:pPr marL="342900" indent="-342900" algn="just">
              <a:spcAft>
                <a:spcPts val="1200"/>
              </a:spcAft>
              <a:buFont typeface="+mj-lt"/>
              <a:buAutoNum type="alphaLcPeriod"/>
            </a:pPr>
            <a:r>
              <a:rPr lang="es-MX" sz="2000" dirty="0" smtClean="0"/>
              <a:t>La comisión le fija al contratista un plazo para que efectúe las reparaciones y la Dirección puede ordenar la explotación inmediata de la </a:t>
            </a:r>
            <a:r>
              <a:rPr lang="es-CL" sz="2000" dirty="0" smtClean="0"/>
              <a:t>obra.  </a:t>
            </a:r>
            <a:r>
              <a:rPr lang="es-MX" sz="2000" i="1" dirty="0" smtClean="0"/>
              <a:t>A </a:t>
            </a:r>
            <a:r>
              <a:rPr lang="es-MX" sz="2000" i="1" dirty="0"/>
              <a:t>solicitud del contratista y por razones fundadas, </a:t>
            </a:r>
            <a:r>
              <a:rPr lang="es-MX" sz="2000" i="1" dirty="0" smtClean="0"/>
              <a:t>la Dirección </a:t>
            </a:r>
            <a:r>
              <a:rPr lang="es-MX" sz="2000" i="1" dirty="0"/>
              <a:t>podrá modificar el plazo fijado para </a:t>
            </a:r>
            <a:r>
              <a:rPr lang="es-MX" sz="2000" i="1" dirty="0" smtClean="0"/>
              <a:t>las </a:t>
            </a:r>
            <a:r>
              <a:rPr lang="es-CL" sz="2000" i="1" dirty="0" smtClean="0"/>
              <a:t>reparaciones</a:t>
            </a:r>
            <a:r>
              <a:rPr lang="es-CL" sz="2000" dirty="0"/>
              <a:t>.</a:t>
            </a:r>
            <a:endParaRPr lang="es-CL" sz="2000" dirty="0" smtClean="0"/>
          </a:p>
          <a:p>
            <a:pPr marL="342900" indent="-342900" algn="just">
              <a:spcAft>
                <a:spcPts val="1200"/>
              </a:spcAft>
              <a:buFont typeface="+mj-lt"/>
              <a:buAutoNum type="alphaLcPeriod"/>
            </a:pPr>
            <a:r>
              <a:rPr lang="es-MX" sz="2000" dirty="0" smtClean="0"/>
              <a:t>Una </a:t>
            </a:r>
            <a:r>
              <a:rPr lang="es-MX" sz="2000" dirty="0"/>
              <a:t>vez vencido </a:t>
            </a:r>
            <a:r>
              <a:rPr lang="es-MX" sz="2000" dirty="0" smtClean="0"/>
              <a:t>dicho plazo, </a:t>
            </a:r>
            <a:r>
              <a:rPr lang="es-MX" sz="2000" dirty="0"/>
              <a:t>la comisión </a:t>
            </a:r>
            <a:r>
              <a:rPr lang="es-MX" sz="2000" dirty="0" smtClean="0"/>
              <a:t>debe </a:t>
            </a:r>
            <a:r>
              <a:rPr lang="es-MX" sz="2000" dirty="0"/>
              <a:t>constituirse nuevamente </a:t>
            </a:r>
            <a:r>
              <a:rPr lang="es-MX" sz="2000" dirty="0" smtClean="0"/>
              <a:t>para constatar </a:t>
            </a:r>
            <a:r>
              <a:rPr lang="es-MX" sz="2000" dirty="0"/>
              <a:t>la ejecución de los trabajos y </a:t>
            </a:r>
            <a:r>
              <a:rPr lang="es-MX" sz="2000" dirty="0" smtClean="0"/>
              <a:t>levantar, si procede</a:t>
            </a:r>
            <a:r>
              <a:rPr lang="es-MX" sz="2000" dirty="0"/>
              <a:t>, un Acta de Recepción Provisional, señalando </a:t>
            </a:r>
            <a:r>
              <a:rPr lang="es-MX" sz="2000" dirty="0" smtClean="0"/>
              <a:t>como fecha </a:t>
            </a:r>
            <a:r>
              <a:rPr lang="es-MX" sz="2000" dirty="0"/>
              <a:t>de término de la obra la indicada en el oficio </a:t>
            </a:r>
            <a:r>
              <a:rPr lang="es-MX" sz="2000" dirty="0" smtClean="0"/>
              <a:t>del </a:t>
            </a:r>
            <a:r>
              <a:rPr lang="es-CL" sz="2000" dirty="0" smtClean="0"/>
              <a:t>inspector </a:t>
            </a:r>
            <a:r>
              <a:rPr lang="es-CL" sz="2000" dirty="0"/>
              <a:t>fiscal</a:t>
            </a:r>
            <a:r>
              <a:rPr lang="es-CL" sz="2000" dirty="0" smtClean="0"/>
              <a:t>.</a:t>
            </a:r>
          </a:p>
          <a:p>
            <a:pPr marL="342900" indent="-342900" algn="just">
              <a:spcAft>
                <a:spcPts val="1200"/>
              </a:spcAft>
              <a:buFont typeface="+mj-lt"/>
              <a:buAutoNum type="alphaLcPeriod"/>
            </a:pPr>
            <a:r>
              <a:rPr lang="es-MX" sz="2000" dirty="0" smtClean="0"/>
              <a:t>Si </a:t>
            </a:r>
            <a:r>
              <a:rPr lang="es-MX" sz="2000" dirty="0"/>
              <a:t>el contratista no subsanara los reparos </a:t>
            </a:r>
            <a:r>
              <a:rPr lang="es-MX" sz="2000" dirty="0" smtClean="0"/>
              <a:t>observados dentro </a:t>
            </a:r>
            <a:r>
              <a:rPr lang="es-MX" sz="2000" dirty="0"/>
              <a:t>del plazo fijado, éstos podrán ser ejecutados </a:t>
            </a:r>
            <a:r>
              <a:rPr lang="es-MX" sz="2000" dirty="0" smtClean="0"/>
              <a:t>por la </a:t>
            </a:r>
            <a:r>
              <a:rPr lang="es-MX" sz="2000" dirty="0"/>
              <a:t>Dirección, </a:t>
            </a:r>
            <a:r>
              <a:rPr lang="es-MX" sz="2000" dirty="0" smtClean="0"/>
              <a:t>con </a:t>
            </a:r>
            <a:r>
              <a:rPr lang="es-MX" sz="2000" dirty="0"/>
              <a:t>cargo a las </a:t>
            </a:r>
            <a:r>
              <a:rPr lang="es-MX" sz="2000" dirty="0" smtClean="0"/>
              <a:t>retenciones (</a:t>
            </a:r>
            <a:r>
              <a:rPr lang="es-MX" sz="2000" i="1" dirty="0" smtClean="0"/>
              <a:t>señaladas en </a:t>
            </a:r>
            <a:r>
              <a:rPr lang="es-MX" sz="2000" dirty="0" smtClean="0">
                <a:solidFill>
                  <a:srgbClr val="0000FF"/>
                </a:solidFill>
              </a:rPr>
              <a:t>a.</a:t>
            </a:r>
            <a:r>
              <a:rPr lang="es-MX" sz="2000" dirty="0" smtClean="0"/>
              <a:t>), </a:t>
            </a:r>
            <a:r>
              <a:rPr lang="es-MX" sz="2000" dirty="0"/>
              <a:t>quedando </a:t>
            </a:r>
            <a:r>
              <a:rPr lang="es-MX" sz="2000" dirty="0" smtClean="0">
                <a:solidFill>
                  <a:srgbClr val="0000FF"/>
                </a:solidFill>
              </a:rPr>
              <a:t>a beneficio </a:t>
            </a:r>
            <a:r>
              <a:rPr lang="es-MX" sz="2000" dirty="0">
                <a:solidFill>
                  <a:srgbClr val="0000FF"/>
                </a:solidFill>
              </a:rPr>
              <a:t>fiscal el saldo de ellas en concepto de multa</a:t>
            </a:r>
            <a:r>
              <a:rPr lang="es-MX" sz="2000" dirty="0"/>
              <a:t>, </a:t>
            </a:r>
            <a:r>
              <a:rPr lang="es-MX" sz="2000" dirty="0" smtClean="0"/>
              <a:t>si las </a:t>
            </a:r>
            <a:r>
              <a:rPr lang="es-MX" sz="2000" dirty="0"/>
              <a:t>hubiere. Del hecho se </a:t>
            </a:r>
            <a:r>
              <a:rPr lang="es-MX" sz="2000" dirty="0" smtClean="0"/>
              <a:t>deja </a:t>
            </a:r>
            <a:r>
              <a:rPr lang="es-MX" sz="2000" dirty="0"/>
              <a:t>constancia en la Hoja </a:t>
            </a:r>
            <a:r>
              <a:rPr lang="es-MX" sz="2000" dirty="0" smtClean="0"/>
              <a:t>de </a:t>
            </a:r>
            <a:r>
              <a:rPr lang="es-CL" sz="2000" dirty="0" smtClean="0"/>
              <a:t>Vida </a:t>
            </a:r>
            <a:r>
              <a:rPr lang="es-CL" sz="2000" dirty="0"/>
              <a:t>del contratista.</a:t>
            </a:r>
          </a:p>
        </p:txBody>
      </p:sp>
      <p:sp>
        <p:nvSpPr>
          <p:cNvPr id="3" name="CuadroTexto 2"/>
          <p:cNvSpPr txBox="1"/>
          <p:nvPr/>
        </p:nvSpPr>
        <p:spPr>
          <a:xfrm>
            <a:off x="923109" y="316021"/>
            <a:ext cx="9727474" cy="830997"/>
          </a:xfrm>
          <a:prstGeom prst="rect">
            <a:avLst/>
          </a:prstGeom>
          <a:noFill/>
        </p:spPr>
        <p:txBody>
          <a:bodyPr wrap="square" rtlCol="0">
            <a:spAutoFit/>
          </a:bodyPr>
          <a:lstStyle/>
          <a:p>
            <a:r>
              <a:rPr lang="es-MX" dirty="0" smtClean="0">
                <a:solidFill>
                  <a:srgbClr val="9900FF"/>
                </a:solidFill>
              </a:rPr>
              <a:t>2. Contiene observaciones menores,  que no afectan la utilización de la obra.  </a:t>
            </a:r>
            <a:r>
              <a:rPr lang="es-MX" dirty="0" smtClean="0">
                <a:solidFill>
                  <a:schemeClr val="accent2">
                    <a:lumMod val="75000"/>
                  </a:schemeClr>
                </a:solidFill>
              </a:rPr>
              <a:t>Recepción con reservas</a:t>
            </a:r>
            <a:endParaRPr lang="es-CL" dirty="0"/>
          </a:p>
        </p:txBody>
      </p:sp>
    </p:spTree>
    <p:extLst>
      <p:ext uri="{BB962C8B-B14F-4D97-AF65-F5344CB8AC3E}">
        <p14:creationId xmlns:p14="http://schemas.microsoft.com/office/powerpoint/2010/main" val="2524971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animEffect transition="in" filter="wheel(1)">
                                      <p:cBhvr>
                                        <p:cTn id="25" dur="2000"/>
                                        <p:tgtEl>
                                          <p:spTgt spid="2">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2">
                                            <p:txEl>
                                              <p:pRg st="1" end="1"/>
                                            </p:txEl>
                                          </p:spTgt>
                                        </p:tgtEl>
                                        <p:attrNameLst>
                                          <p:attrName>style.visibility</p:attrName>
                                        </p:attrNameLst>
                                      </p:cBhvr>
                                      <p:to>
                                        <p:strVal val="visible"/>
                                      </p:to>
                                    </p:set>
                                    <p:animEffect transition="in" filter="fade">
                                      <p:cBhvr>
                                        <p:cTn id="30" dur="1000"/>
                                        <p:tgtEl>
                                          <p:spTgt spid="2">
                                            <p:txEl>
                                              <p:pRg st="1" end="1"/>
                                            </p:txEl>
                                          </p:spTgt>
                                        </p:tgtEl>
                                      </p:cBhvr>
                                    </p:animEffect>
                                    <p:anim calcmode="lin" valueType="num">
                                      <p:cBhvr>
                                        <p:cTn id="31"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2" end="2"/>
                                            </p:txEl>
                                          </p:spTgt>
                                        </p:tgtEl>
                                        <p:attrNameLst>
                                          <p:attrName>style.visibility</p:attrName>
                                        </p:attrNameLst>
                                      </p:cBhvr>
                                      <p:to>
                                        <p:strVal val="visible"/>
                                      </p:to>
                                    </p:set>
                                    <p:anim calcmode="lin" valueType="num">
                                      <p:cBhvr additive="base">
                                        <p:cTn id="3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2">
                                            <p:txEl>
                                              <p:pRg st="3" end="3"/>
                                            </p:txEl>
                                          </p:spTgt>
                                        </p:tgtEl>
                                        <p:attrNameLst>
                                          <p:attrName>style.visibility</p:attrName>
                                        </p:attrNameLst>
                                      </p:cBhvr>
                                      <p:to>
                                        <p:strVal val="visible"/>
                                      </p:to>
                                    </p:set>
                                    <p:animEffect transition="in" filter="wipe(down)">
                                      <p:cBhvr>
                                        <p:cTn id="43" dur="580">
                                          <p:stCondLst>
                                            <p:cond delay="0"/>
                                          </p:stCondLst>
                                        </p:cTn>
                                        <p:tgtEl>
                                          <p:spTgt spid="2">
                                            <p:txEl>
                                              <p:pRg st="3" end="3"/>
                                            </p:txEl>
                                          </p:spTgt>
                                        </p:tgtEl>
                                      </p:cBhvr>
                                    </p:animEffect>
                                    <p:anim calcmode="lin" valueType="num">
                                      <p:cBhvr>
                                        <p:cTn id="44" dur="1822" tmFilter="0,0; 0.14,0.36; 0.43,0.73; 0.71,0.91; 1.0,1.0">
                                          <p:stCondLst>
                                            <p:cond delay="0"/>
                                          </p:stCondLst>
                                        </p:cTn>
                                        <p:tgtEl>
                                          <p:spTgt spid="2">
                                            <p:txEl>
                                              <p:pRg st="3" end="3"/>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
                                            <p:txEl>
                                              <p:pRg st="3" end="3"/>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
                                            <p:txEl>
                                              <p:pRg st="3" end="3"/>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
                                            <p:txEl>
                                              <p:pRg st="3" end="3"/>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
                                            <p:txEl>
                                              <p:pRg st="3" end="3"/>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2">
                                            <p:txEl>
                                              <p:pRg st="3" end="3"/>
                                            </p:txEl>
                                          </p:spTgt>
                                        </p:tgtEl>
                                      </p:cBhvr>
                                      <p:to x="100000" y="60000"/>
                                    </p:animScale>
                                    <p:animScale>
                                      <p:cBhvr>
                                        <p:cTn id="50" dur="166" decel="50000">
                                          <p:stCondLst>
                                            <p:cond delay="676"/>
                                          </p:stCondLst>
                                        </p:cTn>
                                        <p:tgtEl>
                                          <p:spTgt spid="2">
                                            <p:txEl>
                                              <p:pRg st="3" end="3"/>
                                            </p:txEl>
                                          </p:spTgt>
                                        </p:tgtEl>
                                      </p:cBhvr>
                                      <p:to x="100000" y="100000"/>
                                    </p:animScale>
                                    <p:animScale>
                                      <p:cBhvr>
                                        <p:cTn id="51" dur="26">
                                          <p:stCondLst>
                                            <p:cond delay="1312"/>
                                          </p:stCondLst>
                                        </p:cTn>
                                        <p:tgtEl>
                                          <p:spTgt spid="2">
                                            <p:txEl>
                                              <p:pRg st="3" end="3"/>
                                            </p:txEl>
                                          </p:spTgt>
                                        </p:tgtEl>
                                      </p:cBhvr>
                                      <p:to x="100000" y="80000"/>
                                    </p:animScale>
                                    <p:animScale>
                                      <p:cBhvr>
                                        <p:cTn id="52" dur="166" decel="50000">
                                          <p:stCondLst>
                                            <p:cond delay="1338"/>
                                          </p:stCondLst>
                                        </p:cTn>
                                        <p:tgtEl>
                                          <p:spTgt spid="2">
                                            <p:txEl>
                                              <p:pRg st="3" end="3"/>
                                            </p:txEl>
                                          </p:spTgt>
                                        </p:tgtEl>
                                      </p:cBhvr>
                                      <p:to x="100000" y="100000"/>
                                    </p:animScale>
                                    <p:animScale>
                                      <p:cBhvr>
                                        <p:cTn id="53" dur="26">
                                          <p:stCondLst>
                                            <p:cond delay="1642"/>
                                          </p:stCondLst>
                                        </p:cTn>
                                        <p:tgtEl>
                                          <p:spTgt spid="2">
                                            <p:txEl>
                                              <p:pRg st="3" end="3"/>
                                            </p:txEl>
                                          </p:spTgt>
                                        </p:tgtEl>
                                      </p:cBhvr>
                                      <p:to x="100000" y="90000"/>
                                    </p:animScale>
                                    <p:animScale>
                                      <p:cBhvr>
                                        <p:cTn id="54" dur="166" decel="50000">
                                          <p:stCondLst>
                                            <p:cond delay="1668"/>
                                          </p:stCondLst>
                                        </p:cTn>
                                        <p:tgtEl>
                                          <p:spTgt spid="2">
                                            <p:txEl>
                                              <p:pRg st="3" end="3"/>
                                            </p:txEl>
                                          </p:spTgt>
                                        </p:tgtEl>
                                      </p:cBhvr>
                                      <p:to x="100000" y="100000"/>
                                    </p:animScale>
                                    <p:animScale>
                                      <p:cBhvr>
                                        <p:cTn id="55" dur="26">
                                          <p:stCondLst>
                                            <p:cond delay="1808"/>
                                          </p:stCondLst>
                                        </p:cTn>
                                        <p:tgtEl>
                                          <p:spTgt spid="2">
                                            <p:txEl>
                                              <p:pRg st="3" end="3"/>
                                            </p:txEl>
                                          </p:spTgt>
                                        </p:tgtEl>
                                      </p:cBhvr>
                                      <p:to x="100000" y="95000"/>
                                    </p:animScale>
                                    <p:animScale>
                                      <p:cBhvr>
                                        <p:cTn id="56" dur="166" decel="50000">
                                          <p:stCondLst>
                                            <p:cond delay="1834"/>
                                          </p:stCondLst>
                                        </p:cTn>
                                        <p:tgtEl>
                                          <p:spTgt spid="2">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339DE33B-29C3-A64D-9297-00A5A1600F58}" type="slidenum">
              <a:rPr lang="es-ES" smtClean="0"/>
              <a:t>36</a:t>
            </a:fld>
            <a:endParaRPr lang="es-ES" dirty="0"/>
          </a:p>
        </p:txBody>
      </p:sp>
      <p:sp>
        <p:nvSpPr>
          <p:cNvPr id="5" name="CuadroTexto 4"/>
          <p:cNvSpPr txBox="1"/>
          <p:nvPr/>
        </p:nvSpPr>
        <p:spPr>
          <a:xfrm>
            <a:off x="600889" y="217715"/>
            <a:ext cx="11138265" cy="461665"/>
          </a:xfrm>
          <a:prstGeom prst="rect">
            <a:avLst/>
          </a:prstGeom>
          <a:noFill/>
        </p:spPr>
        <p:txBody>
          <a:bodyPr wrap="square" rtlCol="0">
            <a:spAutoFit/>
          </a:bodyPr>
          <a:lstStyle/>
          <a:p>
            <a:r>
              <a:rPr lang="es-MX" dirty="0" smtClean="0">
                <a:solidFill>
                  <a:srgbClr val="FF0000"/>
                </a:solidFill>
              </a:rPr>
              <a:t>Recepción Parcial</a:t>
            </a:r>
            <a:endParaRPr lang="es-CL" dirty="0">
              <a:solidFill>
                <a:srgbClr val="FF0000"/>
              </a:solidFill>
            </a:endParaRPr>
          </a:p>
        </p:txBody>
      </p:sp>
      <p:sp>
        <p:nvSpPr>
          <p:cNvPr id="8" name="CuadroTexto 7"/>
          <p:cNvSpPr txBox="1"/>
          <p:nvPr/>
        </p:nvSpPr>
        <p:spPr>
          <a:xfrm>
            <a:off x="600889" y="1158036"/>
            <a:ext cx="11138263" cy="4985980"/>
          </a:xfrm>
          <a:prstGeom prst="rect">
            <a:avLst/>
          </a:prstGeom>
          <a:noFill/>
        </p:spPr>
        <p:txBody>
          <a:bodyPr wrap="square" rtlCol="0">
            <a:spAutoFit/>
          </a:bodyPr>
          <a:lstStyle/>
          <a:p>
            <a:pPr marL="285750" indent="-285750" algn="just">
              <a:spcAft>
                <a:spcPts val="600"/>
              </a:spcAft>
              <a:buFont typeface="Wingdings" pitchFamily="2" charset="2"/>
              <a:buChar char="§"/>
            </a:pPr>
            <a:r>
              <a:rPr lang="es-MX" sz="1800" dirty="0"/>
              <a:t>Si se hubiera previsto en </a:t>
            </a:r>
            <a:r>
              <a:rPr lang="es-MX" sz="1800" dirty="0" smtClean="0"/>
              <a:t>los documentos </a:t>
            </a:r>
            <a:r>
              <a:rPr lang="es-MX" sz="1800" dirty="0"/>
              <a:t>de la licitación o la Dirección </a:t>
            </a:r>
            <a:r>
              <a:rPr lang="es-MX" sz="1800" dirty="0" smtClean="0"/>
              <a:t>Nacional correspondiente </a:t>
            </a:r>
            <a:r>
              <a:rPr lang="es-MX" sz="1800" dirty="0"/>
              <a:t>lo </a:t>
            </a:r>
            <a:r>
              <a:rPr lang="es-MX" sz="1800" dirty="0" smtClean="0"/>
              <a:t>autoriza, </a:t>
            </a:r>
            <a:r>
              <a:rPr lang="es-MX" sz="1800" dirty="0"/>
              <a:t>por ser conveniente para </a:t>
            </a:r>
            <a:r>
              <a:rPr lang="es-MX" sz="1800" dirty="0" smtClean="0"/>
              <a:t>la colectividad </a:t>
            </a:r>
            <a:r>
              <a:rPr lang="es-MX" sz="1800" dirty="0"/>
              <a:t>o el interés </a:t>
            </a:r>
            <a:r>
              <a:rPr lang="es-MX" sz="1800" dirty="0" smtClean="0"/>
              <a:t>público. </a:t>
            </a:r>
          </a:p>
          <a:p>
            <a:pPr marL="285750" indent="-285750" algn="just">
              <a:spcAft>
                <a:spcPts val="600"/>
              </a:spcAft>
              <a:buFont typeface="Wingdings" pitchFamily="2" charset="2"/>
              <a:buChar char="§"/>
            </a:pPr>
            <a:r>
              <a:rPr lang="es-MX" sz="1800" dirty="0" smtClean="0"/>
              <a:t>No exime al contratista de completar la obra en el plazo establecido.</a:t>
            </a:r>
          </a:p>
          <a:p>
            <a:pPr marL="285750" indent="-285750" algn="just">
              <a:spcAft>
                <a:spcPts val="600"/>
              </a:spcAft>
              <a:buFont typeface="Wingdings" pitchFamily="2" charset="2"/>
              <a:buChar char="§"/>
            </a:pPr>
            <a:r>
              <a:rPr lang="es-MX" sz="1800" dirty="0" smtClean="0"/>
              <a:t>El contratista debe </a:t>
            </a:r>
            <a:r>
              <a:rPr lang="es-MX" sz="1800" dirty="0"/>
              <a:t>haber dado cumplimiento a todas las </a:t>
            </a:r>
            <a:r>
              <a:rPr lang="es-MX" sz="1800" dirty="0" smtClean="0"/>
              <a:t>obligaciones </a:t>
            </a:r>
            <a:r>
              <a:rPr lang="es-MX" sz="1800" dirty="0"/>
              <a:t>legales, administrativas y contractuales </a:t>
            </a:r>
            <a:r>
              <a:rPr lang="es-MX" sz="1800" dirty="0" smtClean="0"/>
              <a:t>correspondientes </a:t>
            </a:r>
            <a:r>
              <a:rPr lang="es-MX" sz="1800" dirty="0"/>
              <a:t>a la o las secciones, tramos o partes de la </a:t>
            </a:r>
            <a:r>
              <a:rPr lang="es-MX" sz="1800" dirty="0" smtClean="0"/>
              <a:t>obra </a:t>
            </a:r>
            <a:r>
              <a:rPr lang="es-MX" sz="1800" dirty="0"/>
              <a:t>que se recibirá, en particular, las de </a:t>
            </a:r>
            <a:r>
              <a:rPr lang="es-MX" sz="1800" dirty="0" smtClean="0"/>
              <a:t>carácter laboral</a:t>
            </a:r>
            <a:r>
              <a:rPr lang="es-MX" sz="1800" dirty="0"/>
              <a:t>, ambiental y aquellas impuestas por la Ley </a:t>
            </a:r>
            <a:r>
              <a:rPr lang="es-MX" sz="1800" dirty="0" smtClean="0"/>
              <a:t>General de </a:t>
            </a:r>
            <a:r>
              <a:rPr lang="es-MX" sz="1800" dirty="0"/>
              <a:t>Urbanismo y Construcciones y su Ordenanza, en los </a:t>
            </a:r>
            <a:r>
              <a:rPr lang="es-MX" sz="1800" dirty="0" smtClean="0"/>
              <a:t>casos </a:t>
            </a:r>
            <a:r>
              <a:rPr lang="es-CL" sz="1800" dirty="0" smtClean="0"/>
              <a:t>que </a:t>
            </a:r>
            <a:r>
              <a:rPr lang="es-CL" sz="1800" dirty="0"/>
              <a:t>correspondan</a:t>
            </a:r>
            <a:r>
              <a:rPr lang="es-CL" sz="1800" dirty="0" smtClean="0"/>
              <a:t>.</a:t>
            </a:r>
          </a:p>
          <a:p>
            <a:pPr marL="285750" indent="-285750" algn="just">
              <a:spcAft>
                <a:spcPts val="600"/>
              </a:spcAft>
              <a:buFont typeface="Wingdings" pitchFamily="2" charset="2"/>
              <a:buChar char="§"/>
            </a:pPr>
            <a:r>
              <a:rPr lang="es-MX" sz="1800" dirty="0" smtClean="0"/>
              <a:t>La </a:t>
            </a:r>
            <a:r>
              <a:rPr lang="es-MX" sz="1800" dirty="0"/>
              <a:t>C</a:t>
            </a:r>
            <a:r>
              <a:rPr lang="es-MX" sz="1800" dirty="0" smtClean="0"/>
              <a:t>omisión se conforma y actúa </a:t>
            </a:r>
            <a:r>
              <a:rPr lang="es-MX" sz="1800" dirty="0"/>
              <a:t>en los mismos términos dispuestos </a:t>
            </a:r>
            <a:r>
              <a:rPr lang="es-MX" sz="1800" dirty="0" smtClean="0"/>
              <a:t>anteriormente.</a:t>
            </a:r>
          </a:p>
          <a:p>
            <a:pPr marL="285750" indent="-285750" algn="just">
              <a:spcAft>
                <a:spcPts val="600"/>
              </a:spcAft>
              <a:buFont typeface="Wingdings" pitchFamily="2" charset="2"/>
              <a:buChar char="§"/>
            </a:pPr>
            <a:r>
              <a:rPr lang="es-CL" sz="1800" dirty="0"/>
              <a:t>No </a:t>
            </a:r>
            <a:r>
              <a:rPr lang="es-MX" sz="1800" dirty="0" smtClean="0"/>
              <a:t>procede cuando </a:t>
            </a:r>
            <a:r>
              <a:rPr lang="es-MX" sz="1800" dirty="0"/>
              <a:t>la referida comisión </a:t>
            </a:r>
            <a:r>
              <a:rPr lang="es-MX" sz="1800" dirty="0" smtClean="0"/>
              <a:t>constata la existencia </a:t>
            </a:r>
            <a:r>
              <a:rPr lang="es-MX" sz="1800" dirty="0"/>
              <a:t>de observaciones o defectos, aun cuando </a:t>
            </a:r>
            <a:r>
              <a:rPr lang="es-MX" sz="1800" dirty="0" smtClean="0"/>
              <a:t>éstos puedan </a:t>
            </a:r>
            <a:r>
              <a:rPr lang="es-MX" sz="1800" dirty="0"/>
              <a:t>ser reparados fácilmente y no impidan su </a:t>
            </a:r>
            <a:r>
              <a:rPr lang="es-MX" sz="1800" dirty="0" smtClean="0"/>
              <a:t>eficiente utilización. </a:t>
            </a:r>
          </a:p>
          <a:p>
            <a:pPr marL="285750" indent="-285750" algn="just">
              <a:spcAft>
                <a:spcPts val="600"/>
              </a:spcAft>
              <a:buFont typeface="Wingdings" pitchFamily="2" charset="2"/>
              <a:buChar char="§"/>
            </a:pPr>
            <a:r>
              <a:rPr lang="es-MX" sz="1800" dirty="0" smtClean="0"/>
              <a:t>No habilita ni da </a:t>
            </a:r>
            <a:r>
              <a:rPr lang="es-MX" sz="1800" dirty="0"/>
              <a:t>derecho al contratista, a requerir la devolución </a:t>
            </a:r>
            <a:r>
              <a:rPr lang="es-MX" sz="1800" dirty="0" smtClean="0"/>
              <a:t>de parte </a:t>
            </a:r>
            <a:r>
              <a:rPr lang="es-MX" sz="1800" dirty="0"/>
              <a:t>alguna de las retenciones efectuadas, ni a </a:t>
            </a:r>
            <a:r>
              <a:rPr lang="es-MX" sz="1800" dirty="0" smtClean="0"/>
              <a:t>que disminuya </a:t>
            </a:r>
            <a:r>
              <a:rPr lang="es-MX" sz="1800" dirty="0"/>
              <a:t>el monto de las garantías del contrato, quedando</a:t>
            </a:r>
            <a:r>
              <a:rPr lang="es-MX" sz="1800" dirty="0" smtClean="0"/>
              <a:t>, en </a:t>
            </a:r>
            <a:r>
              <a:rPr lang="es-MX" sz="1800" dirty="0"/>
              <a:t>todo caso, liberado, en la parte </a:t>
            </a:r>
            <a:r>
              <a:rPr lang="es-MX" sz="1800" dirty="0" smtClean="0"/>
              <a:t>recibida provisoriamente</a:t>
            </a:r>
            <a:r>
              <a:rPr lang="es-MX" sz="1800" dirty="0"/>
              <a:t>, de las responsabilidades que le </a:t>
            </a:r>
            <a:r>
              <a:rPr lang="es-MX" sz="1800" dirty="0" smtClean="0"/>
              <a:t>impone el reglamento.</a:t>
            </a:r>
          </a:p>
          <a:p>
            <a:pPr marL="285750" indent="-285750" algn="just">
              <a:spcAft>
                <a:spcPts val="600"/>
              </a:spcAft>
              <a:buFont typeface="Wingdings" pitchFamily="2" charset="2"/>
              <a:buChar char="§"/>
            </a:pPr>
            <a:r>
              <a:rPr lang="es-MX" sz="1800" dirty="0"/>
              <a:t>Sin perjuicio de la recepción provisional parcial, </a:t>
            </a:r>
            <a:r>
              <a:rPr lang="es-MX" sz="1800" dirty="0" smtClean="0"/>
              <a:t>el contratista </a:t>
            </a:r>
            <a:r>
              <a:rPr lang="es-MX" sz="1800" dirty="0"/>
              <a:t>durante el plazo de garantía de las obras</a:t>
            </a:r>
            <a:r>
              <a:rPr lang="es-MX" sz="1800" dirty="0" smtClean="0"/>
              <a:t>, es </a:t>
            </a:r>
            <a:r>
              <a:rPr lang="es-MX" sz="1800" dirty="0"/>
              <a:t>responsable, </a:t>
            </a:r>
            <a:r>
              <a:rPr lang="es-MX" sz="1800" dirty="0" smtClean="0"/>
              <a:t>de </a:t>
            </a:r>
            <a:r>
              <a:rPr lang="es-MX" sz="1800" dirty="0"/>
              <a:t>todos los defectos que </a:t>
            </a:r>
            <a:r>
              <a:rPr lang="es-MX" sz="1800" dirty="0" smtClean="0"/>
              <a:t>éstas presenten</a:t>
            </a:r>
            <a:r>
              <a:rPr lang="es-MX" sz="1800" dirty="0"/>
              <a:t>, incluso de aquellos que ocurran en las secciones</a:t>
            </a:r>
            <a:r>
              <a:rPr lang="es-MX" sz="1800" dirty="0" smtClean="0"/>
              <a:t>, </a:t>
            </a:r>
            <a:r>
              <a:rPr lang="es-CL" sz="1800" dirty="0" smtClean="0"/>
              <a:t>tramos </a:t>
            </a:r>
            <a:r>
              <a:rPr lang="es-CL" sz="1800" dirty="0"/>
              <a:t>o partes recibidas del modo </a:t>
            </a:r>
            <a:r>
              <a:rPr lang="es-CL" sz="1800" dirty="0" smtClean="0"/>
              <a:t>parcial.</a:t>
            </a:r>
            <a:endParaRPr lang="es-CL" sz="1800" dirty="0"/>
          </a:p>
        </p:txBody>
      </p:sp>
      <p:sp>
        <p:nvSpPr>
          <p:cNvPr id="9" name="CuadroTexto 8"/>
          <p:cNvSpPr txBox="1"/>
          <p:nvPr/>
        </p:nvSpPr>
        <p:spPr>
          <a:xfrm>
            <a:off x="443345" y="679380"/>
            <a:ext cx="11307683" cy="384721"/>
          </a:xfrm>
          <a:prstGeom prst="rect">
            <a:avLst/>
          </a:prstGeom>
          <a:noFill/>
        </p:spPr>
        <p:txBody>
          <a:bodyPr wrap="square" rtlCol="0">
            <a:spAutoFit/>
          </a:bodyPr>
          <a:lstStyle/>
          <a:p>
            <a:r>
              <a:rPr lang="es-MX" sz="1900" dirty="0" smtClean="0">
                <a:solidFill>
                  <a:srgbClr val="0000FF"/>
                </a:solidFill>
              </a:rPr>
              <a:t>Secciones</a:t>
            </a:r>
            <a:r>
              <a:rPr lang="es-MX" sz="1900" dirty="0">
                <a:solidFill>
                  <a:srgbClr val="0000FF"/>
                </a:solidFill>
              </a:rPr>
              <a:t>, tramos o partes de la obra que puedan habilitarse para su uso o </a:t>
            </a:r>
            <a:r>
              <a:rPr lang="es-CL" sz="1900" dirty="0">
                <a:solidFill>
                  <a:srgbClr val="0000FF"/>
                </a:solidFill>
              </a:rPr>
              <a:t>explotación de </a:t>
            </a:r>
            <a:r>
              <a:rPr lang="es-CL" sz="1900" dirty="0" smtClean="0">
                <a:solidFill>
                  <a:srgbClr val="0000FF"/>
                </a:solidFill>
              </a:rPr>
              <a:t>modo independiente</a:t>
            </a:r>
            <a:r>
              <a:rPr lang="es-CL" sz="1900" dirty="0" smtClean="0"/>
              <a:t>.</a:t>
            </a:r>
            <a:endParaRPr lang="es-CL" sz="1900" dirty="0"/>
          </a:p>
        </p:txBody>
      </p:sp>
    </p:spTree>
    <p:extLst>
      <p:ext uri="{BB962C8B-B14F-4D97-AF65-F5344CB8AC3E}">
        <p14:creationId xmlns:p14="http://schemas.microsoft.com/office/powerpoint/2010/main" val="1073592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80">
                                          <p:stCondLst>
                                            <p:cond delay="0"/>
                                          </p:stCondLst>
                                        </p:cTn>
                                        <p:tgtEl>
                                          <p:spTgt spid="5">
                                            <p:txEl>
                                              <p:pRg st="0" end="0"/>
                                            </p:txEl>
                                          </p:spTgt>
                                        </p:tgtEl>
                                      </p:cBhvr>
                                    </p:animEffect>
                                    <p:anim calcmode="lin" valueType="num">
                                      <p:cBhvr>
                                        <p:cTn id="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0" end="0"/>
                                            </p:txEl>
                                          </p:spTgt>
                                        </p:tgtEl>
                                      </p:cBhvr>
                                      <p:to x="100000" y="60000"/>
                                    </p:animScale>
                                    <p:animScale>
                                      <p:cBhvr>
                                        <p:cTn id="14" dur="166" decel="50000">
                                          <p:stCondLst>
                                            <p:cond delay="676"/>
                                          </p:stCondLst>
                                        </p:cTn>
                                        <p:tgtEl>
                                          <p:spTgt spid="5">
                                            <p:txEl>
                                              <p:pRg st="0" end="0"/>
                                            </p:txEl>
                                          </p:spTgt>
                                        </p:tgtEl>
                                      </p:cBhvr>
                                      <p:to x="100000" y="100000"/>
                                    </p:animScale>
                                    <p:animScale>
                                      <p:cBhvr>
                                        <p:cTn id="15" dur="26">
                                          <p:stCondLst>
                                            <p:cond delay="1312"/>
                                          </p:stCondLst>
                                        </p:cTn>
                                        <p:tgtEl>
                                          <p:spTgt spid="5">
                                            <p:txEl>
                                              <p:pRg st="0" end="0"/>
                                            </p:txEl>
                                          </p:spTgt>
                                        </p:tgtEl>
                                      </p:cBhvr>
                                      <p:to x="100000" y="80000"/>
                                    </p:animScale>
                                    <p:animScale>
                                      <p:cBhvr>
                                        <p:cTn id="16" dur="166" decel="50000">
                                          <p:stCondLst>
                                            <p:cond delay="1338"/>
                                          </p:stCondLst>
                                        </p:cTn>
                                        <p:tgtEl>
                                          <p:spTgt spid="5">
                                            <p:txEl>
                                              <p:pRg st="0" end="0"/>
                                            </p:txEl>
                                          </p:spTgt>
                                        </p:tgtEl>
                                      </p:cBhvr>
                                      <p:to x="100000" y="100000"/>
                                    </p:animScale>
                                    <p:animScale>
                                      <p:cBhvr>
                                        <p:cTn id="17" dur="26">
                                          <p:stCondLst>
                                            <p:cond delay="1642"/>
                                          </p:stCondLst>
                                        </p:cTn>
                                        <p:tgtEl>
                                          <p:spTgt spid="5">
                                            <p:txEl>
                                              <p:pRg st="0" end="0"/>
                                            </p:txEl>
                                          </p:spTgt>
                                        </p:tgtEl>
                                      </p:cBhvr>
                                      <p:to x="100000" y="90000"/>
                                    </p:animScale>
                                    <p:animScale>
                                      <p:cBhvr>
                                        <p:cTn id="18" dur="166" decel="50000">
                                          <p:stCondLst>
                                            <p:cond delay="1668"/>
                                          </p:stCondLst>
                                        </p:cTn>
                                        <p:tgtEl>
                                          <p:spTgt spid="5">
                                            <p:txEl>
                                              <p:pRg st="0" end="0"/>
                                            </p:txEl>
                                          </p:spTgt>
                                        </p:tgtEl>
                                      </p:cBhvr>
                                      <p:to x="100000" y="100000"/>
                                    </p:animScale>
                                    <p:animScale>
                                      <p:cBhvr>
                                        <p:cTn id="19" dur="26">
                                          <p:stCondLst>
                                            <p:cond delay="1808"/>
                                          </p:stCondLst>
                                        </p:cTn>
                                        <p:tgtEl>
                                          <p:spTgt spid="5">
                                            <p:txEl>
                                              <p:pRg st="0" end="0"/>
                                            </p:txEl>
                                          </p:spTgt>
                                        </p:tgtEl>
                                      </p:cBhvr>
                                      <p:to x="100000" y="95000"/>
                                    </p:animScale>
                                    <p:animScale>
                                      <p:cBhvr>
                                        <p:cTn id="20" dur="166" decel="50000">
                                          <p:stCondLst>
                                            <p:cond delay="1834"/>
                                          </p:stCondLst>
                                        </p:cTn>
                                        <p:tgtEl>
                                          <p:spTgt spid="5">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Effect transition="in" filter="fade">
                                      <p:cBhvr>
                                        <p:cTn id="25" dur="1000"/>
                                        <p:tgtEl>
                                          <p:spTgt spid="9">
                                            <p:txEl>
                                              <p:pRg st="0" end="0"/>
                                            </p:txEl>
                                          </p:spTgt>
                                        </p:tgtEl>
                                      </p:cBhvr>
                                    </p:animEffect>
                                    <p:anim calcmode="lin" valueType="num">
                                      <p:cBhvr>
                                        <p:cTn id="26"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fade">
                                      <p:cBhvr>
                                        <p:cTn id="32" dur="1000"/>
                                        <p:tgtEl>
                                          <p:spTgt spid="8">
                                            <p:txEl>
                                              <p:pRg st="0" end="0"/>
                                            </p:txEl>
                                          </p:spTgt>
                                        </p:tgtEl>
                                      </p:cBhvr>
                                    </p:animEffect>
                                    <p:anim calcmode="lin" valueType="num">
                                      <p:cBhvr>
                                        <p:cTn id="33"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4"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8">
                                            <p:txEl>
                                              <p:pRg st="1" end="1"/>
                                            </p:txEl>
                                          </p:spTgt>
                                        </p:tgtEl>
                                        <p:attrNameLst>
                                          <p:attrName>style.visibility</p:attrName>
                                        </p:attrNameLst>
                                      </p:cBhvr>
                                      <p:to>
                                        <p:strVal val="visible"/>
                                      </p:to>
                                    </p:set>
                                    <p:animEffect transition="in" filter="circle(in)">
                                      <p:cBhvr>
                                        <p:cTn id="39" dur="2000"/>
                                        <p:tgtEl>
                                          <p:spTgt spid="8">
                                            <p:txEl>
                                              <p:pRg st="1" end="1"/>
                                            </p:txEl>
                                          </p:spTgt>
                                        </p:tgtEl>
                                      </p:cBhvr>
                                    </p:animEffect>
                                  </p:childTnLst>
                                </p:cTn>
                              </p:par>
                              <p:par>
                                <p:cTn id="40" presetID="6" presetClass="entr" presetSubtype="16" fill="hold" nodeType="withEffect">
                                  <p:stCondLst>
                                    <p:cond delay="0"/>
                                  </p:stCondLst>
                                  <p:childTnLst>
                                    <p:set>
                                      <p:cBhvr>
                                        <p:cTn id="41" dur="1" fill="hold">
                                          <p:stCondLst>
                                            <p:cond delay="0"/>
                                          </p:stCondLst>
                                        </p:cTn>
                                        <p:tgtEl>
                                          <p:spTgt spid="8">
                                            <p:txEl>
                                              <p:pRg st="2" end="2"/>
                                            </p:txEl>
                                          </p:spTgt>
                                        </p:tgtEl>
                                        <p:attrNameLst>
                                          <p:attrName>style.visibility</p:attrName>
                                        </p:attrNameLst>
                                      </p:cBhvr>
                                      <p:to>
                                        <p:strVal val="visible"/>
                                      </p:to>
                                    </p:set>
                                    <p:animEffect transition="in" filter="circle(in)">
                                      <p:cBhvr>
                                        <p:cTn id="42" dur="2000"/>
                                        <p:tgtEl>
                                          <p:spTgt spid="8">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8">
                                            <p:txEl>
                                              <p:pRg st="3" end="3"/>
                                            </p:txEl>
                                          </p:spTgt>
                                        </p:tgtEl>
                                        <p:attrNameLst>
                                          <p:attrName>style.visibility</p:attrName>
                                        </p:attrNameLst>
                                      </p:cBhvr>
                                      <p:to>
                                        <p:strVal val="visible"/>
                                      </p:to>
                                    </p:set>
                                    <p:animEffect transition="in" filter="fade">
                                      <p:cBhvr>
                                        <p:cTn id="47" dur="1000"/>
                                        <p:tgtEl>
                                          <p:spTgt spid="8">
                                            <p:txEl>
                                              <p:pRg st="3" end="3"/>
                                            </p:txEl>
                                          </p:spTgt>
                                        </p:tgtEl>
                                      </p:cBhvr>
                                    </p:animEffect>
                                    <p:anim calcmode="lin" valueType="num">
                                      <p:cBhvr>
                                        <p:cTn id="48"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49"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nodeType="clickEffect">
                                  <p:stCondLst>
                                    <p:cond delay="0"/>
                                  </p:stCondLst>
                                  <p:childTnLst>
                                    <p:set>
                                      <p:cBhvr>
                                        <p:cTn id="53" dur="1" fill="hold">
                                          <p:stCondLst>
                                            <p:cond delay="0"/>
                                          </p:stCondLst>
                                        </p:cTn>
                                        <p:tgtEl>
                                          <p:spTgt spid="8">
                                            <p:txEl>
                                              <p:pRg st="4" end="4"/>
                                            </p:txEl>
                                          </p:spTgt>
                                        </p:tgtEl>
                                        <p:attrNameLst>
                                          <p:attrName>style.visibility</p:attrName>
                                        </p:attrNameLst>
                                      </p:cBhvr>
                                      <p:to>
                                        <p:strVal val="visible"/>
                                      </p:to>
                                    </p:set>
                                    <p:animEffect transition="in" filter="wipe(down)">
                                      <p:cBhvr>
                                        <p:cTn id="54" dur="580">
                                          <p:stCondLst>
                                            <p:cond delay="0"/>
                                          </p:stCondLst>
                                        </p:cTn>
                                        <p:tgtEl>
                                          <p:spTgt spid="8">
                                            <p:txEl>
                                              <p:pRg st="4" end="4"/>
                                            </p:txEl>
                                          </p:spTgt>
                                        </p:tgtEl>
                                      </p:cBhvr>
                                    </p:animEffect>
                                    <p:anim calcmode="lin" valueType="num">
                                      <p:cBhvr>
                                        <p:cTn id="55" dur="1822" tmFilter="0,0; 0.14,0.36; 0.43,0.73; 0.71,0.91; 1.0,1.0">
                                          <p:stCondLst>
                                            <p:cond delay="0"/>
                                          </p:stCondLst>
                                        </p:cTn>
                                        <p:tgtEl>
                                          <p:spTgt spid="8">
                                            <p:txEl>
                                              <p:pRg st="4" end="4"/>
                                            </p:txEl>
                                          </p:spTgt>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8">
                                            <p:txEl>
                                              <p:pRg st="4" end="4"/>
                                            </p:txEl>
                                          </p:spTgt>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8">
                                            <p:txEl>
                                              <p:pRg st="4" end="4"/>
                                            </p:txEl>
                                          </p:spTgt>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8">
                                            <p:txEl>
                                              <p:pRg st="4" end="4"/>
                                            </p:txEl>
                                          </p:spTgt>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8">
                                            <p:txEl>
                                              <p:pRg st="4" end="4"/>
                                            </p:txEl>
                                          </p:spTgt>
                                        </p:tgtEl>
                                        <p:attrNameLst>
                                          <p:attrName>ppt_y</p:attrName>
                                        </p:attrNameLst>
                                      </p:cBhvr>
                                      <p:tavLst>
                                        <p:tav tm="0" fmla="#ppt_y-sin(pi*$)/81">
                                          <p:val>
                                            <p:fltVal val="0"/>
                                          </p:val>
                                        </p:tav>
                                        <p:tav tm="100000">
                                          <p:val>
                                            <p:fltVal val="1"/>
                                          </p:val>
                                        </p:tav>
                                      </p:tavLst>
                                    </p:anim>
                                    <p:animScale>
                                      <p:cBhvr>
                                        <p:cTn id="60" dur="26">
                                          <p:stCondLst>
                                            <p:cond delay="650"/>
                                          </p:stCondLst>
                                        </p:cTn>
                                        <p:tgtEl>
                                          <p:spTgt spid="8">
                                            <p:txEl>
                                              <p:pRg st="4" end="4"/>
                                            </p:txEl>
                                          </p:spTgt>
                                        </p:tgtEl>
                                      </p:cBhvr>
                                      <p:to x="100000" y="60000"/>
                                    </p:animScale>
                                    <p:animScale>
                                      <p:cBhvr>
                                        <p:cTn id="61" dur="166" decel="50000">
                                          <p:stCondLst>
                                            <p:cond delay="676"/>
                                          </p:stCondLst>
                                        </p:cTn>
                                        <p:tgtEl>
                                          <p:spTgt spid="8">
                                            <p:txEl>
                                              <p:pRg st="4" end="4"/>
                                            </p:txEl>
                                          </p:spTgt>
                                        </p:tgtEl>
                                      </p:cBhvr>
                                      <p:to x="100000" y="100000"/>
                                    </p:animScale>
                                    <p:animScale>
                                      <p:cBhvr>
                                        <p:cTn id="62" dur="26">
                                          <p:stCondLst>
                                            <p:cond delay="1312"/>
                                          </p:stCondLst>
                                        </p:cTn>
                                        <p:tgtEl>
                                          <p:spTgt spid="8">
                                            <p:txEl>
                                              <p:pRg st="4" end="4"/>
                                            </p:txEl>
                                          </p:spTgt>
                                        </p:tgtEl>
                                      </p:cBhvr>
                                      <p:to x="100000" y="80000"/>
                                    </p:animScale>
                                    <p:animScale>
                                      <p:cBhvr>
                                        <p:cTn id="63" dur="166" decel="50000">
                                          <p:stCondLst>
                                            <p:cond delay="1338"/>
                                          </p:stCondLst>
                                        </p:cTn>
                                        <p:tgtEl>
                                          <p:spTgt spid="8">
                                            <p:txEl>
                                              <p:pRg st="4" end="4"/>
                                            </p:txEl>
                                          </p:spTgt>
                                        </p:tgtEl>
                                      </p:cBhvr>
                                      <p:to x="100000" y="100000"/>
                                    </p:animScale>
                                    <p:animScale>
                                      <p:cBhvr>
                                        <p:cTn id="64" dur="26">
                                          <p:stCondLst>
                                            <p:cond delay="1642"/>
                                          </p:stCondLst>
                                        </p:cTn>
                                        <p:tgtEl>
                                          <p:spTgt spid="8">
                                            <p:txEl>
                                              <p:pRg st="4" end="4"/>
                                            </p:txEl>
                                          </p:spTgt>
                                        </p:tgtEl>
                                      </p:cBhvr>
                                      <p:to x="100000" y="90000"/>
                                    </p:animScale>
                                    <p:animScale>
                                      <p:cBhvr>
                                        <p:cTn id="65" dur="166" decel="50000">
                                          <p:stCondLst>
                                            <p:cond delay="1668"/>
                                          </p:stCondLst>
                                        </p:cTn>
                                        <p:tgtEl>
                                          <p:spTgt spid="8">
                                            <p:txEl>
                                              <p:pRg st="4" end="4"/>
                                            </p:txEl>
                                          </p:spTgt>
                                        </p:tgtEl>
                                      </p:cBhvr>
                                      <p:to x="100000" y="100000"/>
                                    </p:animScale>
                                    <p:animScale>
                                      <p:cBhvr>
                                        <p:cTn id="66" dur="26">
                                          <p:stCondLst>
                                            <p:cond delay="1808"/>
                                          </p:stCondLst>
                                        </p:cTn>
                                        <p:tgtEl>
                                          <p:spTgt spid="8">
                                            <p:txEl>
                                              <p:pRg st="4" end="4"/>
                                            </p:txEl>
                                          </p:spTgt>
                                        </p:tgtEl>
                                      </p:cBhvr>
                                      <p:to x="100000" y="95000"/>
                                    </p:animScale>
                                    <p:animScale>
                                      <p:cBhvr>
                                        <p:cTn id="67" dur="166" decel="50000">
                                          <p:stCondLst>
                                            <p:cond delay="1834"/>
                                          </p:stCondLst>
                                        </p:cTn>
                                        <p:tgtEl>
                                          <p:spTgt spid="8">
                                            <p:txEl>
                                              <p:pRg st="4" end="4"/>
                                            </p:txEl>
                                          </p:spTgt>
                                        </p:tgtEl>
                                      </p:cBhvr>
                                      <p:to x="100000" y="100000"/>
                                    </p:animScale>
                                  </p:childTnLst>
                                </p:cTn>
                              </p:par>
                            </p:childTnLst>
                          </p:cTn>
                        </p:par>
                      </p:childTnLst>
                    </p:cTn>
                  </p:par>
                  <p:par>
                    <p:cTn id="68" fill="hold">
                      <p:stCondLst>
                        <p:cond delay="indefinite"/>
                      </p:stCondLst>
                      <p:childTnLst>
                        <p:par>
                          <p:cTn id="69" fill="hold">
                            <p:stCondLst>
                              <p:cond delay="0"/>
                            </p:stCondLst>
                            <p:childTnLst>
                              <p:par>
                                <p:cTn id="70" presetID="26" presetClass="entr" presetSubtype="0" fill="hold" nodeType="clickEffect">
                                  <p:stCondLst>
                                    <p:cond delay="0"/>
                                  </p:stCondLst>
                                  <p:childTnLst>
                                    <p:set>
                                      <p:cBhvr>
                                        <p:cTn id="71" dur="1" fill="hold">
                                          <p:stCondLst>
                                            <p:cond delay="0"/>
                                          </p:stCondLst>
                                        </p:cTn>
                                        <p:tgtEl>
                                          <p:spTgt spid="8">
                                            <p:txEl>
                                              <p:pRg st="5" end="5"/>
                                            </p:txEl>
                                          </p:spTgt>
                                        </p:tgtEl>
                                        <p:attrNameLst>
                                          <p:attrName>style.visibility</p:attrName>
                                        </p:attrNameLst>
                                      </p:cBhvr>
                                      <p:to>
                                        <p:strVal val="visible"/>
                                      </p:to>
                                    </p:set>
                                    <p:animEffect transition="in" filter="wipe(down)">
                                      <p:cBhvr>
                                        <p:cTn id="72" dur="580">
                                          <p:stCondLst>
                                            <p:cond delay="0"/>
                                          </p:stCondLst>
                                        </p:cTn>
                                        <p:tgtEl>
                                          <p:spTgt spid="8">
                                            <p:txEl>
                                              <p:pRg st="5" end="5"/>
                                            </p:txEl>
                                          </p:spTgt>
                                        </p:tgtEl>
                                      </p:cBhvr>
                                    </p:animEffect>
                                    <p:anim calcmode="lin" valueType="num">
                                      <p:cBhvr>
                                        <p:cTn id="73" dur="1822" tmFilter="0,0; 0.14,0.36; 0.43,0.73; 0.71,0.91; 1.0,1.0">
                                          <p:stCondLst>
                                            <p:cond delay="0"/>
                                          </p:stCondLst>
                                        </p:cTn>
                                        <p:tgtEl>
                                          <p:spTgt spid="8">
                                            <p:txEl>
                                              <p:pRg st="5" end="5"/>
                                            </p:txEl>
                                          </p:spTgt>
                                        </p:tgtEl>
                                        <p:attrNameLst>
                                          <p:attrName>ppt_x</p:attrName>
                                        </p:attrNameLst>
                                      </p:cBhvr>
                                      <p:tavLst>
                                        <p:tav tm="0">
                                          <p:val>
                                            <p:strVal val="#ppt_x-0.25"/>
                                          </p:val>
                                        </p:tav>
                                        <p:tav tm="100000">
                                          <p:val>
                                            <p:strVal val="#ppt_x"/>
                                          </p:val>
                                        </p:tav>
                                      </p:tavLst>
                                    </p:anim>
                                    <p:anim calcmode="lin" valueType="num">
                                      <p:cBhvr>
                                        <p:cTn id="74" dur="664" tmFilter="0.0,0.0; 0.25,0.07; 0.50,0.2; 0.75,0.467; 1.0,1.0">
                                          <p:stCondLst>
                                            <p:cond delay="0"/>
                                          </p:stCondLst>
                                        </p:cTn>
                                        <p:tgtEl>
                                          <p:spTgt spid="8">
                                            <p:txEl>
                                              <p:pRg st="5" end="5"/>
                                            </p:txEl>
                                          </p:spTgt>
                                        </p:tgtEl>
                                        <p:attrNameLst>
                                          <p:attrName>ppt_y</p:attrName>
                                        </p:attrNameLst>
                                      </p:cBhvr>
                                      <p:tavLst>
                                        <p:tav tm="0" fmla="#ppt_y-sin(pi*$)/3">
                                          <p:val>
                                            <p:fltVal val="0.5"/>
                                          </p:val>
                                        </p:tav>
                                        <p:tav tm="100000">
                                          <p:val>
                                            <p:fltVal val="1"/>
                                          </p:val>
                                        </p:tav>
                                      </p:tavLst>
                                    </p:anim>
                                    <p:anim calcmode="lin" valueType="num">
                                      <p:cBhvr>
                                        <p:cTn id="75" dur="664" tmFilter="0, 0; 0.125,0.2665; 0.25,0.4; 0.375,0.465; 0.5,0.5;  0.625,0.535; 0.75,0.6; 0.875,0.7335; 1,1">
                                          <p:stCondLst>
                                            <p:cond delay="664"/>
                                          </p:stCondLst>
                                        </p:cTn>
                                        <p:tgtEl>
                                          <p:spTgt spid="8">
                                            <p:txEl>
                                              <p:pRg st="5" end="5"/>
                                            </p:txEl>
                                          </p:spTgt>
                                        </p:tgtEl>
                                        <p:attrNameLst>
                                          <p:attrName>ppt_y</p:attrName>
                                        </p:attrNameLst>
                                      </p:cBhvr>
                                      <p:tavLst>
                                        <p:tav tm="0" fmla="#ppt_y-sin(pi*$)/9">
                                          <p:val>
                                            <p:fltVal val="0"/>
                                          </p:val>
                                        </p:tav>
                                        <p:tav tm="100000">
                                          <p:val>
                                            <p:fltVal val="1"/>
                                          </p:val>
                                        </p:tav>
                                      </p:tavLst>
                                    </p:anim>
                                    <p:anim calcmode="lin" valueType="num">
                                      <p:cBhvr>
                                        <p:cTn id="76" dur="332" tmFilter="0, 0; 0.125,0.2665; 0.25,0.4; 0.375,0.465; 0.5,0.5;  0.625,0.535; 0.75,0.6; 0.875,0.7335; 1,1">
                                          <p:stCondLst>
                                            <p:cond delay="1324"/>
                                          </p:stCondLst>
                                        </p:cTn>
                                        <p:tgtEl>
                                          <p:spTgt spid="8">
                                            <p:txEl>
                                              <p:pRg st="5" end="5"/>
                                            </p:txEl>
                                          </p:spTgt>
                                        </p:tgtEl>
                                        <p:attrNameLst>
                                          <p:attrName>ppt_y</p:attrName>
                                        </p:attrNameLst>
                                      </p:cBhvr>
                                      <p:tavLst>
                                        <p:tav tm="0" fmla="#ppt_y-sin(pi*$)/27">
                                          <p:val>
                                            <p:fltVal val="0"/>
                                          </p:val>
                                        </p:tav>
                                        <p:tav tm="100000">
                                          <p:val>
                                            <p:fltVal val="1"/>
                                          </p:val>
                                        </p:tav>
                                      </p:tavLst>
                                    </p:anim>
                                    <p:anim calcmode="lin" valueType="num">
                                      <p:cBhvr>
                                        <p:cTn id="77" dur="164" tmFilter="0, 0; 0.125,0.2665; 0.25,0.4; 0.375,0.465; 0.5,0.5;  0.625,0.535; 0.75,0.6; 0.875,0.7335; 1,1">
                                          <p:stCondLst>
                                            <p:cond delay="1656"/>
                                          </p:stCondLst>
                                        </p:cTn>
                                        <p:tgtEl>
                                          <p:spTgt spid="8">
                                            <p:txEl>
                                              <p:pRg st="5" end="5"/>
                                            </p:txEl>
                                          </p:spTgt>
                                        </p:tgtEl>
                                        <p:attrNameLst>
                                          <p:attrName>ppt_y</p:attrName>
                                        </p:attrNameLst>
                                      </p:cBhvr>
                                      <p:tavLst>
                                        <p:tav tm="0" fmla="#ppt_y-sin(pi*$)/81">
                                          <p:val>
                                            <p:fltVal val="0"/>
                                          </p:val>
                                        </p:tav>
                                        <p:tav tm="100000">
                                          <p:val>
                                            <p:fltVal val="1"/>
                                          </p:val>
                                        </p:tav>
                                      </p:tavLst>
                                    </p:anim>
                                    <p:animScale>
                                      <p:cBhvr>
                                        <p:cTn id="78" dur="26">
                                          <p:stCondLst>
                                            <p:cond delay="650"/>
                                          </p:stCondLst>
                                        </p:cTn>
                                        <p:tgtEl>
                                          <p:spTgt spid="8">
                                            <p:txEl>
                                              <p:pRg st="5" end="5"/>
                                            </p:txEl>
                                          </p:spTgt>
                                        </p:tgtEl>
                                      </p:cBhvr>
                                      <p:to x="100000" y="60000"/>
                                    </p:animScale>
                                    <p:animScale>
                                      <p:cBhvr>
                                        <p:cTn id="79" dur="166" decel="50000">
                                          <p:stCondLst>
                                            <p:cond delay="676"/>
                                          </p:stCondLst>
                                        </p:cTn>
                                        <p:tgtEl>
                                          <p:spTgt spid="8">
                                            <p:txEl>
                                              <p:pRg st="5" end="5"/>
                                            </p:txEl>
                                          </p:spTgt>
                                        </p:tgtEl>
                                      </p:cBhvr>
                                      <p:to x="100000" y="100000"/>
                                    </p:animScale>
                                    <p:animScale>
                                      <p:cBhvr>
                                        <p:cTn id="80" dur="26">
                                          <p:stCondLst>
                                            <p:cond delay="1312"/>
                                          </p:stCondLst>
                                        </p:cTn>
                                        <p:tgtEl>
                                          <p:spTgt spid="8">
                                            <p:txEl>
                                              <p:pRg st="5" end="5"/>
                                            </p:txEl>
                                          </p:spTgt>
                                        </p:tgtEl>
                                      </p:cBhvr>
                                      <p:to x="100000" y="80000"/>
                                    </p:animScale>
                                    <p:animScale>
                                      <p:cBhvr>
                                        <p:cTn id="81" dur="166" decel="50000">
                                          <p:stCondLst>
                                            <p:cond delay="1338"/>
                                          </p:stCondLst>
                                        </p:cTn>
                                        <p:tgtEl>
                                          <p:spTgt spid="8">
                                            <p:txEl>
                                              <p:pRg st="5" end="5"/>
                                            </p:txEl>
                                          </p:spTgt>
                                        </p:tgtEl>
                                      </p:cBhvr>
                                      <p:to x="100000" y="100000"/>
                                    </p:animScale>
                                    <p:animScale>
                                      <p:cBhvr>
                                        <p:cTn id="82" dur="26">
                                          <p:stCondLst>
                                            <p:cond delay="1642"/>
                                          </p:stCondLst>
                                        </p:cTn>
                                        <p:tgtEl>
                                          <p:spTgt spid="8">
                                            <p:txEl>
                                              <p:pRg st="5" end="5"/>
                                            </p:txEl>
                                          </p:spTgt>
                                        </p:tgtEl>
                                      </p:cBhvr>
                                      <p:to x="100000" y="90000"/>
                                    </p:animScale>
                                    <p:animScale>
                                      <p:cBhvr>
                                        <p:cTn id="83" dur="166" decel="50000">
                                          <p:stCondLst>
                                            <p:cond delay="1668"/>
                                          </p:stCondLst>
                                        </p:cTn>
                                        <p:tgtEl>
                                          <p:spTgt spid="8">
                                            <p:txEl>
                                              <p:pRg st="5" end="5"/>
                                            </p:txEl>
                                          </p:spTgt>
                                        </p:tgtEl>
                                      </p:cBhvr>
                                      <p:to x="100000" y="100000"/>
                                    </p:animScale>
                                    <p:animScale>
                                      <p:cBhvr>
                                        <p:cTn id="84" dur="26">
                                          <p:stCondLst>
                                            <p:cond delay="1808"/>
                                          </p:stCondLst>
                                        </p:cTn>
                                        <p:tgtEl>
                                          <p:spTgt spid="8">
                                            <p:txEl>
                                              <p:pRg st="5" end="5"/>
                                            </p:txEl>
                                          </p:spTgt>
                                        </p:tgtEl>
                                      </p:cBhvr>
                                      <p:to x="100000" y="95000"/>
                                    </p:animScale>
                                    <p:animScale>
                                      <p:cBhvr>
                                        <p:cTn id="85" dur="166" decel="50000">
                                          <p:stCondLst>
                                            <p:cond delay="1834"/>
                                          </p:stCondLst>
                                        </p:cTn>
                                        <p:tgtEl>
                                          <p:spTgt spid="8">
                                            <p:txEl>
                                              <p:pRg st="5" end="5"/>
                                            </p:txEl>
                                          </p:spTgt>
                                        </p:tgtEl>
                                      </p:cBhvr>
                                      <p:to x="100000" y="100000"/>
                                    </p:animScale>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nodeType="clickEffect">
                                  <p:stCondLst>
                                    <p:cond delay="0"/>
                                  </p:stCondLst>
                                  <p:childTnLst>
                                    <p:set>
                                      <p:cBhvr>
                                        <p:cTn id="89" dur="1" fill="hold">
                                          <p:stCondLst>
                                            <p:cond delay="0"/>
                                          </p:stCondLst>
                                        </p:cTn>
                                        <p:tgtEl>
                                          <p:spTgt spid="8">
                                            <p:txEl>
                                              <p:pRg st="6" end="6"/>
                                            </p:txEl>
                                          </p:spTgt>
                                        </p:tgtEl>
                                        <p:attrNameLst>
                                          <p:attrName>style.visibility</p:attrName>
                                        </p:attrNameLst>
                                      </p:cBhvr>
                                      <p:to>
                                        <p:strVal val="visible"/>
                                      </p:to>
                                    </p:set>
                                    <p:animEffect transition="in" filter="fade">
                                      <p:cBhvr>
                                        <p:cTn id="90" dur="1000"/>
                                        <p:tgtEl>
                                          <p:spTgt spid="8">
                                            <p:txEl>
                                              <p:pRg st="6" end="6"/>
                                            </p:txEl>
                                          </p:spTgt>
                                        </p:tgtEl>
                                      </p:cBhvr>
                                    </p:animEffect>
                                    <p:anim calcmode="lin" valueType="num">
                                      <p:cBhvr>
                                        <p:cTn id="91"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92"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37</a:t>
            </a:fld>
            <a:endParaRPr lang="es-ES" dirty="0"/>
          </a:p>
        </p:txBody>
      </p:sp>
      <p:sp>
        <p:nvSpPr>
          <p:cNvPr id="3" name="CuadroTexto 2"/>
          <p:cNvSpPr txBox="1"/>
          <p:nvPr/>
        </p:nvSpPr>
        <p:spPr>
          <a:xfrm>
            <a:off x="557349" y="435218"/>
            <a:ext cx="10493828" cy="677108"/>
          </a:xfrm>
          <a:prstGeom prst="rect">
            <a:avLst/>
          </a:prstGeom>
          <a:noFill/>
        </p:spPr>
        <p:txBody>
          <a:bodyPr wrap="square" rtlCol="0">
            <a:spAutoFit/>
          </a:bodyPr>
          <a:lstStyle/>
          <a:p>
            <a:r>
              <a:rPr lang="es-MX" sz="2000" b="1" dirty="0" smtClean="0">
                <a:solidFill>
                  <a:srgbClr val="C00000"/>
                </a:solidFill>
              </a:rPr>
              <a:t>PERÍODO DE GARANTÍA DE LAS OBRAS, POR FIEL CUMPLIMIENTO DEL CONTRATO</a:t>
            </a:r>
            <a:r>
              <a:rPr lang="es-MX" sz="2000" dirty="0" smtClean="0">
                <a:solidFill>
                  <a:srgbClr val="CC3300"/>
                </a:solidFill>
              </a:rPr>
              <a:t>  </a:t>
            </a:r>
            <a:r>
              <a:rPr lang="es-MX" sz="1800" dirty="0" smtClean="0"/>
              <a:t>(</a:t>
            </a:r>
            <a:r>
              <a:rPr lang="es-MX" sz="1800" dirty="0" smtClean="0">
                <a:solidFill>
                  <a:srgbClr val="0000FF"/>
                </a:solidFill>
              </a:rPr>
              <a:t>EXPLOTACIÓN DE LA OBRA</a:t>
            </a:r>
            <a:r>
              <a:rPr lang="es-MX" sz="1800" dirty="0" smtClean="0"/>
              <a:t>)</a:t>
            </a:r>
          </a:p>
        </p:txBody>
      </p:sp>
      <p:sp>
        <p:nvSpPr>
          <p:cNvPr id="2" name="CuadroTexto 1"/>
          <p:cNvSpPr txBox="1"/>
          <p:nvPr/>
        </p:nvSpPr>
        <p:spPr>
          <a:xfrm>
            <a:off x="676894" y="1306286"/>
            <a:ext cx="11008425" cy="4862870"/>
          </a:xfrm>
          <a:prstGeom prst="rect">
            <a:avLst/>
          </a:prstGeom>
          <a:noFill/>
        </p:spPr>
        <p:txBody>
          <a:bodyPr wrap="square" rtlCol="0">
            <a:spAutoFit/>
          </a:bodyPr>
          <a:lstStyle/>
          <a:p>
            <a:pPr marL="285750" indent="-285750" algn="just">
              <a:spcAft>
                <a:spcPts val="1200"/>
              </a:spcAft>
              <a:buFont typeface="Wingdings" panose="05000000000000000000" pitchFamily="2" charset="2"/>
              <a:buChar char="ü"/>
            </a:pPr>
            <a:r>
              <a:rPr lang="es-MX" sz="1800" dirty="0"/>
              <a:t>El plazo de garantía de fiel cumplimiento del contrato, es de </a:t>
            </a:r>
            <a:r>
              <a:rPr lang="es-MX" sz="1800" dirty="0">
                <a:solidFill>
                  <a:srgbClr val="C00000"/>
                </a:solidFill>
              </a:rPr>
              <a:t>un año para las obras del Registro de Obras Mayores</a:t>
            </a:r>
            <a:r>
              <a:rPr lang="es-MX" sz="1800" dirty="0"/>
              <a:t> y de </a:t>
            </a:r>
            <a:r>
              <a:rPr lang="es-CL" sz="1800" dirty="0">
                <a:solidFill>
                  <a:srgbClr val="0033CC"/>
                </a:solidFill>
              </a:rPr>
              <a:t>6 meses para las del Registro de Obras Menores</a:t>
            </a:r>
            <a:r>
              <a:rPr lang="es-CL" sz="1800" dirty="0"/>
              <a:t>, salvo que </a:t>
            </a:r>
            <a:r>
              <a:rPr lang="es-MX" sz="1800" dirty="0"/>
              <a:t>las bases administrativas fijen un plazo diferente, el que comienza a contar de la fecha fijada como </a:t>
            </a:r>
            <a:r>
              <a:rPr lang="es-CL" sz="1800" dirty="0"/>
              <a:t>término de la obra.</a:t>
            </a:r>
          </a:p>
          <a:p>
            <a:pPr marL="285750" indent="-285750" algn="just">
              <a:spcAft>
                <a:spcPts val="1200"/>
              </a:spcAft>
              <a:buFont typeface="Wingdings" panose="05000000000000000000" pitchFamily="2" charset="2"/>
              <a:buChar char="ü"/>
            </a:pPr>
            <a:r>
              <a:rPr lang="es-MX" sz="1800" dirty="0"/>
              <a:t>La Dirección mantiene durante el período establecido en el reglamento la garantía que caucionó el contrato. Estos plazos es sin perjuicio del plazo de garantía legal de cinco años, a que se refiere el </a:t>
            </a:r>
            <a:r>
              <a:rPr lang="es-CL" sz="1800" dirty="0" smtClean="0"/>
              <a:t>Código </a:t>
            </a:r>
            <a:r>
              <a:rPr lang="es-CL" sz="1800" dirty="0"/>
              <a:t>Civil.</a:t>
            </a:r>
          </a:p>
          <a:p>
            <a:pPr marL="285750" indent="-285750" algn="just">
              <a:spcAft>
                <a:spcPts val="1200"/>
              </a:spcAft>
              <a:buFont typeface="Wingdings" panose="05000000000000000000" pitchFamily="2" charset="2"/>
              <a:buChar char="ü"/>
            </a:pPr>
            <a:r>
              <a:rPr lang="es-MX" sz="1800" dirty="0"/>
              <a:t>Durante el plazo de garantía el </a:t>
            </a:r>
            <a:r>
              <a:rPr lang="es-CL" sz="1800" dirty="0"/>
              <a:t>Ministerio usará o explotará la obra como estime conveniente.</a:t>
            </a:r>
            <a:r>
              <a:rPr lang="es-MX" sz="1800" dirty="0"/>
              <a:t>El contratista es responsable de todos los defectos que presente la obra por él ejecutada, a menos que se deban a un uso o a una explotación inadecuada, o bien a errores de diseño no imputables al contratista.</a:t>
            </a:r>
          </a:p>
          <a:p>
            <a:pPr marL="285750" indent="-285750" algn="just">
              <a:spcAft>
                <a:spcPts val="1200"/>
              </a:spcAft>
              <a:buFont typeface="Wingdings" panose="05000000000000000000" pitchFamily="2" charset="2"/>
              <a:buChar char="ü"/>
            </a:pPr>
            <a:r>
              <a:rPr lang="es-MX" sz="1800" dirty="0"/>
              <a:t>Se inicia normalmente después de la recepción provisional, salvo en el caso de recepción de la obra con reservas.</a:t>
            </a:r>
          </a:p>
          <a:p>
            <a:pPr marL="285750" indent="-285750" algn="just">
              <a:spcAft>
                <a:spcPts val="1200"/>
              </a:spcAft>
              <a:buFont typeface="Wingdings" panose="05000000000000000000" pitchFamily="2" charset="2"/>
              <a:buChar char="ü"/>
            </a:pPr>
            <a:r>
              <a:rPr lang="es-MX" sz="1800" dirty="0"/>
              <a:t>Si durante el plazo de garantía el </a:t>
            </a:r>
            <a:r>
              <a:rPr lang="es-CL" sz="1800" dirty="0"/>
              <a:t>contratista no subsanare, dentro del plazo que se indique, </a:t>
            </a:r>
            <a:r>
              <a:rPr lang="es-MX" sz="1800" dirty="0"/>
              <a:t>los defectos de construcción que presente la obra y que le son imputables, la Dirección podrá llevar a cabo los trabajos  con cargo en primer lugar a las retenciones y, en segundo lugar, a las garantías del contrato. Lo anterior podrá ser causal de suspensión del Registro de Contratistas, a proposición de la Dirección correspondiente, quien propondrá además el período de suspensión, sobre la base de la importancia del incumplimiento; asimismo la Dirección quedará facultada de aplicar las multas correspondientes y se dejará constancia en su Hoja de </a:t>
            </a:r>
            <a:r>
              <a:rPr lang="es-CL" sz="1800" dirty="0"/>
              <a:t>Vida</a:t>
            </a:r>
            <a:r>
              <a:rPr lang="es-CL" sz="1800" dirty="0" smtClean="0"/>
              <a:t>.</a:t>
            </a:r>
            <a:endParaRPr lang="es-CL" sz="1800" dirty="0"/>
          </a:p>
        </p:txBody>
      </p:sp>
    </p:spTree>
    <p:extLst>
      <p:ext uri="{BB962C8B-B14F-4D97-AF65-F5344CB8AC3E}">
        <p14:creationId xmlns:p14="http://schemas.microsoft.com/office/powerpoint/2010/main" val="3713529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animEffect transition="in" filter="wipe(down)">
                                      <p:cBhvr>
                                        <p:cTn id="25" dur="580">
                                          <p:stCondLst>
                                            <p:cond delay="0"/>
                                          </p:stCondLst>
                                        </p:cTn>
                                        <p:tgtEl>
                                          <p:spTgt spid="2">
                                            <p:txEl>
                                              <p:pRg st="0" end="0"/>
                                            </p:txEl>
                                          </p:spTgt>
                                        </p:tgtEl>
                                      </p:cBhvr>
                                    </p:animEffect>
                                    <p:anim calcmode="lin" valueType="num">
                                      <p:cBhvr>
                                        <p:cTn id="26"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2">
                                            <p:txEl>
                                              <p:pRg st="0" end="0"/>
                                            </p:txEl>
                                          </p:spTgt>
                                        </p:tgtEl>
                                      </p:cBhvr>
                                      <p:to x="100000" y="60000"/>
                                    </p:animScale>
                                    <p:animScale>
                                      <p:cBhvr>
                                        <p:cTn id="32" dur="166" decel="50000">
                                          <p:stCondLst>
                                            <p:cond delay="676"/>
                                          </p:stCondLst>
                                        </p:cTn>
                                        <p:tgtEl>
                                          <p:spTgt spid="2">
                                            <p:txEl>
                                              <p:pRg st="0" end="0"/>
                                            </p:txEl>
                                          </p:spTgt>
                                        </p:tgtEl>
                                      </p:cBhvr>
                                      <p:to x="100000" y="100000"/>
                                    </p:animScale>
                                    <p:animScale>
                                      <p:cBhvr>
                                        <p:cTn id="33" dur="26">
                                          <p:stCondLst>
                                            <p:cond delay="1312"/>
                                          </p:stCondLst>
                                        </p:cTn>
                                        <p:tgtEl>
                                          <p:spTgt spid="2">
                                            <p:txEl>
                                              <p:pRg st="0" end="0"/>
                                            </p:txEl>
                                          </p:spTgt>
                                        </p:tgtEl>
                                      </p:cBhvr>
                                      <p:to x="100000" y="80000"/>
                                    </p:animScale>
                                    <p:animScale>
                                      <p:cBhvr>
                                        <p:cTn id="34" dur="166" decel="50000">
                                          <p:stCondLst>
                                            <p:cond delay="1338"/>
                                          </p:stCondLst>
                                        </p:cTn>
                                        <p:tgtEl>
                                          <p:spTgt spid="2">
                                            <p:txEl>
                                              <p:pRg st="0" end="0"/>
                                            </p:txEl>
                                          </p:spTgt>
                                        </p:tgtEl>
                                      </p:cBhvr>
                                      <p:to x="100000" y="100000"/>
                                    </p:animScale>
                                    <p:animScale>
                                      <p:cBhvr>
                                        <p:cTn id="35" dur="26">
                                          <p:stCondLst>
                                            <p:cond delay="1642"/>
                                          </p:stCondLst>
                                        </p:cTn>
                                        <p:tgtEl>
                                          <p:spTgt spid="2">
                                            <p:txEl>
                                              <p:pRg st="0" end="0"/>
                                            </p:txEl>
                                          </p:spTgt>
                                        </p:tgtEl>
                                      </p:cBhvr>
                                      <p:to x="100000" y="90000"/>
                                    </p:animScale>
                                    <p:animScale>
                                      <p:cBhvr>
                                        <p:cTn id="36" dur="166" decel="50000">
                                          <p:stCondLst>
                                            <p:cond delay="1668"/>
                                          </p:stCondLst>
                                        </p:cTn>
                                        <p:tgtEl>
                                          <p:spTgt spid="2">
                                            <p:txEl>
                                              <p:pRg st="0" end="0"/>
                                            </p:txEl>
                                          </p:spTgt>
                                        </p:tgtEl>
                                      </p:cBhvr>
                                      <p:to x="100000" y="100000"/>
                                    </p:animScale>
                                    <p:animScale>
                                      <p:cBhvr>
                                        <p:cTn id="37" dur="26">
                                          <p:stCondLst>
                                            <p:cond delay="1808"/>
                                          </p:stCondLst>
                                        </p:cTn>
                                        <p:tgtEl>
                                          <p:spTgt spid="2">
                                            <p:txEl>
                                              <p:pRg st="0" end="0"/>
                                            </p:txEl>
                                          </p:spTgt>
                                        </p:tgtEl>
                                      </p:cBhvr>
                                      <p:to x="100000" y="95000"/>
                                    </p:animScale>
                                    <p:animScale>
                                      <p:cBhvr>
                                        <p:cTn id="38" dur="166" decel="50000">
                                          <p:stCondLst>
                                            <p:cond delay="1834"/>
                                          </p:stCondLst>
                                        </p:cTn>
                                        <p:tgtEl>
                                          <p:spTgt spid="2">
                                            <p:txEl>
                                              <p:pRg st="0" end="0"/>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
                                            <p:txEl>
                                              <p:pRg st="1" end="1"/>
                                            </p:txEl>
                                          </p:spTgt>
                                        </p:tgtEl>
                                        <p:attrNameLst>
                                          <p:attrName>style.visibility</p:attrName>
                                        </p:attrNameLst>
                                      </p:cBhvr>
                                      <p:to>
                                        <p:strVal val="visible"/>
                                      </p:to>
                                    </p:set>
                                    <p:animEffect transition="in" filter="fade">
                                      <p:cBhvr>
                                        <p:cTn id="43" dur="1000"/>
                                        <p:tgtEl>
                                          <p:spTgt spid="2">
                                            <p:txEl>
                                              <p:pRg st="1" end="1"/>
                                            </p:txEl>
                                          </p:spTgt>
                                        </p:tgtEl>
                                      </p:cBhvr>
                                    </p:animEffect>
                                    <p:anim calcmode="lin" valueType="num">
                                      <p:cBhvr>
                                        <p:cTn id="44"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45"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nodeType="clickEffect">
                                  <p:stCondLst>
                                    <p:cond delay="0"/>
                                  </p:stCondLst>
                                  <p:childTnLst>
                                    <p:set>
                                      <p:cBhvr>
                                        <p:cTn id="49" dur="1" fill="hold">
                                          <p:stCondLst>
                                            <p:cond delay="0"/>
                                          </p:stCondLst>
                                        </p:cTn>
                                        <p:tgtEl>
                                          <p:spTgt spid="2">
                                            <p:txEl>
                                              <p:pRg st="2" end="2"/>
                                            </p:txEl>
                                          </p:spTgt>
                                        </p:tgtEl>
                                        <p:attrNameLst>
                                          <p:attrName>style.visibility</p:attrName>
                                        </p:attrNameLst>
                                      </p:cBhvr>
                                      <p:to>
                                        <p:strVal val="visible"/>
                                      </p:to>
                                    </p:set>
                                    <p:animEffect transition="in" filter="wipe(down)">
                                      <p:cBhvr>
                                        <p:cTn id="50" dur="580">
                                          <p:stCondLst>
                                            <p:cond delay="0"/>
                                          </p:stCondLst>
                                        </p:cTn>
                                        <p:tgtEl>
                                          <p:spTgt spid="2">
                                            <p:txEl>
                                              <p:pRg st="2" end="2"/>
                                            </p:txEl>
                                          </p:spTgt>
                                        </p:tgtEl>
                                      </p:cBhvr>
                                    </p:animEffect>
                                    <p:anim calcmode="lin" valueType="num">
                                      <p:cBhvr>
                                        <p:cTn id="51" dur="1822"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2">
                                            <p:txEl>
                                              <p:pRg st="2" end="2"/>
                                            </p:txEl>
                                          </p:spTgt>
                                        </p:tgtEl>
                                        <p:attrNameLst>
                                          <p:attrName>ppt_y</p:attrName>
                                        </p:attrNameLst>
                                      </p:cBhvr>
                                      <p:tavLst>
                                        <p:tav tm="0" fmla="#ppt_y-sin(pi*$)/81">
                                          <p:val>
                                            <p:fltVal val="0"/>
                                          </p:val>
                                        </p:tav>
                                        <p:tav tm="100000">
                                          <p:val>
                                            <p:fltVal val="1"/>
                                          </p:val>
                                        </p:tav>
                                      </p:tavLst>
                                    </p:anim>
                                    <p:animScale>
                                      <p:cBhvr>
                                        <p:cTn id="56" dur="26">
                                          <p:stCondLst>
                                            <p:cond delay="650"/>
                                          </p:stCondLst>
                                        </p:cTn>
                                        <p:tgtEl>
                                          <p:spTgt spid="2">
                                            <p:txEl>
                                              <p:pRg st="2" end="2"/>
                                            </p:txEl>
                                          </p:spTgt>
                                        </p:tgtEl>
                                      </p:cBhvr>
                                      <p:to x="100000" y="60000"/>
                                    </p:animScale>
                                    <p:animScale>
                                      <p:cBhvr>
                                        <p:cTn id="57" dur="166" decel="50000">
                                          <p:stCondLst>
                                            <p:cond delay="676"/>
                                          </p:stCondLst>
                                        </p:cTn>
                                        <p:tgtEl>
                                          <p:spTgt spid="2">
                                            <p:txEl>
                                              <p:pRg st="2" end="2"/>
                                            </p:txEl>
                                          </p:spTgt>
                                        </p:tgtEl>
                                      </p:cBhvr>
                                      <p:to x="100000" y="100000"/>
                                    </p:animScale>
                                    <p:animScale>
                                      <p:cBhvr>
                                        <p:cTn id="58" dur="26">
                                          <p:stCondLst>
                                            <p:cond delay="1312"/>
                                          </p:stCondLst>
                                        </p:cTn>
                                        <p:tgtEl>
                                          <p:spTgt spid="2">
                                            <p:txEl>
                                              <p:pRg st="2" end="2"/>
                                            </p:txEl>
                                          </p:spTgt>
                                        </p:tgtEl>
                                      </p:cBhvr>
                                      <p:to x="100000" y="80000"/>
                                    </p:animScale>
                                    <p:animScale>
                                      <p:cBhvr>
                                        <p:cTn id="59" dur="166" decel="50000">
                                          <p:stCondLst>
                                            <p:cond delay="1338"/>
                                          </p:stCondLst>
                                        </p:cTn>
                                        <p:tgtEl>
                                          <p:spTgt spid="2">
                                            <p:txEl>
                                              <p:pRg st="2" end="2"/>
                                            </p:txEl>
                                          </p:spTgt>
                                        </p:tgtEl>
                                      </p:cBhvr>
                                      <p:to x="100000" y="100000"/>
                                    </p:animScale>
                                    <p:animScale>
                                      <p:cBhvr>
                                        <p:cTn id="60" dur="26">
                                          <p:stCondLst>
                                            <p:cond delay="1642"/>
                                          </p:stCondLst>
                                        </p:cTn>
                                        <p:tgtEl>
                                          <p:spTgt spid="2">
                                            <p:txEl>
                                              <p:pRg st="2" end="2"/>
                                            </p:txEl>
                                          </p:spTgt>
                                        </p:tgtEl>
                                      </p:cBhvr>
                                      <p:to x="100000" y="90000"/>
                                    </p:animScale>
                                    <p:animScale>
                                      <p:cBhvr>
                                        <p:cTn id="61" dur="166" decel="50000">
                                          <p:stCondLst>
                                            <p:cond delay="1668"/>
                                          </p:stCondLst>
                                        </p:cTn>
                                        <p:tgtEl>
                                          <p:spTgt spid="2">
                                            <p:txEl>
                                              <p:pRg st="2" end="2"/>
                                            </p:txEl>
                                          </p:spTgt>
                                        </p:tgtEl>
                                      </p:cBhvr>
                                      <p:to x="100000" y="100000"/>
                                    </p:animScale>
                                    <p:animScale>
                                      <p:cBhvr>
                                        <p:cTn id="62" dur="26">
                                          <p:stCondLst>
                                            <p:cond delay="1808"/>
                                          </p:stCondLst>
                                        </p:cTn>
                                        <p:tgtEl>
                                          <p:spTgt spid="2">
                                            <p:txEl>
                                              <p:pRg st="2" end="2"/>
                                            </p:txEl>
                                          </p:spTgt>
                                        </p:tgtEl>
                                      </p:cBhvr>
                                      <p:to x="100000" y="95000"/>
                                    </p:animScale>
                                    <p:animScale>
                                      <p:cBhvr>
                                        <p:cTn id="63" dur="166" decel="50000">
                                          <p:stCondLst>
                                            <p:cond delay="1834"/>
                                          </p:stCondLst>
                                        </p:cTn>
                                        <p:tgtEl>
                                          <p:spTgt spid="2">
                                            <p:txEl>
                                              <p:pRg st="2" end="2"/>
                                            </p:txEl>
                                          </p:spTgt>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2">
                                            <p:txEl>
                                              <p:pRg st="3" end="3"/>
                                            </p:txEl>
                                          </p:spTgt>
                                        </p:tgtEl>
                                        <p:attrNameLst>
                                          <p:attrName>style.visibility</p:attrName>
                                        </p:attrNameLst>
                                      </p:cBhvr>
                                      <p:to>
                                        <p:strVal val="visible"/>
                                      </p:to>
                                    </p:set>
                                    <p:animEffect transition="in" filter="fade">
                                      <p:cBhvr>
                                        <p:cTn id="68" dur="1000"/>
                                        <p:tgtEl>
                                          <p:spTgt spid="2">
                                            <p:txEl>
                                              <p:pRg st="3" end="3"/>
                                            </p:txEl>
                                          </p:spTgt>
                                        </p:tgtEl>
                                      </p:cBhvr>
                                    </p:animEffect>
                                    <p:anim calcmode="lin" valueType="num">
                                      <p:cBhvr>
                                        <p:cTn id="6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7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1" presetClass="entr" presetSubtype="1" fill="hold" nodeType="clickEffect">
                                  <p:stCondLst>
                                    <p:cond delay="0"/>
                                  </p:stCondLst>
                                  <p:childTnLst>
                                    <p:set>
                                      <p:cBhvr>
                                        <p:cTn id="74" dur="1" fill="hold">
                                          <p:stCondLst>
                                            <p:cond delay="0"/>
                                          </p:stCondLst>
                                        </p:cTn>
                                        <p:tgtEl>
                                          <p:spTgt spid="2">
                                            <p:txEl>
                                              <p:pRg st="4" end="4"/>
                                            </p:txEl>
                                          </p:spTgt>
                                        </p:tgtEl>
                                        <p:attrNameLst>
                                          <p:attrName>style.visibility</p:attrName>
                                        </p:attrNameLst>
                                      </p:cBhvr>
                                      <p:to>
                                        <p:strVal val="visible"/>
                                      </p:to>
                                    </p:set>
                                    <p:animEffect transition="in" filter="wheel(1)">
                                      <p:cBhvr>
                                        <p:cTn id="75" dur="2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38</a:t>
            </a:fld>
            <a:endParaRPr lang="es-ES" dirty="0"/>
          </a:p>
        </p:txBody>
      </p:sp>
      <p:sp>
        <p:nvSpPr>
          <p:cNvPr id="5" name="CuadroTexto 4"/>
          <p:cNvSpPr txBox="1"/>
          <p:nvPr/>
        </p:nvSpPr>
        <p:spPr>
          <a:xfrm>
            <a:off x="3709852" y="383288"/>
            <a:ext cx="3204754" cy="461665"/>
          </a:xfrm>
          <a:prstGeom prst="rect">
            <a:avLst/>
          </a:prstGeom>
          <a:noFill/>
        </p:spPr>
        <p:txBody>
          <a:bodyPr wrap="square" rtlCol="0">
            <a:spAutoFit/>
          </a:bodyPr>
          <a:lstStyle/>
          <a:p>
            <a:r>
              <a:rPr lang="es-MX" dirty="0" smtClean="0">
                <a:solidFill>
                  <a:srgbClr val="FF0000"/>
                </a:solidFill>
              </a:rPr>
              <a:t>RECEPCIÓN  DEFINITIVA</a:t>
            </a:r>
            <a:endParaRPr lang="es-CL" dirty="0">
              <a:solidFill>
                <a:srgbClr val="FF0000"/>
              </a:solidFill>
            </a:endParaRPr>
          </a:p>
        </p:txBody>
      </p:sp>
      <p:sp>
        <p:nvSpPr>
          <p:cNvPr id="6" name="CuadroTexto 5"/>
          <p:cNvSpPr txBox="1"/>
          <p:nvPr/>
        </p:nvSpPr>
        <p:spPr>
          <a:xfrm>
            <a:off x="600892" y="859968"/>
            <a:ext cx="11251474" cy="5796459"/>
          </a:xfrm>
          <a:prstGeom prst="rect">
            <a:avLst/>
          </a:prstGeom>
          <a:noFill/>
        </p:spPr>
        <p:txBody>
          <a:bodyPr wrap="square" rtlCol="0">
            <a:spAutoFit/>
          </a:bodyPr>
          <a:lstStyle/>
          <a:p>
            <a:pPr marL="285750" indent="-285750" algn="just">
              <a:spcAft>
                <a:spcPts val="400"/>
              </a:spcAft>
              <a:buFont typeface="Calibri" panose="020F0502020204030204" pitchFamily="34" charset="0"/>
              <a:buChar char="¤"/>
            </a:pPr>
            <a:r>
              <a:rPr lang="es-MX" sz="1800" dirty="0" smtClean="0"/>
              <a:t>En la misma </a:t>
            </a:r>
            <a:r>
              <a:rPr lang="es-MX" sz="1800" dirty="0"/>
              <a:t>forma y con las mismas solemnidades que </a:t>
            </a:r>
            <a:r>
              <a:rPr lang="es-MX" sz="1800" dirty="0" smtClean="0"/>
              <a:t>la recepción provisional. </a:t>
            </a:r>
          </a:p>
          <a:p>
            <a:pPr marL="285750" indent="-285750" algn="just">
              <a:spcAft>
                <a:spcPts val="400"/>
              </a:spcAft>
              <a:buFont typeface="Calibri" panose="020F0502020204030204" pitchFamily="34" charset="0"/>
              <a:buChar char="¤"/>
            </a:pPr>
            <a:r>
              <a:rPr lang="es-MX" sz="1800" dirty="0" smtClean="0"/>
              <a:t>Después de transcurrido </a:t>
            </a:r>
            <a:r>
              <a:rPr lang="es-MX" sz="1800" dirty="0"/>
              <a:t>el plazo </a:t>
            </a:r>
            <a:r>
              <a:rPr lang="es-MX" sz="1800" dirty="0" smtClean="0"/>
              <a:t>de </a:t>
            </a:r>
            <a:r>
              <a:rPr lang="es-CL" sz="1800" dirty="0" smtClean="0"/>
              <a:t>garantía</a:t>
            </a:r>
            <a:r>
              <a:rPr lang="es-CL" sz="1800" dirty="0"/>
              <a:t>.</a:t>
            </a:r>
          </a:p>
          <a:p>
            <a:pPr marL="285750" indent="-285750" algn="just">
              <a:spcAft>
                <a:spcPts val="400"/>
              </a:spcAft>
              <a:buFont typeface="Calibri" panose="020F0502020204030204" pitchFamily="34" charset="0"/>
              <a:buChar char="¤"/>
            </a:pPr>
            <a:r>
              <a:rPr lang="es-MX" sz="1800" dirty="0" smtClean="0"/>
              <a:t>La Comisión debe constituirse </a:t>
            </a:r>
            <a:r>
              <a:rPr lang="es-MX" sz="1800" dirty="0"/>
              <a:t>en la obra en un </a:t>
            </a:r>
            <a:r>
              <a:rPr lang="es-MX" sz="1800" dirty="0">
                <a:solidFill>
                  <a:srgbClr val="0033CC"/>
                </a:solidFill>
              </a:rPr>
              <a:t>plazo </a:t>
            </a:r>
            <a:r>
              <a:rPr lang="es-MX" sz="1800" dirty="0" smtClean="0">
                <a:solidFill>
                  <a:srgbClr val="0033CC"/>
                </a:solidFill>
              </a:rPr>
              <a:t>≤  a </a:t>
            </a:r>
            <a:r>
              <a:rPr lang="es-MX" sz="1800" dirty="0">
                <a:solidFill>
                  <a:srgbClr val="0033CC"/>
                </a:solidFill>
              </a:rPr>
              <a:t>10 </a:t>
            </a:r>
            <a:r>
              <a:rPr lang="es-MX" sz="1800" dirty="0" smtClean="0">
                <a:solidFill>
                  <a:srgbClr val="0033CC"/>
                </a:solidFill>
              </a:rPr>
              <a:t>días hábiles</a:t>
            </a:r>
            <a:r>
              <a:rPr lang="es-MX" sz="1800" dirty="0"/>
              <a:t>, a contar de la fecha de término de la garantía.</a:t>
            </a:r>
          </a:p>
          <a:p>
            <a:pPr algn="just">
              <a:spcAft>
                <a:spcPts val="400"/>
              </a:spcAft>
            </a:pPr>
            <a:r>
              <a:rPr lang="es-MX" sz="1800" dirty="0" smtClean="0"/>
              <a:t>     Si </a:t>
            </a:r>
            <a:r>
              <a:rPr lang="es-MX" sz="1800" dirty="0"/>
              <a:t>transcurrido este plazo no se hubiere constituido </a:t>
            </a:r>
            <a:r>
              <a:rPr lang="es-MX" sz="1800" dirty="0" smtClean="0"/>
              <a:t>por causas </a:t>
            </a:r>
            <a:r>
              <a:rPr lang="es-MX" sz="1800" dirty="0"/>
              <a:t>ajenas al contratista, éste tendrá derecho a que </a:t>
            </a:r>
            <a:r>
              <a:rPr lang="es-MX" sz="1800" dirty="0" smtClean="0"/>
              <a:t>se le</a:t>
            </a:r>
          </a:p>
          <a:p>
            <a:pPr algn="just">
              <a:spcAft>
                <a:spcPts val="400"/>
              </a:spcAft>
            </a:pPr>
            <a:r>
              <a:rPr lang="es-MX" sz="1800" dirty="0" smtClean="0"/>
              <a:t>     restituya </a:t>
            </a:r>
            <a:r>
              <a:rPr lang="es-MX" sz="1800" dirty="0"/>
              <a:t>el dinero que hubiere desembolsado </a:t>
            </a:r>
            <a:r>
              <a:rPr lang="es-MX" sz="1800" dirty="0" smtClean="0"/>
              <a:t>para mantener </a:t>
            </a:r>
            <a:r>
              <a:rPr lang="es-MX" sz="1800" dirty="0"/>
              <a:t>vigente por mayor tiempo la boleta o póliza </a:t>
            </a:r>
            <a:r>
              <a:rPr lang="es-MX" sz="1800" dirty="0" smtClean="0"/>
              <a:t>de seguro</a:t>
            </a:r>
          </a:p>
          <a:p>
            <a:pPr algn="just">
              <a:spcAft>
                <a:spcPts val="1200"/>
              </a:spcAft>
            </a:pPr>
            <a:r>
              <a:rPr lang="es-MX" sz="1800" dirty="0" smtClean="0"/>
              <a:t>     de </a:t>
            </a:r>
            <a:r>
              <a:rPr lang="es-MX" sz="1800" dirty="0"/>
              <a:t>garantía del contrato, sin perjuicio de </a:t>
            </a:r>
            <a:r>
              <a:rPr lang="es-MX" sz="1800" dirty="0" smtClean="0"/>
              <a:t>la responsabilidad </a:t>
            </a:r>
            <a:r>
              <a:rPr lang="es-MX" sz="1800" dirty="0"/>
              <a:t>administrativa en que incurran </a:t>
            </a:r>
            <a:r>
              <a:rPr lang="es-MX" sz="1800" dirty="0" smtClean="0"/>
              <a:t>los </a:t>
            </a:r>
            <a:r>
              <a:rPr lang="es-CL" sz="1800" dirty="0" smtClean="0"/>
              <a:t>funcionarios por ello.</a:t>
            </a:r>
          </a:p>
          <a:p>
            <a:pPr marL="285750" indent="-285750" algn="just">
              <a:spcAft>
                <a:spcPts val="400"/>
              </a:spcAft>
              <a:buFont typeface="Calibri" panose="020F0502020204030204" pitchFamily="34" charset="0"/>
              <a:buChar char="¤"/>
            </a:pPr>
            <a:r>
              <a:rPr lang="es-MX" sz="1800" dirty="0" smtClean="0"/>
              <a:t>En </a:t>
            </a:r>
            <a:r>
              <a:rPr lang="es-MX" sz="1800" dirty="0"/>
              <a:t>caso de haber defectos imputables al contratista</a:t>
            </a:r>
            <a:r>
              <a:rPr lang="es-MX" sz="1800" dirty="0" smtClean="0"/>
              <a:t>, éste </a:t>
            </a:r>
            <a:r>
              <a:rPr lang="es-MX" sz="1800" dirty="0"/>
              <a:t>deberá repararlos a su costa en el plazo que </a:t>
            </a:r>
            <a:r>
              <a:rPr lang="es-MX" sz="1800" dirty="0" smtClean="0"/>
              <a:t>a proposición </a:t>
            </a:r>
            <a:r>
              <a:rPr lang="es-MX" sz="1800" dirty="0"/>
              <a:t>de la comisión establezca la Dirección</a:t>
            </a:r>
            <a:r>
              <a:rPr lang="es-MX" sz="1800" dirty="0" smtClean="0"/>
              <a:t>.</a:t>
            </a:r>
          </a:p>
          <a:p>
            <a:pPr marL="288000" algn="just">
              <a:spcAft>
                <a:spcPts val="1200"/>
              </a:spcAft>
            </a:pPr>
            <a:r>
              <a:rPr lang="es-MX" sz="1800" dirty="0" smtClean="0"/>
              <a:t>Si el contratista </a:t>
            </a:r>
            <a:r>
              <a:rPr lang="es-MX" sz="1800" dirty="0"/>
              <a:t>no hiciera las reparaciones en el plazo fijado</a:t>
            </a:r>
            <a:r>
              <a:rPr lang="es-MX" sz="1800" dirty="0" smtClean="0"/>
              <a:t>, las </a:t>
            </a:r>
            <a:r>
              <a:rPr lang="es-MX" sz="1800" dirty="0"/>
              <a:t>podrá efectuar la Dirección </a:t>
            </a:r>
            <a:r>
              <a:rPr lang="es-MX" sz="1800" dirty="0" smtClean="0"/>
              <a:t>(con cargo a las retenciones y garantías). Ello podrá ser </a:t>
            </a:r>
            <a:r>
              <a:rPr lang="es-CL" sz="1800" dirty="0" smtClean="0"/>
              <a:t>causal </a:t>
            </a:r>
            <a:r>
              <a:rPr lang="es-CL" sz="1800" dirty="0"/>
              <a:t>de suspensión del Registro de Contratistas, </a:t>
            </a:r>
            <a:r>
              <a:rPr lang="es-CL" sz="1800" dirty="0" smtClean="0"/>
              <a:t>a </a:t>
            </a:r>
            <a:r>
              <a:rPr lang="es-MX" sz="1800" dirty="0" smtClean="0"/>
              <a:t>proposición </a:t>
            </a:r>
            <a:r>
              <a:rPr lang="es-MX" sz="1800" dirty="0"/>
              <a:t>de la Dirección correspondiente, </a:t>
            </a:r>
            <a:r>
              <a:rPr lang="es-MX" sz="1800" dirty="0" smtClean="0"/>
              <a:t>quien propondrá </a:t>
            </a:r>
            <a:r>
              <a:rPr lang="es-MX" sz="1800" dirty="0"/>
              <a:t>además el período de suspensión, sobre la </a:t>
            </a:r>
            <a:r>
              <a:rPr lang="es-MX" sz="1800" dirty="0" smtClean="0"/>
              <a:t>base de </a:t>
            </a:r>
            <a:r>
              <a:rPr lang="es-MX" sz="1800" dirty="0"/>
              <a:t>la importancia del incumplimiento; asimismo la </a:t>
            </a:r>
            <a:r>
              <a:rPr lang="es-MX" sz="1800" dirty="0" smtClean="0"/>
              <a:t>Dirección quedará facultada </a:t>
            </a:r>
            <a:r>
              <a:rPr lang="es-MX" sz="1800" dirty="0"/>
              <a:t>de aplicar las multas </a:t>
            </a:r>
            <a:r>
              <a:rPr lang="es-MX" sz="1800" dirty="0" smtClean="0"/>
              <a:t>correspondientes y </a:t>
            </a:r>
            <a:r>
              <a:rPr lang="es-MX" sz="1800" dirty="0"/>
              <a:t>se dejará constancia en </a:t>
            </a:r>
            <a:r>
              <a:rPr lang="es-MX" sz="1800" dirty="0" smtClean="0"/>
              <a:t>su </a:t>
            </a:r>
            <a:r>
              <a:rPr lang="es-CL" sz="1800" dirty="0" smtClean="0"/>
              <a:t>Hoja </a:t>
            </a:r>
            <a:r>
              <a:rPr lang="es-CL" sz="1800" dirty="0"/>
              <a:t>de Vida</a:t>
            </a:r>
            <a:r>
              <a:rPr lang="es-CL" sz="1800" dirty="0" smtClean="0"/>
              <a:t>.</a:t>
            </a:r>
          </a:p>
          <a:p>
            <a:pPr marL="285750" indent="-285750" algn="just">
              <a:spcAft>
                <a:spcPts val="400"/>
              </a:spcAft>
              <a:buFont typeface="Calibri" panose="020F0502020204030204" pitchFamily="34" charset="0"/>
              <a:buChar char="¤"/>
            </a:pPr>
            <a:r>
              <a:rPr lang="es-MX" sz="1800" dirty="0" smtClean="0"/>
              <a:t>Efectuada la recepción definitiva sin observaciones</a:t>
            </a:r>
            <a:r>
              <a:rPr lang="es-MX" sz="1800" dirty="0"/>
              <a:t>, se </a:t>
            </a:r>
            <a:r>
              <a:rPr lang="es-MX" sz="1800" dirty="0" smtClean="0"/>
              <a:t>procede </a:t>
            </a:r>
            <a:r>
              <a:rPr lang="es-MX" sz="1800" dirty="0"/>
              <a:t>a </a:t>
            </a:r>
            <a:r>
              <a:rPr lang="es-MX" sz="1800" dirty="0" smtClean="0"/>
              <a:t>la liquidación </a:t>
            </a:r>
            <a:r>
              <a:rPr lang="es-MX" sz="1800" dirty="0"/>
              <a:t>del contrato y la autoridad que la </a:t>
            </a:r>
            <a:r>
              <a:rPr lang="es-MX" sz="1800" dirty="0" smtClean="0"/>
              <a:t>aprueba, ordena </a:t>
            </a:r>
            <a:r>
              <a:rPr lang="es-MX" sz="1800" dirty="0"/>
              <a:t>la suscripción y protocolización por </a:t>
            </a:r>
            <a:r>
              <a:rPr lang="es-MX" sz="1800" dirty="0" smtClean="0"/>
              <a:t>el contratista </a:t>
            </a:r>
            <a:r>
              <a:rPr lang="es-MX" sz="1800" dirty="0"/>
              <a:t>de la resolución de liquidación. </a:t>
            </a:r>
            <a:endParaRPr lang="es-MX" sz="1800" dirty="0" smtClean="0"/>
          </a:p>
          <a:p>
            <a:pPr algn="just">
              <a:spcAft>
                <a:spcPts val="400"/>
              </a:spcAft>
            </a:pPr>
            <a:r>
              <a:rPr lang="es-MX" sz="1800" dirty="0"/>
              <a:t> </a:t>
            </a:r>
            <a:r>
              <a:rPr lang="es-MX" sz="1800" dirty="0" smtClean="0"/>
              <a:t>    Si no </a:t>
            </a:r>
            <a:r>
              <a:rPr lang="es-MX" sz="1800" dirty="0"/>
              <a:t>existen saldos pendientes a favor </a:t>
            </a:r>
            <a:r>
              <a:rPr lang="es-MX" sz="1800" dirty="0" smtClean="0"/>
              <a:t>del </a:t>
            </a:r>
            <a:r>
              <a:rPr lang="es-CL" sz="1800" dirty="0" smtClean="0"/>
              <a:t>Fisco</a:t>
            </a:r>
            <a:r>
              <a:rPr lang="es-CL" sz="1800" dirty="0"/>
              <a:t>, se </a:t>
            </a:r>
            <a:r>
              <a:rPr lang="es-CL" sz="1800" dirty="0" smtClean="0"/>
              <a:t>devuelve </a:t>
            </a:r>
            <a:r>
              <a:rPr lang="es-CL" sz="1800" dirty="0"/>
              <a:t>al contratista la boleta de garantía </a:t>
            </a:r>
            <a:r>
              <a:rPr lang="es-CL" sz="1800" dirty="0" smtClean="0"/>
              <a:t>(o </a:t>
            </a:r>
            <a:r>
              <a:rPr lang="es-MX" sz="1800" dirty="0" smtClean="0"/>
              <a:t>póliza </a:t>
            </a:r>
            <a:r>
              <a:rPr lang="es-MX" sz="1800" dirty="0"/>
              <a:t>de </a:t>
            </a:r>
            <a:r>
              <a:rPr lang="es-MX" sz="1800" dirty="0" smtClean="0"/>
              <a:t>seguro),</a:t>
            </a:r>
          </a:p>
          <a:p>
            <a:pPr algn="just">
              <a:spcAft>
                <a:spcPts val="400"/>
              </a:spcAft>
            </a:pPr>
            <a:r>
              <a:rPr lang="es-MX" sz="1800" dirty="0"/>
              <a:t> </a:t>
            </a:r>
            <a:r>
              <a:rPr lang="es-MX" sz="1800" dirty="0" smtClean="0"/>
              <a:t>    </a:t>
            </a:r>
            <a:r>
              <a:rPr lang="es-MX" sz="1800" dirty="0"/>
              <a:t>y el saldo de </a:t>
            </a:r>
            <a:r>
              <a:rPr lang="es-MX" sz="1800" dirty="0" smtClean="0"/>
              <a:t>las </a:t>
            </a:r>
            <a:r>
              <a:rPr lang="es-CL" sz="1800" dirty="0" smtClean="0"/>
              <a:t>retenciones</a:t>
            </a:r>
            <a:r>
              <a:rPr lang="es-CL" sz="1800" dirty="0"/>
              <a:t>, si las hubiere.</a:t>
            </a:r>
          </a:p>
        </p:txBody>
      </p:sp>
    </p:spTree>
    <p:extLst>
      <p:ext uri="{BB962C8B-B14F-4D97-AF65-F5344CB8AC3E}">
        <p14:creationId xmlns:p14="http://schemas.microsoft.com/office/powerpoint/2010/main" val="4165849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80">
                                          <p:stCondLst>
                                            <p:cond delay="0"/>
                                          </p:stCondLst>
                                        </p:cTn>
                                        <p:tgtEl>
                                          <p:spTgt spid="6">
                                            <p:txEl>
                                              <p:pRg st="0" end="0"/>
                                            </p:txEl>
                                          </p:spTgt>
                                        </p:tgtEl>
                                      </p:cBhvr>
                                    </p:animEffect>
                                    <p:anim calcmode="lin" valueType="num">
                                      <p:cBhvr>
                                        <p:cTn id="8"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xEl>
                                              <p:pRg st="0" end="0"/>
                                            </p:txEl>
                                          </p:spTgt>
                                        </p:tgtEl>
                                      </p:cBhvr>
                                      <p:to x="100000" y="60000"/>
                                    </p:animScale>
                                    <p:animScale>
                                      <p:cBhvr>
                                        <p:cTn id="14" dur="166" decel="50000">
                                          <p:stCondLst>
                                            <p:cond delay="676"/>
                                          </p:stCondLst>
                                        </p:cTn>
                                        <p:tgtEl>
                                          <p:spTgt spid="6">
                                            <p:txEl>
                                              <p:pRg st="0" end="0"/>
                                            </p:txEl>
                                          </p:spTgt>
                                        </p:tgtEl>
                                      </p:cBhvr>
                                      <p:to x="100000" y="100000"/>
                                    </p:animScale>
                                    <p:animScale>
                                      <p:cBhvr>
                                        <p:cTn id="15" dur="26">
                                          <p:stCondLst>
                                            <p:cond delay="1312"/>
                                          </p:stCondLst>
                                        </p:cTn>
                                        <p:tgtEl>
                                          <p:spTgt spid="6">
                                            <p:txEl>
                                              <p:pRg st="0" end="0"/>
                                            </p:txEl>
                                          </p:spTgt>
                                        </p:tgtEl>
                                      </p:cBhvr>
                                      <p:to x="100000" y="80000"/>
                                    </p:animScale>
                                    <p:animScale>
                                      <p:cBhvr>
                                        <p:cTn id="16" dur="166" decel="50000">
                                          <p:stCondLst>
                                            <p:cond delay="1338"/>
                                          </p:stCondLst>
                                        </p:cTn>
                                        <p:tgtEl>
                                          <p:spTgt spid="6">
                                            <p:txEl>
                                              <p:pRg st="0" end="0"/>
                                            </p:txEl>
                                          </p:spTgt>
                                        </p:tgtEl>
                                      </p:cBhvr>
                                      <p:to x="100000" y="100000"/>
                                    </p:animScale>
                                    <p:animScale>
                                      <p:cBhvr>
                                        <p:cTn id="17" dur="26">
                                          <p:stCondLst>
                                            <p:cond delay="1642"/>
                                          </p:stCondLst>
                                        </p:cTn>
                                        <p:tgtEl>
                                          <p:spTgt spid="6">
                                            <p:txEl>
                                              <p:pRg st="0" end="0"/>
                                            </p:txEl>
                                          </p:spTgt>
                                        </p:tgtEl>
                                      </p:cBhvr>
                                      <p:to x="100000" y="90000"/>
                                    </p:animScale>
                                    <p:animScale>
                                      <p:cBhvr>
                                        <p:cTn id="18" dur="166" decel="50000">
                                          <p:stCondLst>
                                            <p:cond delay="1668"/>
                                          </p:stCondLst>
                                        </p:cTn>
                                        <p:tgtEl>
                                          <p:spTgt spid="6">
                                            <p:txEl>
                                              <p:pRg st="0" end="0"/>
                                            </p:txEl>
                                          </p:spTgt>
                                        </p:tgtEl>
                                      </p:cBhvr>
                                      <p:to x="100000" y="100000"/>
                                    </p:animScale>
                                    <p:animScale>
                                      <p:cBhvr>
                                        <p:cTn id="19" dur="26">
                                          <p:stCondLst>
                                            <p:cond delay="1808"/>
                                          </p:stCondLst>
                                        </p:cTn>
                                        <p:tgtEl>
                                          <p:spTgt spid="6">
                                            <p:txEl>
                                              <p:pRg st="0" end="0"/>
                                            </p:txEl>
                                          </p:spTgt>
                                        </p:tgtEl>
                                      </p:cBhvr>
                                      <p:to x="100000" y="95000"/>
                                    </p:animScale>
                                    <p:animScale>
                                      <p:cBhvr>
                                        <p:cTn id="20" dur="166" decel="50000">
                                          <p:stCondLst>
                                            <p:cond delay="1834"/>
                                          </p:stCondLst>
                                        </p:cTn>
                                        <p:tgtEl>
                                          <p:spTgt spid="6">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fade">
                                      <p:cBhvr>
                                        <p:cTn id="25" dur="1000"/>
                                        <p:tgtEl>
                                          <p:spTgt spid="6">
                                            <p:txEl>
                                              <p:pRg st="1" end="1"/>
                                            </p:txEl>
                                          </p:spTgt>
                                        </p:tgtEl>
                                      </p:cBhvr>
                                    </p:animEffect>
                                    <p:anim calcmode="lin" valueType="num">
                                      <p:cBhvr>
                                        <p:cTn id="26"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Effect transition="in" filter="wipe(down)">
                                      <p:cBhvr>
                                        <p:cTn id="32" dur="580">
                                          <p:stCondLst>
                                            <p:cond delay="0"/>
                                          </p:stCondLst>
                                        </p:cTn>
                                        <p:tgtEl>
                                          <p:spTgt spid="6">
                                            <p:txEl>
                                              <p:pRg st="2" end="2"/>
                                            </p:txEl>
                                          </p:spTgt>
                                        </p:tgtEl>
                                      </p:cBhvr>
                                    </p:animEffect>
                                    <p:anim calcmode="lin" valueType="num">
                                      <p:cBhvr>
                                        <p:cTn id="33" dur="1822" tmFilter="0,0; 0.14,0.36; 0.43,0.73; 0.71,0.91; 1.0,1.0">
                                          <p:stCondLst>
                                            <p:cond delay="0"/>
                                          </p:stCondLst>
                                        </p:cTn>
                                        <p:tgtEl>
                                          <p:spTgt spid="6">
                                            <p:txEl>
                                              <p:pRg st="2" end="2"/>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6">
                                            <p:txEl>
                                              <p:pRg st="2" end="2"/>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6">
                                            <p:txEl>
                                              <p:pRg st="2" end="2"/>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6">
                                            <p:txEl>
                                              <p:pRg st="2" end="2"/>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6">
                                            <p:txEl>
                                              <p:pRg st="2" end="2"/>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6">
                                            <p:txEl>
                                              <p:pRg st="2" end="2"/>
                                            </p:txEl>
                                          </p:spTgt>
                                        </p:tgtEl>
                                      </p:cBhvr>
                                      <p:to x="100000" y="60000"/>
                                    </p:animScale>
                                    <p:animScale>
                                      <p:cBhvr>
                                        <p:cTn id="39" dur="166" decel="50000">
                                          <p:stCondLst>
                                            <p:cond delay="676"/>
                                          </p:stCondLst>
                                        </p:cTn>
                                        <p:tgtEl>
                                          <p:spTgt spid="6">
                                            <p:txEl>
                                              <p:pRg st="2" end="2"/>
                                            </p:txEl>
                                          </p:spTgt>
                                        </p:tgtEl>
                                      </p:cBhvr>
                                      <p:to x="100000" y="100000"/>
                                    </p:animScale>
                                    <p:animScale>
                                      <p:cBhvr>
                                        <p:cTn id="40" dur="26">
                                          <p:stCondLst>
                                            <p:cond delay="1312"/>
                                          </p:stCondLst>
                                        </p:cTn>
                                        <p:tgtEl>
                                          <p:spTgt spid="6">
                                            <p:txEl>
                                              <p:pRg st="2" end="2"/>
                                            </p:txEl>
                                          </p:spTgt>
                                        </p:tgtEl>
                                      </p:cBhvr>
                                      <p:to x="100000" y="80000"/>
                                    </p:animScale>
                                    <p:animScale>
                                      <p:cBhvr>
                                        <p:cTn id="41" dur="166" decel="50000">
                                          <p:stCondLst>
                                            <p:cond delay="1338"/>
                                          </p:stCondLst>
                                        </p:cTn>
                                        <p:tgtEl>
                                          <p:spTgt spid="6">
                                            <p:txEl>
                                              <p:pRg st="2" end="2"/>
                                            </p:txEl>
                                          </p:spTgt>
                                        </p:tgtEl>
                                      </p:cBhvr>
                                      <p:to x="100000" y="100000"/>
                                    </p:animScale>
                                    <p:animScale>
                                      <p:cBhvr>
                                        <p:cTn id="42" dur="26">
                                          <p:stCondLst>
                                            <p:cond delay="1642"/>
                                          </p:stCondLst>
                                        </p:cTn>
                                        <p:tgtEl>
                                          <p:spTgt spid="6">
                                            <p:txEl>
                                              <p:pRg st="2" end="2"/>
                                            </p:txEl>
                                          </p:spTgt>
                                        </p:tgtEl>
                                      </p:cBhvr>
                                      <p:to x="100000" y="90000"/>
                                    </p:animScale>
                                    <p:animScale>
                                      <p:cBhvr>
                                        <p:cTn id="43" dur="166" decel="50000">
                                          <p:stCondLst>
                                            <p:cond delay="1668"/>
                                          </p:stCondLst>
                                        </p:cTn>
                                        <p:tgtEl>
                                          <p:spTgt spid="6">
                                            <p:txEl>
                                              <p:pRg st="2" end="2"/>
                                            </p:txEl>
                                          </p:spTgt>
                                        </p:tgtEl>
                                      </p:cBhvr>
                                      <p:to x="100000" y="100000"/>
                                    </p:animScale>
                                    <p:animScale>
                                      <p:cBhvr>
                                        <p:cTn id="44" dur="26">
                                          <p:stCondLst>
                                            <p:cond delay="1808"/>
                                          </p:stCondLst>
                                        </p:cTn>
                                        <p:tgtEl>
                                          <p:spTgt spid="6">
                                            <p:txEl>
                                              <p:pRg st="2" end="2"/>
                                            </p:txEl>
                                          </p:spTgt>
                                        </p:tgtEl>
                                      </p:cBhvr>
                                      <p:to x="100000" y="95000"/>
                                    </p:animScale>
                                    <p:animScale>
                                      <p:cBhvr>
                                        <p:cTn id="45" dur="166" decel="50000">
                                          <p:stCondLst>
                                            <p:cond delay="1834"/>
                                          </p:stCondLst>
                                        </p:cTn>
                                        <p:tgtEl>
                                          <p:spTgt spid="6">
                                            <p:txEl>
                                              <p:pRg st="2" end="2"/>
                                            </p:txEl>
                                          </p:spTgt>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6">
                                            <p:txEl>
                                              <p:pRg st="3" end="3"/>
                                            </p:txEl>
                                          </p:spTgt>
                                        </p:tgtEl>
                                        <p:attrNameLst>
                                          <p:attrName>style.visibility</p:attrName>
                                        </p:attrNameLst>
                                      </p:cBhvr>
                                      <p:to>
                                        <p:strVal val="visible"/>
                                      </p:to>
                                    </p:set>
                                    <p:animEffect transition="in" filter="fade">
                                      <p:cBhvr>
                                        <p:cTn id="50" dur="1000"/>
                                        <p:tgtEl>
                                          <p:spTgt spid="6">
                                            <p:txEl>
                                              <p:pRg st="3" end="3"/>
                                            </p:txEl>
                                          </p:spTgt>
                                        </p:tgtEl>
                                      </p:cBhvr>
                                    </p:animEffect>
                                    <p:anim calcmode="lin" valueType="num">
                                      <p:cBhvr>
                                        <p:cTn id="51"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52" dur="1000" fill="hold"/>
                                        <p:tgtEl>
                                          <p:spTgt spid="6">
                                            <p:txEl>
                                              <p:pRg st="3" end="3"/>
                                            </p:txEl>
                                          </p:spTgt>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6">
                                            <p:txEl>
                                              <p:pRg st="4" end="4"/>
                                            </p:txEl>
                                          </p:spTgt>
                                        </p:tgtEl>
                                        <p:attrNameLst>
                                          <p:attrName>style.visibility</p:attrName>
                                        </p:attrNameLst>
                                      </p:cBhvr>
                                      <p:to>
                                        <p:strVal val="visible"/>
                                      </p:to>
                                    </p:set>
                                    <p:animEffect transition="in" filter="fade">
                                      <p:cBhvr>
                                        <p:cTn id="55" dur="1000"/>
                                        <p:tgtEl>
                                          <p:spTgt spid="6">
                                            <p:txEl>
                                              <p:pRg st="4" end="4"/>
                                            </p:txEl>
                                          </p:spTgt>
                                        </p:tgtEl>
                                      </p:cBhvr>
                                    </p:animEffect>
                                    <p:anim calcmode="lin" valueType="num">
                                      <p:cBhvr>
                                        <p:cTn id="5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57" dur="1000" fill="hold"/>
                                        <p:tgtEl>
                                          <p:spTgt spid="6">
                                            <p:txEl>
                                              <p:pRg st="4" end="4"/>
                                            </p:txEl>
                                          </p:spTgt>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6">
                                            <p:txEl>
                                              <p:pRg st="5" end="5"/>
                                            </p:txEl>
                                          </p:spTgt>
                                        </p:tgtEl>
                                        <p:attrNameLst>
                                          <p:attrName>style.visibility</p:attrName>
                                        </p:attrNameLst>
                                      </p:cBhvr>
                                      <p:to>
                                        <p:strVal val="visible"/>
                                      </p:to>
                                    </p:set>
                                    <p:animEffect transition="in" filter="fade">
                                      <p:cBhvr>
                                        <p:cTn id="60" dur="1000"/>
                                        <p:tgtEl>
                                          <p:spTgt spid="6">
                                            <p:txEl>
                                              <p:pRg st="5" end="5"/>
                                            </p:txEl>
                                          </p:spTgt>
                                        </p:tgtEl>
                                      </p:cBhvr>
                                    </p:animEffect>
                                    <p:anim calcmode="lin" valueType="num">
                                      <p:cBhvr>
                                        <p:cTn id="61"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62"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6" presetClass="entr" presetSubtype="0" fill="hold" nodeType="clickEffect">
                                  <p:stCondLst>
                                    <p:cond delay="0"/>
                                  </p:stCondLst>
                                  <p:childTnLst>
                                    <p:set>
                                      <p:cBhvr>
                                        <p:cTn id="66" dur="1" fill="hold">
                                          <p:stCondLst>
                                            <p:cond delay="0"/>
                                          </p:stCondLst>
                                        </p:cTn>
                                        <p:tgtEl>
                                          <p:spTgt spid="6">
                                            <p:txEl>
                                              <p:pRg st="6" end="6"/>
                                            </p:txEl>
                                          </p:spTgt>
                                        </p:tgtEl>
                                        <p:attrNameLst>
                                          <p:attrName>style.visibility</p:attrName>
                                        </p:attrNameLst>
                                      </p:cBhvr>
                                      <p:to>
                                        <p:strVal val="visible"/>
                                      </p:to>
                                    </p:set>
                                    <p:animEffect transition="in" filter="wipe(down)">
                                      <p:cBhvr>
                                        <p:cTn id="67" dur="580">
                                          <p:stCondLst>
                                            <p:cond delay="0"/>
                                          </p:stCondLst>
                                        </p:cTn>
                                        <p:tgtEl>
                                          <p:spTgt spid="6">
                                            <p:txEl>
                                              <p:pRg st="6" end="6"/>
                                            </p:txEl>
                                          </p:spTgt>
                                        </p:tgtEl>
                                      </p:cBhvr>
                                    </p:animEffect>
                                    <p:anim calcmode="lin" valueType="num">
                                      <p:cBhvr>
                                        <p:cTn id="68" dur="1822" tmFilter="0,0; 0.14,0.36; 0.43,0.73; 0.71,0.91; 1.0,1.0">
                                          <p:stCondLst>
                                            <p:cond delay="0"/>
                                          </p:stCondLst>
                                        </p:cTn>
                                        <p:tgtEl>
                                          <p:spTgt spid="6">
                                            <p:txEl>
                                              <p:pRg st="6" end="6"/>
                                            </p:txEl>
                                          </p:spTgt>
                                        </p:tgtEl>
                                        <p:attrNameLst>
                                          <p:attrName>ppt_x</p:attrName>
                                        </p:attrNameLst>
                                      </p:cBhvr>
                                      <p:tavLst>
                                        <p:tav tm="0">
                                          <p:val>
                                            <p:strVal val="#ppt_x-0.25"/>
                                          </p:val>
                                        </p:tav>
                                        <p:tav tm="100000">
                                          <p:val>
                                            <p:strVal val="#ppt_x"/>
                                          </p:val>
                                        </p:tav>
                                      </p:tavLst>
                                    </p:anim>
                                    <p:anim calcmode="lin" valueType="num">
                                      <p:cBhvr>
                                        <p:cTn id="69" dur="664" tmFilter="0.0,0.0; 0.25,0.07; 0.50,0.2; 0.75,0.467; 1.0,1.0">
                                          <p:stCondLst>
                                            <p:cond delay="0"/>
                                          </p:stCondLst>
                                        </p:cTn>
                                        <p:tgtEl>
                                          <p:spTgt spid="6">
                                            <p:txEl>
                                              <p:pRg st="6" end="6"/>
                                            </p:txEl>
                                          </p:spTgt>
                                        </p:tgtEl>
                                        <p:attrNameLst>
                                          <p:attrName>ppt_y</p:attrName>
                                        </p:attrNameLst>
                                      </p:cBhvr>
                                      <p:tavLst>
                                        <p:tav tm="0" fmla="#ppt_y-sin(pi*$)/3">
                                          <p:val>
                                            <p:fltVal val="0.5"/>
                                          </p:val>
                                        </p:tav>
                                        <p:tav tm="100000">
                                          <p:val>
                                            <p:fltVal val="1"/>
                                          </p:val>
                                        </p:tav>
                                      </p:tavLst>
                                    </p:anim>
                                    <p:anim calcmode="lin" valueType="num">
                                      <p:cBhvr>
                                        <p:cTn id="70" dur="664" tmFilter="0, 0; 0.125,0.2665; 0.25,0.4; 0.375,0.465; 0.5,0.5;  0.625,0.535; 0.75,0.6; 0.875,0.7335; 1,1">
                                          <p:stCondLst>
                                            <p:cond delay="664"/>
                                          </p:stCondLst>
                                        </p:cTn>
                                        <p:tgtEl>
                                          <p:spTgt spid="6">
                                            <p:txEl>
                                              <p:pRg st="6" end="6"/>
                                            </p:txEl>
                                          </p:spTgt>
                                        </p:tgtEl>
                                        <p:attrNameLst>
                                          <p:attrName>ppt_y</p:attrName>
                                        </p:attrNameLst>
                                      </p:cBhvr>
                                      <p:tavLst>
                                        <p:tav tm="0" fmla="#ppt_y-sin(pi*$)/9">
                                          <p:val>
                                            <p:fltVal val="0"/>
                                          </p:val>
                                        </p:tav>
                                        <p:tav tm="100000">
                                          <p:val>
                                            <p:fltVal val="1"/>
                                          </p:val>
                                        </p:tav>
                                      </p:tavLst>
                                    </p:anim>
                                    <p:anim calcmode="lin" valueType="num">
                                      <p:cBhvr>
                                        <p:cTn id="71" dur="332" tmFilter="0, 0; 0.125,0.2665; 0.25,0.4; 0.375,0.465; 0.5,0.5;  0.625,0.535; 0.75,0.6; 0.875,0.7335; 1,1">
                                          <p:stCondLst>
                                            <p:cond delay="1324"/>
                                          </p:stCondLst>
                                        </p:cTn>
                                        <p:tgtEl>
                                          <p:spTgt spid="6">
                                            <p:txEl>
                                              <p:pRg st="6" end="6"/>
                                            </p:txEl>
                                          </p:spTgt>
                                        </p:tgtEl>
                                        <p:attrNameLst>
                                          <p:attrName>ppt_y</p:attrName>
                                        </p:attrNameLst>
                                      </p:cBhvr>
                                      <p:tavLst>
                                        <p:tav tm="0" fmla="#ppt_y-sin(pi*$)/27">
                                          <p:val>
                                            <p:fltVal val="0"/>
                                          </p:val>
                                        </p:tav>
                                        <p:tav tm="100000">
                                          <p:val>
                                            <p:fltVal val="1"/>
                                          </p:val>
                                        </p:tav>
                                      </p:tavLst>
                                    </p:anim>
                                    <p:anim calcmode="lin" valueType="num">
                                      <p:cBhvr>
                                        <p:cTn id="72" dur="164" tmFilter="0, 0; 0.125,0.2665; 0.25,0.4; 0.375,0.465; 0.5,0.5;  0.625,0.535; 0.75,0.6; 0.875,0.7335; 1,1">
                                          <p:stCondLst>
                                            <p:cond delay="1656"/>
                                          </p:stCondLst>
                                        </p:cTn>
                                        <p:tgtEl>
                                          <p:spTgt spid="6">
                                            <p:txEl>
                                              <p:pRg st="6" end="6"/>
                                            </p:txEl>
                                          </p:spTgt>
                                        </p:tgtEl>
                                        <p:attrNameLst>
                                          <p:attrName>ppt_y</p:attrName>
                                        </p:attrNameLst>
                                      </p:cBhvr>
                                      <p:tavLst>
                                        <p:tav tm="0" fmla="#ppt_y-sin(pi*$)/81">
                                          <p:val>
                                            <p:fltVal val="0"/>
                                          </p:val>
                                        </p:tav>
                                        <p:tav tm="100000">
                                          <p:val>
                                            <p:fltVal val="1"/>
                                          </p:val>
                                        </p:tav>
                                      </p:tavLst>
                                    </p:anim>
                                    <p:animScale>
                                      <p:cBhvr>
                                        <p:cTn id="73" dur="26">
                                          <p:stCondLst>
                                            <p:cond delay="650"/>
                                          </p:stCondLst>
                                        </p:cTn>
                                        <p:tgtEl>
                                          <p:spTgt spid="6">
                                            <p:txEl>
                                              <p:pRg st="6" end="6"/>
                                            </p:txEl>
                                          </p:spTgt>
                                        </p:tgtEl>
                                      </p:cBhvr>
                                      <p:to x="100000" y="60000"/>
                                    </p:animScale>
                                    <p:animScale>
                                      <p:cBhvr>
                                        <p:cTn id="74" dur="166" decel="50000">
                                          <p:stCondLst>
                                            <p:cond delay="676"/>
                                          </p:stCondLst>
                                        </p:cTn>
                                        <p:tgtEl>
                                          <p:spTgt spid="6">
                                            <p:txEl>
                                              <p:pRg st="6" end="6"/>
                                            </p:txEl>
                                          </p:spTgt>
                                        </p:tgtEl>
                                      </p:cBhvr>
                                      <p:to x="100000" y="100000"/>
                                    </p:animScale>
                                    <p:animScale>
                                      <p:cBhvr>
                                        <p:cTn id="75" dur="26">
                                          <p:stCondLst>
                                            <p:cond delay="1312"/>
                                          </p:stCondLst>
                                        </p:cTn>
                                        <p:tgtEl>
                                          <p:spTgt spid="6">
                                            <p:txEl>
                                              <p:pRg st="6" end="6"/>
                                            </p:txEl>
                                          </p:spTgt>
                                        </p:tgtEl>
                                      </p:cBhvr>
                                      <p:to x="100000" y="80000"/>
                                    </p:animScale>
                                    <p:animScale>
                                      <p:cBhvr>
                                        <p:cTn id="76" dur="166" decel="50000">
                                          <p:stCondLst>
                                            <p:cond delay="1338"/>
                                          </p:stCondLst>
                                        </p:cTn>
                                        <p:tgtEl>
                                          <p:spTgt spid="6">
                                            <p:txEl>
                                              <p:pRg st="6" end="6"/>
                                            </p:txEl>
                                          </p:spTgt>
                                        </p:tgtEl>
                                      </p:cBhvr>
                                      <p:to x="100000" y="100000"/>
                                    </p:animScale>
                                    <p:animScale>
                                      <p:cBhvr>
                                        <p:cTn id="77" dur="26">
                                          <p:stCondLst>
                                            <p:cond delay="1642"/>
                                          </p:stCondLst>
                                        </p:cTn>
                                        <p:tgtEl>
                                          <p:spTgt spid="6">
                                            <p:txEl>
                                              <p:pRg st="6" end="6"/>
                                            </p:txEl>
                                          </p:spTgt>
                                        </p:tgtEl>
                                      </p:cBhvr>
                                      <p:to x="100000" y="90000"/>
                                    </p:animScale>
                                    <p:animScale>
                                      <p:cBhvr>
                                        <p:cTn id="78" dur="166" decel="50000">
                                          <p:stCondLst>
                                            <p:cond delay="1668"/>
                                          </p:stCondLst>
                                        </p:cTn>
                                        <p:tgtEl>
                                          <p:spTgt spid="6">
                                            <p:txEl>
                                              <p:pRg st="6" end="6"/>
                                            </p:txEl>
                                          </p:spTgt>
                                        </p:tgtEl>
                                      </p:cBhvr>
                                      <p:to x="100000" y="100000"/>
                                    </p:animScale>
                                    <p:animScale>
                                      <p:cBhvr>
                                        <p:cTn id="79" dur="26">
                                          <p:stCondLst>
                                            <p:cond delay="1808"/>
                                          </p:stCondLst>
                                        </p:cTn>
                                        <p:tgtEl>
                                          <p:spTgt spid="6">
                                            <p:txEl>
                                              <p:pRg st="6" end="6"/>
                                            </p:txEl>
                                          </p:spTgt>
                                        </p:tgtEl>
                                      </p:cBhvr>
                                      <p:to x="100000" y="95000"/>
                                    </p:animScale>
                                    <p:animScale>
                                      <p:cBhvr>
                                        <p:cTn id="80" dur="166" decel="50000">
                                          <p:stCondLst>
                                            <p:cond delay="1834"/>
                                          </p:stCondLst>
                                        </p:cTn>
                                        <p:tgtEl>
                                          <p:spTgt spid="6">
                                            <p:txEl>
                                              <p:pRg st="6" end="6"/>
                                            </p:txEl>
                                          </p:spTgt>
                                        </p:tgtEl>
                                      </p:cBhvr>
                                      <p:to x="100000" y="100000"/>
                                    </p:animScale>
                                  </p:childTnLst>
                                </p:cTn>
                              </p:par>
                            </p:childTnLst>
                          </p:cTn>
                        </p:par>
                      </p:childTnLst>
                    </p:cTn>
                  </p:par>
                  <p:par>
                    <p:cTn id="81" fill="hold">
                      <p:stCondLst>
                        <p:cond delay="indefinite"/>
                      </p:stCondLst>
                      <p:childTnLst>
                        <p:par>
                          <p:cTn id="82" fill="hold">
                            <p:stCondLst>
                              <p:cond delay="0"/>
                            </p:stCondLst>
                            <p:childTnLst>
                              <p:par>
                                <p:cTn id="83" presetID="6" presetClass="entr" presetSubtype="16" fill="hold" nodeType="clickEffect">
                                  <p:stCondLst>
                                    <p:cond delay="0"/>
                                  </p:stCondLst>
                                  <p:childTnLst>
                                    <p:set>
                                      <p:cBhvr>
                                        <p:cTn id="84" dur="1" fill="hold">
                                          <p:stCondLst>
                                            <p:cond delay="0"/>
                                          </p:stCondLst>
                                        </p:cTn>
                                        <p:tgtEl>
                                          <p:spTgt spid="6">
                                            <p:txEl>
                                              <p:pRg st="7" end="7"/>
                                            </p:txEl>
                                          </p:spTgt>
                                        </p:tgtEl>
                                        <p:attrNameLst>
                                          <p:attrName>style.visibility</p:attrName>
                                        </p:attrNameLst>
                                      </p:cBhvr>
                                      <p:to>
                                        <p:strVal val="visible"/>
                                      </p:to>
                                    </p:set>
                                    <p:animEffect transition="in" filter="circle(in)">
                                      <p:cBhvr>
                                        <p:cTn id="85" dur="2000"/>
                                        <p:tgtEl>
                                          <p:spTgt spid="6">
                                            <p:txEl>
                                              <p:pRg st="7" end="7"/>
                                            </p:txEl>
                                          </p:spTgt>
                                        </p:tgtEl>
                                      </p:cBhvr>
                                    </p:animEffect>
                                  </p:childTnLst>
                                </p:cTn>
                              </p:par>
                            </p:childTnLst>
                          </p:cTn>
                        </p:par>
                      </p:childTnLst>
                    </p:cTn>
                  </p:par>
                  <p:par>
                    <p:cTn id="86" fill="hold">
                      <p:stCondLst>
                        <p:cond delay="indefinite"/>
                      </p:stCondLst>
                      <p:childTnLst>
                        <p:par>
                          <p:cTn id="87" fill="hold">
                            <p:stCondLst>
                              <p:cond delay="0"/>
                            </p:stCondLst>
                            <p:childTnLst>
                              <p:par>
                                <p:cTn id="88" presetID="21" presetClass="entr" presetSubtype="1" fill="hold" nodeType="clickEffect">
                                  <p:stCondLst>
                                    <p:cond delay="0"/>
                                  </p:stCondLst>
                                  <p:childTnLst>
                                    <p:set>
                                      <p:cBhvr>
                                        <p:cTn id="89" dur="1" fill="hold">
                                          <p:stCondLst>
                                            <p:cond delay="0"/>
                                          </p:stCondLst>
                                        </p:cTn>
                                        <p:tgtEl>
                                          <p:spTgt spid="6">
                                            <p:txEl>
                                              <p:pRg st="8" end="8"/>
                                            </p:txEl>
                                          </p:spTgt>
                                        </p:tgtEl>
                                        <p:attrNameLst>
                                          <p:attrName>style.visibility</p:attrName>
                                        </p:attrNameLst>
                                      </p:cBhvr>
                                      <p:to>
                                        <p:strVal val="visible"/>
                                      </p:to>
                                    </p:set>
                                    <p:animEffect transition="in" filter="wheel(1)">
                                      <p:cBhvr>
                                        <p:cTn id="90" dur="2000"/>
                                        <p:tgtEl>
                                          <p:spTgt spid="6">
                                            <p:txEl>
                                              <p:pRg st="8" end="8"/>
                                            </p:txEl>
                                          </p:spTgt>
                                        </p:tgtEl>
                                      </p:cBhvr>
                                    </p:animEffect>
                                  </p:childTnLst>
                                </p:cTn>
                              </p:par>
                              <p:par>
                                <p:cTn id="91" presetID="21" presetClass="entr" presetSubtype="1" fill="hold" nodeType="withEffect">
                                  <p:stCondLst>
                                    <p:cond delay="0"/>
                                  </p:stCondLst>
                                  <p:childTnLst>
                                    <p:set>
                                      <p:cBhvr>
                                        <p:cTn id="92" dur="1" fill="hold">
                                          <p:stCondLst>
                                            <p:cond delay="0"/>
                                          </p:stCondLst>
                                        </p:cTn>
                                        <p:tgtEl>
                                          <p:spTgt spid="6">
                                            <p:txEl>
                                              <p:pRg st="9" end="9"/>
                                            </p:txEl>
                                          </p:spTgt>
                                        </p:tgtEl>
                                        <p:attrNameLst>
                                          <p:attrName>style.visibility</p:attrName>
                                        </p:attrNameLst>
                                      </p:cBhvr>
                                      <p:to>
                                        <p:strVal val="visible"/>
                                      </p:to>
                                    </p:set>
                                    <p:animEffect transition="in" filter="wheel(1)">
                                      <p:cBhvr>
                                        <p:cTn id="93" dur="2000"/>
                                        <p:tgtEl>
                                          <p:spTgt spid="6">
                                            <p:txEl>
                                              <p:pRg st="9" end="9"/>
                                            </p:txEl>
                                          </p:spTgt>
                                        </p:tgtEl>
                                      </p:cBhvr>
                                    </p:animEffect>
                                  </p:childTnLst>
                                </p:cTn>
                              </p:par>
                              <p:par>
                                <p:cTn id="94" presetID="21" presetClass="entr" presetSubtype="1" fill="hold" nodeType="withEffect">
                                  <p:stCondLst>
                                    <p:cond delay="0"/>
                                  </p:stCondLst>
                                  <p:childTnLst>
                                    <p:set>
                                      <p:cBhvr>
                                        <p:cTn id="95" dur="1" fill="hold">
                                          <p:stCondLst>
                                            <p:cond delay="0"/>
                                          </p:stCondLst>
                                        </p:cTn>
                                        <p:tgtEl>
                                          <p:spTgt spid="6">
                                            <p:txEl>
                                              <p:pRg st="10" end="10"/>
                                            </p:txEl>
                                          </p:spTgt>
                                        </p:tgtEl>
                                        <p:attrNameLst>
                                          <p:attrName>style.visibility</p:attrName>
                                        </p:attrNameLst>
                                      </p:cBhvr>
                                      <p:to>
                                        <p:strVal val="visible"/>
                                      </p:to>
                                    </p:set>
                                    <p:animEffect transition="in" filter="wheel(1)">
                                      <p:cBhvr>
                                        <p:cTn id="96" dur="200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39</a:t>
            </a:fld>
            <a:endParaRPr lang="es-ES" dirty="0"/>
          </a:p>
        </p:txBody>
      </p:sp>
      <p:sp>
        <p:nvSpPr>
          <p:cNvPr id="2" name="CuadroTexto 1"/>
          <p:cNvSpPr txBox="1"/>
          <p:nvPr/>
        </p:nvSpPr>
        <p:spPr>
          <a:xfrm>
            <a:off x="781049" y="985974"/>
            <a:ext cx="10798336" cy="4031873"/>
          </a:xfrm>
          <a:prstGeom prst="rect">
            <a:avLst/>
          </a:prstGeom>
          <a:noFill/>
        </p:spPr>
        <p:txBody>
          <a:bodyPr wrap="square" rtlCol="0">
            <a:spAutoFit/>
          </a:bodyPr>
          <a:lstStyle/>
          <a:p>
            <a:pPr>
              <a:spcAft>
                <a:spcPts val="1200"/>
              </a:spcAft>
            </a:pPr>
            <a:r>
              <a:rPr lang="es-MX" dirty="0" smtClean="0">
                <a:solidFill>
                  <a:srgbClr val="FF0000"/>
                </a:solidFill>
              </a:rPr>
              <a:t>RECEPCIÓN DE UNA OBRA, CUYO CONTRATO SE LIQUIDA ANTICIPADAMENTE:</a:t>
            </a:r>
          </a:p>
          <a:p>
            <a:pPr marL="342900" indent="-342900" algn="just">
              <a:spcAft>
                <a:spcPts val="1800"/>
              </a:spcAft>
              <a:buFont typeface="+mj-lt"/>
              <a:buAutoNum type="alphaLcParenR"/>
            </a:pPr>
            <a:r>
              <a:rPr lang="es-MX" sz="1800" dirty="0" smtClean="0"/>
              <a:t>E</a:t>
            </a:r>
            <a:r>
              <a:rPr lang="es-CL" sz="1800" dirty="0" smtClean="0"/>
              <a:t>s </a:t>
            </a:r>
            <a:r>
              <a:rPr lang="es-CL" sz="1800" dirty="0"/>
              <a:t>recibida a través de </a:t>
            </a:r>
            <a:r>
              <a:rPr lang="es-CL" sz="1800" dirty="0" smtClean="0"/>
              <a:t>una </a:t>
            </a:r>
            <a:r>
              <a:rPr lang="es-MX" sz="1800" dirty="0" smtClean="0"/>
              <a:t>recepción </a:t>
            </a:r>
            <a:r>
              <a:rPr lang="es-MX" sz="1800" dirty="0"/>
              <a:t>única por la comisión que </a:t>
            </a:r>
            <a:r>
              <a:rPr lang="es-MX" sz="1800" dirty="0" smtClean="0"/>
              <a:t>corresponda.</a:t>
            </a:r>
            <a:endParaRPr lang="es-MX" sz="1800" dirty="0"/>
          </a:p>
          <a:p>
            <a:pPr marL="342900" indent="-342900" algn="just">
              <a:spcAft>
                <a:spcPts val="1800"/>
              </a:spcAft>
              <a:buFont typeface="+mj-lt"/>
              <a:buAutoNum type="alphaLcParenR"/>
            </a:pPr>
            <a:r>
              <a:rPr lang="es-MX" sz="1800" dirty="0"/>
              <a:t>Sólo una vez que la obra ejecutada se haya recibido</a:t>
            </a:r>
            <a:r>
              <a:rPr lang="es-MX" sz="1800" dirty="0" smtClean="0"/>
              <a:t>, se </a:t>
            </a:r>
            <a:r>
              <a:rPr lang="es-MX" sz="1800" dirty="0"/>
              <a:t>podrá contratar la continuación de ella.</a:t>
            </a:r>
          </a:p>
          <a:p>
            <a:pPr marL="342900" indent="-342900" algn="just">
              <a:spcAft>
                <a:spcPts val="1800"/>
              </a:spcAft>
              <a:buFont typeface="+mj-lt"/>
              <a:buAutoNum type="alphaLcParenR"/>
            </a:pPr>
            <a:r>
              <a:rPr lang="es-MX" sz="1800" dirty="0"/>
              <a:t>P</a:t>
            </a:r>
            <a:r>
              <a:rPr lang="es-MX" sz="1800" dirty="0" smtClean="0"/>
              <a:t>revio </a:t>
            </a:r>
            <a:r>
              <a:rPr lang="es-MX" sz="1800" dirty="0"/>
              <a:t>a la recepción</a:t>
            </a:r>
            <a:r>
              <a:rPr lang="es-MX" sz="1800" dirty="0" smtClean="0"/>
              <a:t>, la </a:t>
            </a:r>
            <a:r>
              <a:rPr lang="es-MX" sz="1800" dirty="0"/>
              <a:t>Dirección </a:t>
            </a:r>
            <a:r>
              <a:rPr lang="es-MX" sz="1800" dirty="0" smtClean="0"/>
              <a:t>podrá </a:t>
            </a:r>
            <a:r>
              <a:rPr lang="es-MX" sz="1800" dirty="0"/>
              <a:t>adoptar las medidas </a:t>
            </a:r>
            <a:r>
              <a:rPr lang="es-MX" sz="1800" dirty="0" smtClean="0"/>
              <a:t>y ejecutar </a:t>
            </a:r>
            <a:r>
              <a:rPr lang="es-MX" sz="1800" dirty="0"/>
              <a:t>las obras provisionales que se requieran </a:t>
            </a:r>
            <a:r>
              <a:rPr lang="es-MX" sz="1800" dirty="0" smtClean="0"/>
              <a:t>por razones </a:t>
            </a:r>
            <a:r>
              <a:rPr lang="es-MX" sz="1800" dirty="0"/>
              <a:t>de seguridad, indispensables para evitar </a:t>
            </a:r>
            <a:r>
              <a:rPr lang="es-MX" sz="1800" dirty="0" smtClean="0"/>
              <a:t>trastornos a </a:t>
            </a:r>
            <a:r>
              <a:rPr lang="es-MX" sz="1800" dirty="0"/>
              <a:t>la comunidad o el deterioro de lo construido. </a:t>
            </a:r>
            <a:endParaRPr lang="es-MX" sz="1800" dirty="0" smtClean="0"/>
          </a:p>
          <a:p>
            <a:pPr marL="342900" indent="-342900" algn="just">
              <a:spcAft>
                <a:spcPts val="1800"/>
              </a:spcAft>
              <a:buFont typeface="+mj-lt"/>
              <a:buAutoNum type="alphaLcParenR"/>
            </a:pPr>
            <a:r>
              <a:rPr lang="es-MX" sz="1800" dirty="0" smtClean="0"/>
              <a:t>El </a:t>
            </a:r>
            <a:r>
              <a:rPr lang="es-MX" sz="1800" dirty="0"/>
              <a:t>término de la obra no podrá volver a contratarse </a:t>
            </a:r>
            <a:r>
              <a:rPr lang="es-CL" sz="1800" dirty="0" smtClean="0"/>
              <a:t>con </a:t>
            </a:r>
            <a:r>
              <a:rPr lang="es-CL" sz="1800" dirty="0"/>
              <a:t>el primitivo contratista, salvo que medie </a:t>
            </a:r>
            <a:r>
              <a:rPr lang="es-CL" sz="1800" dirty="0" smtClean="0"/>
              <a:t>una </a:t>
            </a:r>
            <a:r>
              <a:rPr lang="es-MX" sz="1800" dirty="0" smtClean="0"/>
              <a:t>licitación </a:t>
            </a:r>
            <a:r>
              <a:rPr lang="es-MX" sz="1800" dirty="0"/>
              <a:t>pública y la liquidación no se haya debido </a:t>
            </a:r>
            <a:r>
              <a:rPr lang="es-MX" sz="1800" dirty="0" smtClean="0"/>
              <a:t>a </a:t>
            </a:r>
            <a:r>
              <a:rPr lang="es-CL" sz="1800" dirty="0" smtClean="0"/>
              <a:t>razones </a:t>
            </a:r>
            <a:r>
              <a:rPr lang="es-CL" sz="1800" dirty="0"/>
              <a:t>imputables a él.</a:t>
            </a:r>
          </a:p>
          <a:p>
            <a:pPr marL="342900" indent="-342900" algn="just">
              <a:spcAft>
                <a:spcPts val="1800"/>
              </a:spcAft>
              <a:buFont typeface="+mj-lt"/>
              <a:buAutoNum type="alphaLcParenR"/>
            </a:pPr>
            <a:r>
              <a:rPr lang="es-MX" sz="1800" dirty="0" smtClean="0"/>
              <a:t>El contratista de </a:t>
            </a:r>
            <a:r>
              <a:rPr lang="es-MX" sz="1800" dirty="0"/>
              <a:t>un contrato que se </a:t>
            </a:r>
            <a:r>
              <a:rPr lang="es-MX" sz="1800" dirty="0" smtClean="0"/>
              <a:t>liquide anticipadamente</a:t>
            </a:r>
            <a:r>
              <a:rPr lang="es-MX" sz="1800" dirty="0"/>
              <a:t>, queda sujeto también a la garantía </a:t>
            </a:r>
            <a:r>
              <a:rPr lang="es-MX" sz="1800" dirty="0" smtClean="0"/>
              <a:t>que determina </a:t>
            </a:r>
            <a:r>
              <a:rPr lang="es-MX" sz="1800" dirty="0"/>
              <a:t>el </a:t>
            </a:r>
            <a:r>
              <a:rPr lang="es-MX" sz="1800" dirty="0" smtClean="0"/>
              <a:t>Código Civil (5 años), </a:t>
            </a:r>
            <a:r>
              <a:rPr lang="es-MX" sz="1800" dirty="0"/>
              <a:t>el que se contará desde la fecha de la </a:t>
            </a:r>
            <a:r>
              <a:rPr lang="es-MX" sz="1800" dirty="0" smtClean="0"/>
              <a:t>recepción única</a:t>
            </a:r>
            <a:endParaRPr lang="es-CL" sz="1800" dirty="0"/>
          </a:p>
        </p:txBody>
      </p:sp>
      <p:sp>
        <p:nvSpPr>
          <p:cNvPr id="3" name="2 Flecha curvada hacia la derecha">
            <a:hlinkClick r:id="rId3" action="ppaction://hlinksldjump"/>
          </p:cNvPr>
          <p:cNvSpPr/>
          <p:nvPr/>
        </p:nvSpPr>
        <p:spPr>
          <a:xfrm>
            <a:off x="9832769" y="4821382"/>
            <a:ext cx="795647" cy="1009402"/>
          </a:xfrm>
          <a:prstGeom prst="curvedRightArrow">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solidFill>
                <a:schemeClr val="tx1"/>
              </a:solidFill>
            </a:endParaRPr>
          </a:p>
        </p:txBody>
      </p:sp>
    </p:spTree>
    <p:extLst>
      <p:ext uri="{BB962C8B-B14F-4D97-AF65-F5344CB8AC3E}">
        <p14:creationId xmlns:p14="http://schemas.microsoft.com/office/powerpoint/2010/main" val="657337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fade">
                                      <p:cBhvr>
                                        <p:cTn id="25" dur="1000"/>
                                        <p:tgtEl>
                                          <p:spTgt spid="2">
                                            <p:txEl>
                                              <p:pRg st="1" end="1"/>
                                            </p:txEl>
                                          </p:spTgt>
                                        </p:tgtEl>
                                      </p:cBhvr>
                                    </p:animEffect>
                                    <p:anim calcmode="lin" valueType="num">
                                      <p:cBhvr>
                                        <p:cTn id="26"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2">
                                            <p:txEl>
                                              <p:pRg st="2" end="2"/>
                                            </p:txEl>
                                          </p:spTgt>
                                        </p:tgtEl>
                                        <p:attrNameLst>
                                          <p:attrName>style.visibility</p:attrName>
                                        </p:attrNameLst>
                                      </p:cBhvr>
                                      <p:to>
                                        <p:strVal val="visible"/>
                                      </p:to>
                                    </p:set>
                                    <p:animEffect transition="in" filter="wipe(down)">
                                      <p:cBhvr>
                                        <p:cTn id="32" dur="580">
                                          <p:stCondLst>
                                            <p:cond delay="0"/>
                                          </p:stCondLst>
                                        </p:cTn>
                                        <p:tgtEl>
                                          <p:spTgt spid="2">
                                            <p:txEl>
                                              <p:pRg st="2" end="2"/>
                                            </p:txEl>
                                          </p:spTgt>
                                        </p:tgtEl>
                                      </p:cBhvr>
                                    </p:animEffect>
                                    <p:anim calcmode="lin" valueType="num">
                                      <p:cBhvr>
                                        <p:cTn id="33" dur="1822"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2">
                                            <p:txEl>
                                              <p:pRg st="2" end="2"/>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2">
                                            <p:txEl>
                                              <p:pRg st="2" end="2"/>
                                            </p:txEl>
                                          </p:spTgt>
                                        </p:tgtEl>
                                      </p:cBhvr>
                                      <p:to x="100000" y="60000"/>
                                    </p:animScale>
                                    <p:animScale>
                                      <p:cBhvr>
                                        <p:cTn id="39" dur="166" decel="50000">
                                          <p:stCondLst>
                                            <p:cond delay="676"/>
                                          </p:stCondLst>
                                        </p:cTn>
                                        <p:tgtEl>
                                          <p:spTgt spid="2">
                                            <p:txEl>
                                              <p:pRg st="2" end="2"/>
                                            </p:txEl>
                                          </p:spTgt>
                                        </p:tgtEl>
                                      </p:cBhvr>
                                      <p:to x="100000" y="100000"/>
                                    </p:animScale>
                                    <p:animScale>
                                      <p:cBhvr>
                                        <p:cTn id="40" dur="26">
                                          <p:stCondLst>
                                            <p:cond delay="1312"/>
                                          </p:stCondLst>
                                        </p:cTn>
                                        <p:tgtEl>
                                          <p:spTgt spid="2">
                                            <p:txEl>
                                              <p:pRg st="2" end="2"/>
                                            </p:txEl>
                                          </p:spTgt>
                                        </p:tgtEl>
                                      </p:cBhvr>
                                      <p:to x="100000" y="80000"/>
                                    </p:animScale>
                                    <p:animScale>
                                      <p:cBhvr>
                                        <p:cTn id="41" dur="166" decel="50000">
                                          <p:stCondLst>
                                            <p:cond delay="1338"/>
                                          </p:stCondLst>
                                        </p:cTn>
                                        <p:tgtEl>
                                          <p:spTgt spid="2">
                                            <p:txEl>
                                              <p:pRg st="2" end="2"/>
                                            </p:txEl>
                                          </p:spTgt>
                                        </p:tgtEl>
                                      </p:cBhvr>
                                      <p:to x="100000" y="100000"/>
                                    </p:animScale>
                                    <p:animScale>
                                      <p:cBhvr>
                                        <p:cTn id="42" dur="26">
                                          <p:stCondLst>
                                            <p:cond delay="1642"/>
                                          </p:stCondLst>
                                        </p:cTn>
                                        <p:tgtEl>
                                          <p:spTgt spid="2">
                                            <p:txEl>
                                              <p:pRg st="2" end="2"/>
                                            </p:txEl>
                                          </p:spTgt>
                                        </p:tgtEl>
                                      </p:cBhvr>
                                      <p:to x="100000" y="90000"/>
                                    </p:animScale>
                                    <p:animScale>
                                      <p:cBhvr>
                                        <p:cTn id="43" dur="166" decel="50000">
                                          <p:stCondLst>
                                            <p:cond delay="1668"/>
                                          </p:stCondLst>
                                        </p:cTn>
                                        <p:tgtEl>
                                          <p:spTgt spid="2">
                                            <p:txEl>
                                              <p:pRg st="2" end="2"/>
                                            </p:txEl>
                                          </p:spTgt>
                                        </p:tgtEl>
                                      </p:cBhvr>
                                      <p:to x="100000" y="100000"/>
                                    </p:animScale>
                                    <p:animScale>
                                      <p:cBhvr>
                                        <p:cTn id="44" dur="26">
                                          <p:stCondLst>
                                            <p:cond delay="1808"/>
                                          </p:stCondLst>
                                        </p:cTn>
                                        <p:tgtEl>
                                          <p:spTgt spid="2">
                                            <p:txEl>
                                              <p:pRg st="2" end="2"/>
                                            </p:txEl>
                                          </p:spTgt>
                                        </p:tgtEl>
                                      </p:cBhvr>
                                      <p:to x="100000" y="95000"/>
                                    </p:animScale>
                                    <p:animScale>
                                      <p:cBhvr>
                                        <p:cTn id="45" dur="166" decel="50000">
                                          <p:stCondLst>
                                            <p:cond delay="1834"/>
                                          </p:stCondLst>
                                        </p:cTn>
                                        <p:tgtEl>
                                          <p:spTgt spid="2">
                                            <p:txEl>
                                              <p:pRg st="2" end="2"/>
                                            </p:txEl>
                                          </p:spTgt>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2">
                                            <p:txEl>
                                              <p:pRg st="3" end="3"/>
                                            </p:txEl>
                                          </p:spTgt>
                                        </p:tgtEl>
                                        <p:attrNameLst>
                                          <p:attrName>style.visibility</p:attrName>
                                        </p:attrNameLst>
                                      </p:cBhvr>
                                      <p:to>
                                        <p:strVal val="visible"/>
                                      </p:to>
                                    </p:set>
                                    <p:anim calcmode="lin" valueType="num">
                                      <p:cBhvr additive="base">
                                        <p:cTn id="50"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2">
                                            <p:txEl>
                                              <p:pRg st="4" end="4"/>
                                            </p:txEl>
                                          </p:spTgt>
                                        </p:tgtEl>
                                        <p:attrNameLst>
                                          <p:attrName>style.visibility</p:attrName>
                                        </p:attrNameLst>
                                      </p:cBhvr>
                                      <p:to>
                                        <p:strVal val="visible"/>
                                      </p:to>
                                    </p:set>
                                    <p:animEffect transition="in" filter="barn(inVertical)">
                                      <p:cBhvr>
                                        <p:cTn id="56" dur="500"/>
                                        <p:tgtEl>
                                          <p:spTgt spid="2">
                                            <p:txEl>
                                              <p:pRg st="4" end="4"/>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2">
                                            <p:txEl>
                                              <p:pRg st="5" end="5"/>
                                            </p:txEl>
                                          </p:spTgt>
                                        </p:tgtEl>
                                        <p:attrNameLst>
                                          <p:attrName>style.visibility</p:attrName>
                                        </p:attrNameLst>
                                      </p:cBhvr>
                                      <p:to>
                                        <p:strVal val="visible"/>
                                      </p:to>
                                    </p:set>
                                    <p:animEffect transition="in" filter="wipe(down)">
                                      <p:cBhvr>
                                        <p:cTn id="61" dur="580">
                                          <p:stCondLst>
                                            <p:cond delay="0"/>
                                          </p:stCondLst>
                                        </p:cTn>
                                        <p:tgtEl>
                                          <p:spTgt spid="2">
                                            <p:txEl>
                                              <p:pRg st="5" end="5"/>
                                            </p:txEl>
                                          </p:spTgt>
                                        </p:tgtEl>
                                      </p:cBhvr>
                                    </p:animEffect>
                                    <p:anim calcmode="lin" valueType="num">
                                      <p:cBhvr>
                                        <p:cTn id="62" dur="1822" tmFilter="0,0; 0.14,0.36; 0.43,0.73; 0.71,0.91; 1.0,1.0">
                                          <p:stCondLst>
                                            <p:cond delay="0"/>
                                          </p:stCondLst>
                                        </p:cTn>
                                        <p:tgtEl>
                                          <p:spTgt spid="2">
                                            <p:txEl>
                                              <p:pRg st="5" end="5"/>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2">
                                            <p:txEl>
                                              <p:pRg st="5" end="5"/>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2">
                                            <p:txEl>
                                              <p:pRg st="5" end="5"/>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2">
                                            <p:txEl>
                                              <p:pRg st="5" end="5"/>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2">
                                            <p:txEl>
                                              <p:pRg st="5" end="5"/>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2">
                                            <p:txEl>
                                              <p:pRg st="5" end="5"/>
                                            </p:txEl>
                                          </p:spTgt>
                                        </p:tgtEl>
                                      </p:cBhvr>
                                      <p:to x="100000" y="60000"/>
                                    </p:animScale>
                                    <p:animScale>
                                      <p:cBhvr>
                                        <p:cTn id="68" dur="166" decel="50000">
                                          <p:stCondLst>
                                            <p:cond delay="676"/>
                                          </p:stCondLst>
                                        </p:cTn>
                                        <p:tgtEl>
                                          <p:spTgt spid="2">
                                            <p:txEl>
                                              <p:pRg st="5" end="5"/>
                                            </p:txEl>
                                          </p:spTgt>
                                        </p:tgtEl>
                                      </p:cBhvr>
                                      <p:to x="100000" y="100000"/>
                                    </p:animScale>
                                    <p:animScale>
                                      <p:cBhvr>
                                        <p:cTn id="69" dur="26">
                                          <p:stCondLst>
                                            <p:cond delay="1312"/>
                                          </p:stCondLst>
                                        </p:cTn>
                                        <p:tgtEl>
                                          <p:spTgt spid="2">
                                            <p:txEl>
                                              <p:pRg st="5" end="5"/>
                                            </p:txEl>
                                          </p:spTgt>
                                        </p:tgtEl>
                                      </p:cBhvr>
                                      <p:to x="100000" y="80000"/>
                                    </p:animScale>
                                    <p:animScale>
                                      <p:cBhvr>
                                        <p:cTn id="70" dur="166" decel="50000">
                                          <p:stCondLst>
                                            <p:cond delay="1338"/>
                                          </p:stCondLst>
                                        </p:cTn>
                                        <p:tgtEl>
                                          <p:spTgt spid="2">
                                            <p:txEl>
                                              <p:pRg st="5" end="5"/>
                                            </p:txEl>
                                          </p:spTgt>
                                        </p:tgtEl>
                                      </p:cBhvr>
                                      <p:to x="100000" y="100000"/>
                                    </p:animScale>
                                    <p:animScale>
                                      <p:cBhvr>
                                        <p:cTn id="71" dur="26">
                                          <p:stCondLst>
                                            <p:cond delay="1642"/>
                                          </p:stCondLst>
                                        </p:cTn>
                                        <p:tgtEl>
                                          <p:spTgt spid="2">
                                            <p:txEl>
                                              <p:pRg st="5" end="5"/>
                                            </p:txEl>
                                          </p:spTgt>
                                        </p:tgtEl>
                                      </p:cBhvr>
                                      <p:to x="100000" y="90000"/>
                                    </p:animScale>
                                    <p:animScale>
                                      <p:cBhvr>
                                        <p:cTn id="72" dur="166" decel="50000">
                                          <p:stCondLst>
                                            <p:cond delay="1668"/>
                                          </p:stCondLst>
                                        </p:cTn>
                                        <p:tgtEl>
                                          <p:spTgt spid="2">
                                            <p:txEl>
                                              <p:pRg st="5" end="5"/>
                                            </p:txEl>
                                          </p:spTgt>
                                        </p:tgtEl>
                                      </p:cBhvr>
                                      <p:to x="100000" y="100000"/>
                                    </p:animScale>
                                    <p:animScale>
                                      <p:cBhvr>
                                        <p:cTn id="73" dur="26">
                                          <p:stCondLst>
                                            <p:cond delay="1808"/>
                                          </p:stCondLst>
                                        </p:cTn>
                                        <p:tgtEl>
                                          <p:spTgt spid="2">
                                            <p:txEl>
                                              <p:pRg st="5" end="5"/>
                                            </p:txEl>
                                          </p:spTgt>
                                        </p:tgtEl>
                                      </p:cBhvr>
                                      <p:to x="100000" y="95000"/>
                                    </p:animScale>
                                    <p:animScale>
                                      <p:cBhvr>
                                        <p:cTn id="74" dur="166" decel="50000">
                                          <p:stCondLst>
                                            <p:cond delay="1834"/>
                                          </p:stCondLst>
                                        </p:cTn>
                                        <p:tgtEl>
                                          <p:spTgt spid="2">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Imagen 4"/>
          <p:cNvPicPr>
            <a:picLocks noChangeAspect="1"/>
          </p:cNvPicPr>
          <p:nvPr/>
        </p:nvPicPr>
        <p:blipFill>
          <a:blip r:embed="rId3"/>
          <a:stretch>
            <a:fillRect/>
          </a:stretch>
        </p:blipFill>
        <p:spPr>
          <a:xfrm>
            <a:off x="7854858" y="69501"/>
            <a:ext cx="2847975" cy="1600200"/>
          </a:xfrm>
          <a:prstGeom prst="rect">
            <a:avLst/>
          </a:prstGeom>
        </p:spPr>
      </p:pic>
      <p:pic>
        <p:nvPicPr>
          <p:cNvPr id="8" name="Imagen 7"/>
          <p:cNvPicPr>
            <a:picLocks noChangeAspect="1"/>
          </p:cNvPicPr>
          <p:nvPr/>
        </p:nvPicPr>
        <p:blipFill>
          <a:blip r:embed="rId4"/>
          <a:stretch>
            <a:fillRect/>
          </a:stretch>
        </p:blipFill>
        <p:spPr>
          <a:xfrm>
            <a:off x="888478" y="311436"/>
            <a:ext cx="2466975" cy="1847850"/>
          </a:xfrm>
          <a:prstGeom prst="rect">
            <a:avLst/>
          </a:prstGeom>
        </p:spPr>
      </p:pic>
      <p:pic>
        <p:nvPicPr>
          <p:cNvPr id="10" name="Imagen 9"/>
          <p:cNvPicPr>
            <a:picLocks noChangeAspect="1"/>
          </p:cNvPicPr>
          <p:nvPr/>
        </p:nvPicPr>
        <p:blipFill>
          <a:blip r:embed="rId5"/>
          <a:stretch>
            <a:fillRect/>
          </a:stretch>
        </p:blipFill>
        <p:spPr>
          <a:xfrm>
            <a:off x="7904272" y="4743450"/>
            <a:ext cx="3524250" cy="2114550"/>
          </a:xfrm>
          <a:prstGeom prst="rect">
            <a:avLst/>
          </a:prstGeom>
        </p:spPr>
      </p:pic>
      <p:sp>
        <p:nvSpPr>
          <p:cNvPr id="11" name="Rectángulo 10"/>
          <p:cNvSpPr/>
          <p:nvPr/>
        </p:nvSpPr>
        <p:spPr>
          <a:xfrm>
            <a:off x="1381259" y="3004456"/>
            <a:ext cx="9509759" cy="2647519"/>
          </a:xfrm>
          <a:prstGeom prst="rect">
            <a:avLst/>
          </a:prstGeom>
          <a:noFill/>
        </p:spPr>
        <p:txBody>
          <a:bodyPr wrap="none" lIns="91440" tIns="45720" rIns="91440" bIns="45720">
            <a:prstTxWarp prst="textArchUp">
              <a:avLst/>
            </a:prstTxWarp>
            <a:spAutoFit/>
          </a:bodyPr>
          <a:lstStyle/>
          <a:p>
            <a:pPr algn="ctr"/>
            <a:r>
              <a:rPr lang="es-ES"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Inicio y desarrollo de los trabajos</a:t>
            </a:r>
            <a:endParaRPr lang="es-E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994758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40</a:t>
            </a:fld>
            <a:endParaRPr lang="es-ES" dirty="0"/>
          </a:p>
        </p:txBody>
      </p:sp>
      <p:sp>
        <p:nvSpPr>
          <p:cNvPr id="3" name="2 CuadroTexto"/>
          <p:cNvSpPr txBox="1"/>
          <p:nvPr/>
        </p:nvSpPr>
        <p:spPr>
          <a:xfrm>
            <a:off x="605927" y="559822"/>
            <a:ext cx="10565175" cy="5852884"/>
          </a:xfrm>
          <a:prstGeom prst="rect">
            <a:avLst/>
          </a:prstGeom>
          <a:noFill/>
        </p:spPr>
        <p:txBody>
          <a:bodyPr wrap="square" rtlCol="0">
            <a:spAutoFit/>
          </a:bodyPr>
          <a:lstStyle/>
          <a:p>
            <a:pPr algn="just">
              <a:spcAft>
                <a:spcPts val="400"/>
              </a:spcAft>
            </a:pPr>
            <a:r>
              <a:rPr lang="es-ES_tradnl" sz="2300" dirty="0">
                <a:solidFill>
                  <a:srgbClr val="FF0000"/>
                </a:solidFill>
                <a:effectLst>
                  <a:outerShdw blurRad="38100" dist="38100" dir="2700000" algn="tl">
                    <a:srgbClr val="000000">
                      <a:alpha val="43137"/>
                    </a:srgbClr>
                  </a:outerShdw>
                </a:effectLst>
              </a:rPr>
              <a:t>Una vez tramitado por la C.G.R el decreto o resolución que aprueba un contrato de ejecución de obra pública, sus modificaciones o </a:t>
            </a:r>
            <a:r>
              <a:rPr lang="es-ES_tradnl" sz="2300" dirty="0" smtClean="0">
                <a:solidFill>
                  <a:srgbClr val="FF0000"/>
                </a:solidFill>
                <a:effectLst>
                  <a:outerShdw blurRad="38100" dist="38100" dir="2700000" algn="tl">
                    <a:srgbClr val="000000">
                      <a:alpha val="43137"/>
                    </a:srgbClr>
                  </a:outerShdw>
                </a:effectLst>
              </a:rPr>
              <a:t>liquidación</a:t>
            </a:r>
            <a:r>
              <a:rPr lang="es-ES_tradnl" sz="2300" dirty="0" smtClean="0"/>
              <a:t>:</a:t>
            </a:r>
          </a:p>
          <a:p>
            <a:pPr marL="457200" indent="-457200" algn="just">
              <a:spcAft>
                <a:spcPts val="600"/>
              </a:spcAft>
              <a:buFont typeface="+mj-lt"/>
              <a:buAutoNum type="arabicPeriod"/>
            </a:pPr>
            <a:r>
              <a:rPr lang="es-ES_tradnl" sz="2000" u="sng" dirty="0" smtClean="0"/>
              <a:t>Tres </a:t>
            </a:r>
            <a:r>
              <a:rPr lang="es-ES_tradnl" sz="2000" u="sng" dirty="0"/>
              <a:t>transcripciones</a:t>
            </a:r>
            <a:r>
              <a:rPr lang="es-ES_tradnl" sz="2000" dirty="0"/>
              <a:t> de ellos deben ser suscritas ante notario por el contratista, quien además debe </a:t>
            </a:r>
            <a:r>
              <a:rPr lang="es-ES_tradnl" sz="2000" u="sng" dirty="0"/>
              <a:t> protocolizar </a:t>
            </a:r>
            <a:r>
              <a:rPr lang="es-ES_tradnl" sz="2000" dirty="0"/>
              <a:t>ante el mismo notario, </a:t>
            </a:r>
            <a:r>
              <a:rPr lang="es-ES_tradnl" sz="2000" u="sng" dirty="0"/>
              <a:t>uno de esos ejemplares</a:t>
            </a:r>
            <a:r>
              <a:rPr lang="es-ES_tradnl" sz="2000" dirty="0"/>
              <a:t>.</a:t>
            </a:r>
          </a:p>
          <a:p>
            <a:pPr marL="457200" indent="-457200" algn="just">
              <a:spcBef>
                <a:spcPts val="600"/>
              </a:spcBef>
              <a:spcAft>
                <a:spcPts val="600"/>
              </a:spcAft>
              <a:buFont typeface="+mj-lt"/>
              <a:buAutoNum type="arabicPeriod"/>
            </a:pPr>
            <a:r>
              <a:rPr lang="es-ES_tradnl" sz="2000" dirty="0">
                <a:solidFill>
                  <a:srgbClr val="000099"/>
                </a:solidFill>
              </a:rPr>
              <a:t>Dentro del plazo de </a:t>
            </a:r>
            <a:r>
              <a:rPr lang="es-ES_tradnl" sz="2000" u="sng" dirty="0">
                <a:solidFill>
                  <a:srgbClr val="000099"/>
                </a:solidFill>
              </a:rPr>
              <a:t>30 días</a:t>
            </a:r>
            <a:r>
              <a:rPr lang="es-ES_tradnl" sz="2000" dirty="0">
                <a:solidFill>
                  <a:srgbClr val="000099"/>
                </a:solidFill>
              </a:rPr>
              <a:t> </a:t>
            </a:r>
            <a:r>
              <a:rPr lang="es-ES_tradnl" sz="2000" dirty="0"/>
              <a:t>- contados desde el ingreso del decreto o resolución a la </a:t>
            </a:r>
            <a:r>
              <a:rPr lang="es-ES_tradnl" sz="2000" dirty="0" smtClean="0"/>
              <a:t>Oficina </a:t>
            </a:r>
            <a:r>
              <a:rPr lang="es-ES_tradnl" sz="2000" dirty="0"/>
              <a:t>de Partes - </a:t>
            </a:r>
            <a:r>
              <a:rPr lang="es-ES_tradnl" sz="2000" dirty="0">
                <a:solidFill>
                  <a:srgbClr val="FF0000"/>
                </a:solidFill>
              </a:rPr>
              <a:t>el </a:t>
            </a:r>
            <a:r>
              <a:rPr lang="es-ES_tradnl" sz="2000" u="sng" dirty="0">
                <a:solidFill>
                  <a:srgbClr val="FF0000"/>
                </a:solidFill>
              </a:rPr>
              <a:t>contratista </a:t>
            </a:r>
            <a:r>
              <a:rPr lang="es-ES_tradnl" sz="2000" u="sng" dirty="0" smtClean="0">
                <a:solidFill>
                  <a:srgbClr val="FF0000"/>
                </a:solidFill>
              </a:rPr>
              <a:t>– entre otros - </a:t>
            </a:r>
            <a:r>
              <a:rPr lang="es-ES_tradnl" sz="2000" b="1" u="sng" dirty="0" smtClean="0">
                <a:solidFill>
                  <a:srgbClr val="FF0000"/>
                </a:solidFill>
              </a:rPr>
              <a:t>debe</a:t>
            </a:r>
            <a:r>
              <a:rPr lang="es-ES_tradnl" sz="2000" dirty="0" smtClean="0">
                <a:solidFill>
                  <a:srgbClr val="FF0000"/>
                </a:solidFill>
              </a:rPr>
              <a:t>:</a:t>
            </a:r>
          </a:p>
          <a:p>
            <a:pPr marL="1129101" lvl="1" indent="-514350" algn="just">
              <a:buClr>
                <a:srgbClr val="FF0000"/>
              </a:buClr>
              <a:buFont typeface="+mj-lt"/>
              <a:buAutoNum type="alphaLcParenR"/>
            </a:pPr>
            <a:r>
              <a:rPr lang="es-ES_tradnl" sz="2000" u="sng" dirty="0" smtClean="0"/>
              <a:t>entregar </a:t>
            </a:r>
            <a:r>
              <a:rPr lang="es-ES_tradnl" sz="2000" dirty="0" smtClean="0"/>
              <a:t>2 copias de la protocolización a la Fiscalía MOP, la cual - verificado el cumplimiento - remite uno de dichos ejemplares a la Dirección correspondiente para su archivo.</a:t>
            </a:r>
          </a:p>
          <a:p>
            <a:pPr lvl="2" algn="just">
              <a:spcAft>
                <a:spcPts val="1200"/>
              </a:spcAft>
              <a:buClr>
                <a:srgbClr val="FF0000"/>
              </a:buClr>
            </a:pPr>
            <a:r>
              <a:rPr lang="es-ES_tradnl" sz="2000" u="sng" dirty="0" smtClean="0"/>
              <a:t>La Dirección comunica</a:t>
            </a:r>
            <a:r>
              <a:rPr lang="es-ES" sz="2000" u="sng" dirty="0" smtClean="0"/>
              <a:t> </a:t>
            </a:r>
            <a:r>
              <a:rPr lang="es-ES" sz="2000" dirty="0" smtClean="0"/>
              <a:t>al </a:t>
            </a:r>
            <a:r>
              <a:rPr lang="es-ES" sz="2000" dirty="0" smtClean="0">
                <a:solidFill>
                  <a:srgbClr val="0000FF"/>
                </a:solidFill>
              </a:rPr>
              <a:t>Registro General de Contratistas </a:t>
            </a:r>
            <a:r>
              <a:rPr lang="es-ES" sz="2000" dirty="0" smtClean="0"/>
              <a:t>las características esenciales del contrato</a:t>
            </a:r>
            <a:r>
              <a:rPr lang="es-ES" sz="2000" b="1" dirty="0" smtClean="0"/>
              <a:t>: </a:t>
            </a:r>
            <a:r>
              <a:rPr lang="es-ES" sz="2000" dirty="0" smtClean="0"/>
              <a:t> Tipo de contrato, </a:t>
            </a:r>
            <a:r>
              <a:rPr lang="es-CL" sz="2000" dirty="0" smtClean="0"/>
              <a:t>Contratista adjudicatario,  Monto,  </a:t>
            </a:r>
            <a:r>
              <a:rPr lang="es-ES" sz="2000" dirty="0" smtClean="0"/>
              <a:t>Fecha de inicio y plazo de ejecución.</a:t>
            </a:r>
          </a:p>
          <a:p>
            <a:pPr marL="1071951" lvl="1" indent="-457200" algn="just">
              <a:buClr>
                <a:srgbClr val="FF0000"/>
              </a:buClr>
              <a:buFont typeface="+mj-lt"/>
              <a:buAutoNum type="alphaLcParenR"/>
            </a:pPr>
            <a:r>
              <a:rPr lang="es-ES_tradnl" sz="2000" u="sng" dirty="0" smtClean="0"/>
              <a:t>entregar</a:t>
            </a:r>
            <a:r>
              <a:rPr lang="es-ES_tradnl" sz="2000" dirty="0" smtClean="0"/>
              <a:t> </a:t>
            </a:r>
            <a:r>
              <a:rPr lang="es-ES_tradnl" sz="2000" u="sng" dirty="0">
                <a:solidFill>
                  <a:srgbClr val="FF0000"/>
                </a:solidFill>
              </a:rPr>
              <a:t>firmados</a:t>
            </a:r>
            <a:r>
              <a:rPr lang="es-ES_tradnl" sz="2000" dirty="0"/>
              <a:t> </a:t>
            </a:r>
            <a:r>
              <a:rPr lang="es-CL" sz="2000" u="sng" dirty="0"/>
              <a:t>por él o por su representante legal</a:t>
            </a:r>
            <a:r>
              <a:rPr lang="es-CL" sz="2000" dirty="0"/>
              <a:t>: las bases administrativas, de </a:t>
            </a:r>
            <a:r>
              <a:rPr lang="es-ES" sz="2000" dirty="0"/>
              <a:t>prevención de riesgos, ambientales, especificaciones técnicas, planos y demás antecedentes que hayan servido de fundamento al contrato.   La Dirección los deposita en el archivo especial correspondiente.</a:t>
            </a:r>
            <a:endParaRPr lang="es-CL" sz="2000" dirty="0"/>
          </a:p>
          <a:p>
            <a:pPr lvl="2" algn="just">
              <a:buClr>
                <a:srgbClr val="FF0000"/>
              </a:buClr>
            </a:pPr>
            <a:endParaRPr lang="es-CL" sz="2000" dirty="0"/>
          </a:p>
        </p:txBody>
      </p:sp>
    </p:spTree>
    <p:extLst>
      <p:ext uri="{BB962C8B-B14F-4D97-AF65-F5344CB8AC3E}">
        <p14:creationId xmlns:p14="http://schemas.microsoft.com/office/powerpoint/2010/main" val="1406577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par>
                                <p:cTn id="13" presetID="6" presetClass="entr" presetSubtype="16"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circle(in)">
                                      <p:cBhvr>
                                        <p:cTn id="15" dur="2000"/>
                                        <p:tgtEl>
                                          <p:spTgt spid="3">
                                            <p:txEl>
                                              <p:pRg st="3" end="3"/>
                                            </p:txEl>
                                          </p:spTgt>
                                        </p:tgtEl>
                                      </p:cBhvr>
                                    </p:animEffect>
                                  </p:childTnLst>
                                </p:cTn>
                              </p:par>
                              <p:par>
                                <p:cTn id="16" presetID="6" presetClass="entr" presetSubtype="16"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circle(in)">
                                      <p:cBhvr>
                                        <p:cTn id="18" dur="2000"/>
                                        <p:tgtEl>
                                          <p:spTgt spid="3">
                                            <p:txEl>
                                              <p:pRg st="4" end="4"/>
                                            </p:txEl>
                                          </p:spTgt>
                                        </p:tgtEl>
                                      </p:cBhvr>
                                    </p:animEffect>
                                  </p:childTnLst>
                                </p:cTn>
                              </p:par>
                              <p:par>
                                <p:cTn id="19" presetID="6" presetClass="entr" presetSubtype="16"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circle(in)">
                                      <p:cBhvr>
                                        <p:cTn id="21"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41</a:t>
            </a:fld>
            <a:endParaRPr lang="es-ES" dirty="0"/>
          </a:p>
        </p:txBody>
      </p:sp>
      <p:sp>
        <p:nvSpPr>
          <p:cNvPr id="4" name="3 CuadroTexto"/>
          <p:cNvSpPr txBox="1"/>
          <p:nvPr/>
        </p:nvSpPr>
        <p:spPr>
          <a:xfrm>
            <a:off x="679396" y="1121176"/>
            <a:ext cx="10529888" cy="1015663"/>
          </a:xfrm>
          <a:prstGeom prst="rect">
            <a:avLst/>
          </a:prstGeom>
          <a:noFill/>
        </p:spPr>
        <p:txBody>
          <a:bodyPr wrap="square" rtlCol="0">
            <a:spAutoFit/>
          </a:bodyPr>
          <a:lstStyle/>
          <a:p>
            <a:pPr marL="457200" lvl="1" indent="-457200" algn="just">
              <a:buClr>
                <a:srgbClr val="FF0000"/>
              </a:buClr>
              <a:buFont typeface="+mj-lt"/>
              <a:buAutoNum type="alphaLcParenR" startAt="3"/>
            </a:pPr>
            <a:r>
              <a:rPr lang="es-ES" sz="2000" dirty="0"/>
              <a:t>Presentar como </a:t>
            </a:r>
            <a:r>
              <a:rPr lang="es-ES" sz="2000" dirty="0">
                <a:solidFill>
                  <a:srgbClr val="7030A0"/>
                </a:solidFill>
                <a:effectLst>
                  <a:outerShdw blurRad="38100" dist="38100" dir="2700000" algn="tl">
                    <a:srgbClr val="000000">
                      <a:alpha val="43137"/>
                    </a:srgbClr>
                  </a:outerShdw>
                </a:effectLst>
              </a:rPr>
              <a:t>garantía de fiel cumplimiento del contrato</a:t>
            </a:r>
            <a:r>
              <a:rPr lang="es-ES" sz="2000" dirty="0"/>
              <a:t>, a la orden del Director o del Secretario Regional, según se adjudique la propuesta a nivel nacional o regional, una </a:t>
            </a:r>
            <a:r>
              <a:rPr lang="es-ES" sz="2000" dirty="0">
                <a:solidFill>
                  <a:srgbClr val="000099"/>
                </a:solidFill>
              </a:rPr>
              <a:t>boleta bancaria o </a:t>
            </a:r>
            <a:r>
              <a:rPr lang="es-ES" sz="2000" dirty="0"/>
              <a:t>bien una </a:t>
            </a:r>
            <a:r>
              <a:rPr lang="es-ES" sz="2000" dirty="0">
                <a:solidFill>
                  <a:srgbClr val="000099"/>
                </a:solidFill>
              </a:rPr>
              <a:t>póliza de seguro</a:t>
            </a:r>
            <a:r>
              <a:rPr lang="es-ES" sz="2000" dirty="0"/>
              <a:t>. </a:t>
            </a:r>
            <a:endParaRPr lang="es-CL" sz="2000" dirty="0"/>
          </a:p>
        </p:txBody>
      </p:sp>
      <p:graphicFrame>
        <p:nvGraphicFramePr>
          <p:cNvPr id="5" name="4 Tabla"/>
          <p:cNvGraphicFramePr>
            <a:graphicFrameLocks noGrp="1"/>
          </p:cNvGraphicFramePr>
          <p:nvPr>
            <p:extLst>
              <p:ext uri="{D42A27DB-BD31-4B8C-83A1-F6EECF244321}">
                <p14:modId xmlns:p14="http://schemas.microsoft.com/office/powerpoint/2010/main" val="1332155206"/>
              </p:ext>
            </p:extLst>
          </p:nvPr>
        </p:nvGraphicFramePr>
        <p:xfrm>
          <a:off x="1421271" y="2617900"/>
          <a:ext cx="9587716" cy="1645920"/>
        </p:xfrm>
        <a:graphic>
          <a:graphicData uri="http://schemas.openxmlformats.org/drawingml/2006/table">
            <a:tbl>
              <a:tblPr firstRow="1" bandRow="1">
                <a:tableStyleId>{16D9F66E-5EB9-4882-86FB-DCBF35E3C3E4}</a:tableStyleId>
              </a:tblPr>
              <a:tblGrid>
                <a:gridCol w="2402310"/>
                <a:gridCol w="3608731"/>
                <a:gridCol w="3576675"/>
              </a:tblGrid>
              <a:tr h="370840">
                <a:tc>
                  <a:txBody>
                    <a:bodyPr/>
                    <a:lstStyle/>
                    <a:p>
                      <a:pPr algn="ctr"/>
                      <a:r>
                        <a:rPr lang="es-ES" sz="2200" dirty="0" smtClean="0"/>
                        <a:t>Tipo de Registro</a:t>
                      </a:r>
                      <a:endParaRPr lang="es-CL" sz="2200" dirty="0"/>
                    </a:p>
                  </a:txBody>
                  <a:tcPr/>
                </a:tc>
                <a:tc>
                  <a:txBody>
                    <a:bodyPr/>
                    <a:lstStyle/>
                    <a:p>
                      <a:pPr algn="ctr"/>
                      <a:r>
                        <a:rPr lang="es-ES" sz="2400" dirty="0" smtClean="0"/>
                        <a:t>Garantía,</a:t>
                      </a:r>
                      <a:r>
                        <a:rPr lang="es-ES" sz="2400" baseline="0" dirty="0" smtClean="0"/>
                        <a:t> en </a:t>
                      </a:r>
                      <a:r>
                        <a:rPr lang="es-ES" sz="2200" baseline="0" dirty="0" smtClean="0"/>
                        <a:t>% del </a:t>
                      </a:r>
                      <a:r>
                        <a:rPr lang="es-ES" sz="2200" dirty="0" smtClean="0"/>
                        <a:t>Valor del Contrato, U.F</a:t>
                      </a:r>
                      <a:endParaRPr lang="es-CL" sz="2200" dirty="0"/>
                    </a:p>
                  </a:txBody>
                  <a:tcPr/>
                </a:tc>
                <a:tc>
                  <a:txBody>
                    <a:bodyPr/>
                    <a:lstStyle/>
                    <a:p>
                      <a:pPr algn="ctr"/>
                      <a:r>
                        <a:rPr lang="es-ES" sz="2200" dirty="0" smtClean="0"/>
                        <a:t>Vigencia de la Garantía</a:t>
                      </a:r>
                      <a:endParaRPr lang="es-CL" sz="2200" dirty="0"/>
                    </a:p>
                  </a:txBody>
                  <a:tcPr/>
                </a:tc>
              </a:tr>
              <a:tr h="370840">
                <a:tc>
                  <a:txBody>
                    <a:bodyPr/>
                    <a:lstStyle/>
                    <a:p>
                      <a:r>
                        <a:rPr lang="es-ES" sz="2200" dirty="0" smtClean="0"/>
                        <a:t>Obras Mayores</a:t>
                      </a:r>
                      <a:endParaRPr lang="es-CL" sz="2200" dirty="0"/>
                    </a:p>
                  </a:txBody>
                  <a:tcPr/>
                </a:tc>
                <a:tc>
                  <a:txBody>
                    <a:bodyPr/>
                    <a:lstStyle/>
                    <a:p>
                      <a:pPr algn="ctr"/>
                      <a:r>
                        <a:rPr lang="es-ES" sz="2000" dirty="0" smtClean="0"/>
                        <a:t>3%</a:t>
                      </a:r>
                      <a:endParaRPr lang="es-CL" sz="2000" dirty="0">
                        <a:solidFill>
                          <a:srgbClr val="000099"/>
                        </a:solidFill>
                      </a:endParaRPr>
                    </a:p>
                  </a:txBody>
                  <a:tcPr/>
                </a:tc>
                <a:tc>
                  <a:txBody>
                    <a:bodyPr/>
                    <a:lstStyle/>
                    <a:p>
                      <a:r>
                        <a:rPr lang="es-ES" sz="2000" dirty="0" smtClean="0"/>
                        <a:t>Plazo Contrato + 24 meses</a:t>
                      </a:r>
                      <a:endParaRPr lang="es-CL" sz="2000" dirty="0"/>
                    </a:p>
                  </a:txBody>
                  <a:tcPr/>
                </a:tc>
              </a:tr>
              <a:tr h="370840">
                <a:tc>
                  <a:txBody>
                    <a:bodyPr/>
                    <a:lstStyle/>
                    <a:p>
                      <a:r>
                        <a:rPr lang="es-ES" sz="2200" dirty="0" smtClean="0"/>
                        <a:t>Obras Menores</a:t>
                      </a:r>
                      <a:endParaRPr lang="es-CL" sz="2200" dirty="0"/>
                    </a:p>
                  </a:txBody>
                  <a:tcPr/>
                </a:tc>
                <a:tc>
                  <a:txBody>
                    <a:bodyPr/>
                    <a:lstStyle/>
                    <a:p>
                      <a:pPr algn="ctr"/>
                      <a:r>
                        <a:rPr lang="es-ES" sz="2000" dirty="0" smtClean="0"/>
                        <a:t>5%</a:t>
                      </a:r>
                      <a:endParaRPr lang="es-CL" sz="2000" dirty="0">
                        <a:solidFill>
                          <a:srgbClr val="000099"/>
                        </a:solidFill>
                      </a:endParaRPr>
                    </a:p>
                  </a:txBody>
                  <a:tcPr/>
                </a:tc>
                <a:tc>
                  <a:txBody>
                    <a:bodyPr/>
                    <a:lstStyle/>
                    <a:p>
                      <a:r>
                        <a:rPr lang="es-ES" sz="2000" dirty="0" smtClean="0"/>
                        <a:t>Plazo Contrato + 18 meses</a:t>
                      </a:r>
                      <a:endParaRPr lang="es-CL" sz="2000" dirty="0"/>
                    </a:p>
                  </a:txBody>
                  <a:tcPr/>
                </a:tc>
              </a:tr>
            </a:tbl>
          </a:graphicData>
        </a:graphic>
      </p:graphicFrame>
      <p:sp>
        <p:nvSpPr>
          <p:cNvPr id="3" name="Flecha curvada hacia la izquierda 2">
            <a:hlinkClick r:id="rId3" action="ppaction://hlinksldjump"/>
          </p:cNvPr>
          <p:cNvSpPr/>
          <p:nvPr/>
        </p:nvSpPr>
        <p:spPr>
          <a:xfrm>
            <a:off x="11209284" y="3194939"/>
            <a:ext cx="705395" cy="705394"/>
          </a:xfrm>
          <a:prstGeom prst="curvedLeftArrow">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solidFill>
                <a:schemeClr val="tx1"/>
              </a:solidFill>
            </a:endParaRPr>
          </a:p>
        </p:txBody>
      </p:sp>
      <p:sp>
        <p:nvSpPr>
          <p:cNvPr id="7" name="6 Flecha izquierda">
            <a:hlinkClick r:id="rId4" action="ppaction://hlinksldjump"/>
          </p:cNvPr>
          <p:cNvSpPr/>
          <p:nvPr/>
        </p:nvSpPr>
        <p:spPr>
          <a:xfrm>
            <a:off x="9310255" y="5118264"/>
            <a:ext cx="1009402" cy="510639"/>
          </a:xfrm>
          <a:prstGeom prst="leftArrow">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
        <p:nvSpPr>
          <p:cNvPr id="8" name="7 CuadroTexto"/>
          <p:cNvSpPr txBox="1"/>
          <p:nvPr/>
        </p:nvSpPr>
        <p:spPr>
          <a:xfrm>
            <a:off x="9476509" y="5594474"/>
            <a:ext cx="843148" cy="369332"/>
          </a:xfrm>
          <a:prstGeom prst="rect">
            <a:avLst/>
          </a:prstGeom>
          <a:noFill/>
        </p:spPr>
        <p:txBody>
          <a:bodyPr wrap="square" rtlCol="0">
            <a:spAutoFit/>
          </a:bodyPr>
          <a:lstStyle/>
          <a:p>
            <a:r>
              <a:rPr lang="es-ES" sz="1800" dirty="0" smtClean="0"/>
              <a:t>E. de P.</a:t>
            </a:r>
            <a:endParaRPr lang="es-CL" sz="1800" dirty="0"/>
          </a:p>
        </p:txBody>
      </p:sp>
    </p:spTree>
    <p:extLst>
      <p:ext uri="{BB962C8B-B14F-4D97-AF65-F5344CB8AC3E}">
        <p14:creationId xmlns:p14="http://schemas.microsoft.com/office/powerpoint/2010/main" val="1719591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80">
                                          <p:stCondLst>
                                            <p:cond delay="0"/>
                                          </p:stCondLst>
                                        </p:cTn>
                                        <p:tgtEl>
                                          <p:spTgt spid="5"/>
                                        </p:tgtEl>
                                      </p:cBhvr>
                                    </p:animEffect>
                                    <p:anim calcmode="lin" valueType="num">
                                      <p:cBhvr>
                                        <p:cTn id="1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8" dur="26">
                                          <p:stCondLst>
                                            <p:cond delay="650"/>
                                          </p:stCondLst>
                                        </p:cTn>
                                        <p:tgtEl>
                                          <p:spTgt spid="5"/>
                                        </p:tgtEl>
                                      </p:cBhvr>
                                      <p:to x="100000" y="60000"/>
                                    </p:animScale>
                                    <p:animScale>
                                      <p:cBhvr>
                                        <p:cTn id="19" dur="166" decel="50000">
                                          <p:stCondLst>
                                            <p:cond delay="676"/>
                                          </p:stCondLst>
                                        </p:cTn>
                                        <p:tgtEl>
                                          <p:spTgt spid="5"/>
                                        </p:tgtEl>
                                      </p:cBhvr>
                                      <p:to x="100000" y="100000"/>
                                    </p:animScale>
                                    <p:animScale>
                                      <p:cBhvr>
                                        <p:cTn id="20" dur="26">
                                          <p:stCondLst>
                                            <p:cond delay="1312"/>
                                          </p:stCondLst>
                                        </p:cTn>
                                        <p:tgtEl>
                                          <p:spTgt spid="5"/>
                                        </p:tgtEl>
                                      </p:cBhvr>
                                      <p:to x="100000" y="80000"/>
                                    </p:animScale>
                                    <p:animScale>
                                      <p:cBhvr>
                                        <p:cTn id="21" dur="166" decel="50000">
                                          <p:stCondLst>
                                            <p:cond delay="1338"/>
                                          </p:stCondLst>
                                        </p:cTn>
                                        <p:tgtEl>
                                          <p:spTgt spid="5"/>
                                        </p:tgtEl>
                                      </p:cBhvr>
                                      <p:to x="100000" y="100000"/>
                                    </p:animScale>
                                    <p:animScale>
                                      <p:cBhvr>
                                        <p:cTn id="22" dur="26">
                                          <p:stCondLst>
                                            <p:cond delay="1642"/>
                                          </p:stCondLst>
                                        </p:cTn>
                                        <p:tgtEl>
                                          <p:spTgt spid="5"/>
                                        </p:tgtEl>
                                      </p:cBhvr>
                                      <p:to x="100000" y="90000"/>
                                    </p:animScale>
                                    <p:animScale>
                                      <p:cBhvr>
                                        <p:cTn id="23" dur="166" decel="50000">
                                          <p:stCondLst>
                                            <p:cond delay="1668"/>
                                          </p:stCondLst>
                                        </p:cTn>
                                        <p:tgtEl>
                                          <p:spTgt spid="5"/>
                                        </p:tgtEl>
                                      </p:cBhvr>
                                      <p:to x="100000" y="100000"/>
                                    </p:animScale>
                                    <p:animScale>
                                      <p:cBhvr>
                                        <p:cTn id="24" dur="26">
                                          <p:stCondLst>
                                            <p:cond delay="1808"/>
                                          </p:stCondLst>
                                        </p:cTn>
                                        <p:tgtEl>
                                          <p:spTgt spid="5"/>
                                        </p:tgtEl>
                                      </p:cBhvr>
                                      <p:to x="100000" y="95000"/>
                                    </p:animScale>
                                    <p:animScale>
                                      <p:cBhvr>
                                        <p:cTn id="25"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339DE33B-29C3-A64D-9297-00A5A1600F58}" type="slidenum">
              <a:rPr lang="es-ES" smtClean="0"/>
              <a:t>42</a:t>
            </a:fld>
            <a:endParaRPr lang="es-ES" dirty="0"/>
          </a:p>
        </p:txBody>
      </p:sp>
      <p:pic>
        <p:nvPicPr>
          <p:cNvPr id="1026" name="Picture 2" descr="Primer Plano De Una Solitaria Flor De Loto Cerrada Bajo La Luz Del Sol De  La Mañana En El Jardín Imagen de archivo - Imagen de asoleado, brillante:  2140405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396" y="1349335"/>
            <a:ext cx="3041026" cy="4054702"/>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5235029" y="5223647"/>
            <a:ext cx="5233870" cy="923330"/>
          </a:xfrm>
          <a:prstGeom prst="rect">
            <a:avLst/>
          </a:prstGeom>
          <a:noFill/>
        </p:spPr>
        <p:txBody>
          <a:bodyPr wrap="none" lIns="91440" tIns="45720" rIns="91440" bIns="45720">
            <a:prstTxWarp prst="textArchDown">
              <a:avLst/>
            </a:prstTxWarp>
            <a:spAutoFit/>
          </a:bodyPr>
          <a:lstStyle/>
          <a:p>
            <a:pPr algn="ctr"/>
            <a:r>
              <a:rPr lang="es-E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HASTA MAÑANA!</a:t>
            </a:r>
            <a:endParaRPr lang="es-E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7999150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 name="Google Shape;155;p32" title="Cierre PPT-2.png"/>
          <p:cNvPicPr preferRelativeResize="0"/>
          <p:nvPr/>
        </p:nvPicPr>
        <p:blipFill>
          <a:blip r:embed="rId3"/>
          <a:stretch>
            <a:fillRect/>
          </a:stretch>
        </p:blipFill>
        <p:spPr>
          <a:xfrm>
            <a:off x="-1" y="893"/>
            <a:ext cx="12188825" cy="6856214"/>
          </a:xfrm>
          <a:prstGeom prst="rect">
            <a:avLst/>
          </a:prstGeom>
          <a:noFill/>
          <a:ln>
            <a:noFill/>
          </a:ln>
        </p:spPr>
      </p:pic>
    </p:spTree>
    <p:extLst>
      <p:ext uri="{BB962C8B-B14F-4D97-AF65-F5344CB8AC3E}">
        <p14:creationId xmlns:p14="http://schemas.microsoft.com/office/powerpoint/2010/main" val="38496012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5</a:t>
            </a:fld>
            <a:endParaRPr lang="es-ES" dirty="0"/>
          </a:p>
        </p:txBody>
      </p:sp>
      <p:sp>
        <p:nvSpPr>
          <p:cNvPr id="2" name="CuadroTexto 1"/>
          <p:cNvSpPr txBox="1"/>
          <p:nvPr/>
        </p:nvSpPr>
        <p:spPr>
          <a:xfrm>
            <a:off x="569322" y="1079764"/>
            <a:ext cx="10795364" cy="4647426"/>
          </a:xfrm>
          <a:prstGeom prst="rect">
            <a:avLst/>
          </a:prstGeom>
          <a:noFill/>
        </p:spPr>
        <p:txBody>
          <a:bodyPr wrap="square" rtlCol="0">
            <a:spAutoFit/>
          </a:bodyPr>
          <a:lstStyle/>
          <a:p>
            <a:r>
              <a:rPr lang="es-MX" u="sng" dirty="0" smtClean="0">
                <a:solidFill>
                  <a:srgbClr val="FF0000"/>
                </a:solidFill>
                <a:effectLst>
                  <a:outerShdw blurRad="38100" dist="38100" dir="2700000" algn="tl">
                    <a:srgbClr val="000000">
                      <a:alpha val="43137"/>
                    </a:srgbClr>
                  </a:outerShdw>
                </a:effectLst>
              </a:rPr>
              <a:t>Entrega del terreno y del trazado de la obra:</a:t>
            </a:r>
          </a:p>
          <a:p>
            <a:pPr marL="342900" indent="-342900" algn="just">
              <a:spcAft>
                <a:spcPts val="600"/>
              </a:spcAft>
              <a:buFont typeface="+mj-lt"/>
              <a:buAutoNum type="arabicPeriod"/>
            </a:pPr>
            <a:r>
              <a:rPr lang="es-CL" sz="1800" dirty="0" smtClean="0"/>
              <a:t>Cumplido con toda la tramitación de la adjudicación del contrato y depositada la garantía, el Servicio</a:t>
            </a:r>
            <a:r>
              <a:rPr lang="es-CL" sz="1800" dirty="0"/>
              <a:t> </a:t>
            </a:r>
            <a:r>
              <a:rPr lang="es-CL" sz="1800" dirty="0" smtClean="0"/>
              <a:t>entrega </a:t>
            </a:r>
            <a:r>
              <a:rPr lang="es-MX" sz="1800" dirty="0" smtClean="0"/>
              <a:t>al contratista, dos </a:t>
            </a:r>
            <a:r>
              <a:rPr lang="es-MX" sz="1800" dirty="0"/>
              <a:t>copias de los planos, </a:t>
            </a:r>
            <a:r>
              <a:rPr lang="es-MX" sz="1800" dirty="0" smtClean="0"/>
              <a:t>especificaciones </a:t>
            </a:r>
            <a:r>
              <a:rPr lang="es-MX" sz="1800" dirty="0"/>
              <a:t>y </a:t>
            </a:r>
            <a:r>
              <a:rPr lang="es-MX" sz="1800" dirty="0" smtClean="0"/>
              <a:t>demás antecedentes </a:t>
            </a:r>
            <a:r>
              <a:rPr lang="es-MX" sz="1800" dirty="0"/>
              <a:t>del </a:t>
            </a:r>
            <a:r>
              <a:rPr lang="es-MX" sz="1800" dirty="0" smtClean="0"/>
              <a:t>proyecto;  </a:t>
            </a:r>
            <a:r>
              <a:rPr lang="es-MX" sz="1800" dirty="0"/>
              <a:t>y </a:t>
            </a:r>
            <a:r>
              <a:rPr lang="es-MX" sz="1800" u="sng" dirty="0"/>
              <a:t>le </a:t>
            </a:r>
            <a:r>
              <a:rPr lang="es-MX" sz="1800" u="sng" dirty="0" smtClean="0"/>
              <a:t>comunica </a:t>
            </a:r>
            <a:r>
              <a:rPr lang="es-MX" sz="1800" u="sng" dirty="0"/>
              <a:t>por escrito </a:t>
            </a:r>
            <a:r>
              <a:rPr lang="es-MX" sz="1800" dirty="0" smtClean="0"/>
              <a:t>el día </a:t>
            </a:r>
            <a:r>
              <a:rPr lang="es-MX" sz="1800" dirty="0"/>
              <a:t>en que </a:t>
            </a:r>
            <a:r>
              <a:rPr lang="es-MX" sz="1800" dirty="0" smtClean="0"/>
              <a:t>se hará  </a:t>
            </a:r>
            <a:r>
              <a:rPr lang="es-MX" sz="1800" dirty="0"/>
              <a:t>entrega del terreno y </a:t>
            </a:r>
            <a:r>
              <a:rPr lang="es-MX" sz="1800" dirty="0" smtClean="0"/>
              <a:t>del </a:t>
            </a:r>
            <a:r>
              <a:rPr lang="es-CL" sz="1800" dirty="0" smtClean="0"/>
              <a:t>trazado </a:t>
            </a:r>
            <a:r>
              <a:rPr lang="es-CL" sz="1800" dirty="0"/>
              <a:t>de la obra</a:t>
            </a:r>
            <a:r>
              <a:rPr lang="es-CL" sz="1800" dirty="0" smtClean="0"/>
              <a:t>. </a:t>
            </a:r>
          </a:p>
          <a:p>
            <a:pPr marL="342900" indent="-342900" algn="just">
              <a:spcAft>
                <a:spcPts val="600"/>
              </a:spcAft>
              <a:buFont typeface="+mj-lt"/>
              <a:buAutoNum type="arabicPeriod"/>
            </a:pPr>
            <a:r>
              <a:rPr lang="es-MX" sz="1800" dirty="0" smtClean="0"/>
              <a:t>Si en las Bases </a:t>
            </a:r>
            <a:r>
              <a:rPr lang="es-MX" sz="1800" dirty="0" err="1" smtClean="0"/>
              <a:t>Adm</a:t>
            </a:r>
            <a:r>
              <a:rPr lang="es-MX" sz="1800" dirty="0" smtClean="0"/>
              <a:t>. n</a:t>
            </a:r>
            <a:r>
              <a:rPr lang="es-MX" sz="1800" u="sng" dirty="0" smtClean="0"/>
              <a:t>o se indica la fecha de la entrega del terreno,</a:t>
            </a:r>
            <a:r>
              <a:rPr lang="es-MX" sz="1800" dirty="0" smtClean="0"/>
              <a:t> ésta se hace </a:t>
            </a:r>
            <a:r>
              <a:rPr lang="es-MX" sz="1800" dirty="0" smtClean="0">
                <a:solidFill>
                  <a:srgbClr val="0000FF"/>
                </a:solidFill>
              </a:rPr>
              <a:t>dentro de los 15 días siguientes </a:t>
            </a:r>
            <a:r>
              <a:rPr lang="es-MX" sz="1800" dirty="0" smtClean="0"/>
              <a:t>a la fecha en que el contratista o su representante legal dan cumplimiento a lo señalado en 1.  </a:t>
            </a:r>
          </a:p>
          <a:p>
            <a:pPr marL="342900" indent="-342900" algn="just">
              <a:spcAft>
                <a:spcPts val="600"/>
              </a:spcAft>
              <a:buFont typeface="+mj-lt"/>
              <a:buAutoNum type="arabicPeriod"/>
            </a:pPr>
            <a:r>
              <a:rPr lang="es-MX" sz="1800" dirty="0" smtClean="0"/>
              <a:t>Si </a:t>
            </a:r>
            <a:r>
              <a:rPr lang="es-MX" sz="1800" dirty="0"/>
              <a:t>el contratista o su representante legal </a:t>
            </a:r>
            <a:r>
              <a:rPr lang="es-MX" sz="1800" dirty="0" smtClean="0"/>
              <a:t>no concurre </a:t>
            </a:r>
            <a:r>
              <a:rPr lang="es-MX" sz="1800" dirty="0"/>
              <a:t>el día fijado para la entrega, la </a:t>
            </a:r>
            <a:r>
              <a:rPr lang="es-MX" sz="1800" dirty="0" smtClean="0"/>
              <a:t>Dirección le entrega </a:t>
            </a:r>
            <a:r>
              <a:rPr lang="es-MX" sz="1800" dirty="0"/>
              <a:t>un </a:t>
            </a:r>
            <a:r>
              <a:rPr lang="es-MX" sz="1800" dirty="0">
                <a:solidFill>
                  <a:srgbClr val="FF0000"/>
                </a:solidFill>
              </a:rPr>
              <a:t>nuevo plazo </a:t>
            </a:r>
            <a:r>
              <a:rPr lang="es-MX" sz="1800" dirty="0" smtClean="0">
                <a:solidFill>
                  <a:srgbClr val="0000FF"/>
                </a:solidFill>
              </a:rPr>
              <a:t>≤</a:t>
            </a:r>
            <a:r>
              <a:rPr lang="es-MX" sz="1800" dirty="0" smtClean="0">
                <a:solidFill>
                  <a:srgbClr val="FF0000"/>
                </a:solidFill>
              </a:rPr>
              <a:t> ocho </a:t>
            </a:r>
            <a:r>
              <a:rPr lang="es-MX" sz="1800" dirty="0">
                <a:solidFill>
                  <a:srgbClr val="FF0000"/>
                </a:solidFill>
              </a:rPr>
              <a:t>días</a:t>
            </a:r>
            <a:r>
              <a:rPr lang="es-MX" sz="1800" dirty="0" smtClean="0"/>
              <a:t>. Si </a:t>
            </a:r>
            <a:r>
              <a:rPr lang="es-MX" sz="1800" dirty="0"/>
              <a:t>no </a:t>
            </a:r>
            <a:r>
              <a:rPr lang="es-MX" sz="1800" dirty="0" smtClean="0"/>
              <a:t>asiste, </a:t>
            </a:r>
            <a:r>
              <a:rPr lang="es-MX" sz="1800" u="sng" dirty="0"/>
              <a:t>se podrá </a:t>
            </a:r>
            <a:r>
              <a:rPr lang="es-MX" sz="1800" dirty="0"/>
              <a:t>poner </a:t>
            </a:r>
            <a:r>
              <a:rPr lang="es-MX" sz="1800" dirty="0" smtClean="0"/>
              <a:t>término </a:t>
            </a:r>
            <a:r>
              <a:rPr lang="es-CL" sz="1800" dirty="0" smtClean="0"/>
              <a:t>anticipado </a:t>
            </a:r>
            <a:r>
              <a:rPr lang="es-CL" sz="1800" dirty="0"/>
              <a:t>administrativamente al </a:t>
            </a:r>
            <a:r>
              <a:rPr lang="es-CL" sz="1800" dirty="0" smtClean="0"/>
              <a:t>contrato. </a:t>
            </a:r>
          </a:p>
          <a:p>
            <a:pPr marL="342900" indent="-342900" algn="just">
              <a:spcAft>
                <a:spcPts val="600"/>
              </a:spcAft>
              <a:buFont typeface="+mj-lt"/>
              <a:buAutoNum type="arabicPeriod"/>
            </a:pPr>
            <a:r>
              <a:rPr lang="es-MX" sz="1800" dirty="0" smtClean="0">
                <a:solidFill>
                  <a:srgbClr val="0000FF"/>
                </a:solidFill>
              </a:rPr>
              <a:t>En </a:t>
            </a:r>
            <a:r>
              <a:rPr lang="es-MX" sz="1800" dirty="0">
                <a:solidFill>
                  <a:srgbClr val="0000FF"/>
                </a:solidFill>
              </a:rPr>
              <a:t>los contratos de construcción </a:t>
            </a:r>
            <a:r>
              <a:rPr lang="es-MX" sz="1800" dirty="0" smtClean="0">
                <a:solidFill>
                  <a:srgbClr val="0000FF"/>
                </a:solidFill>
              </a:rPr>
              <a:t>de cualquier </a:t>
            </a:r>
            <a:r>
              <a:rPr lang="es-MX" sz="1800" dirty="0">
                <a:solidFill>
                  <a:srgbClr val="0000FF"/>
                </a:solidFill>
              </a:rPr>
              <a:t>obra </a:t>
            </a:r>
            <a:r>
              <a:rPr lang="es-MX" sz="1800" b="1" dirty="0" smtClean="0">
                <a:solidFill>
                  <a:srgbClr val="0000FF"/>
                </a:solidFill>
              </a:rPr>
              <a:t>&gt;</a:t>
            </a:r>
            <a:r>
              <a:rPr lang="es-MX" sz="1800" dirty="0" smtClean="0">
                <a:solidFill>
                  <a:srgbClr val="0000FF"/>
                </a:solidFill>
              </a:rPr>
              <a:t> </a:t>
            </a:r>
            <a:r>
              <a:rPr lang="es-MX" sz="1800" dirty="0">
                <a:solidFill>
                  <a:srgbClr val="0000FF"/>
                </a:solidFill>
              </a:rPr>
              <a:t>de </a:t>
            </a:r>
            <a:r>
              <a:rPr lang="es-MX" sz="1800" dirty="0" smtClean="0">
                <a:solidFill>
                  <a:srgbClr val="0000FF"/>
                </a:solidFill>
              </a:rPr>
              <a:t>un año</a:t>
            </a:r>
            <a:r>
              <a:rPr lang="es-MX" sz="1800" dirty="0">
                <a:solidFill>
                  <a:srgbClr val="0000FF"/>
                </a:solidFill>
              </a:rPr>
              <a:t>,</a:t>
            </a:r>
            <a:r>
              <a:rPr lang="es-MX" sz="1800" dirty="0"/>
              <a:t> </a:t>
            </a:r>
            <a:r>
              <a:rPr lang="es-MX" sz="1800" dirty="0" smtClean="0"/>
              <a:t>basta entregar </a:t>
            </a:r>
            <a:r>
              <a:rPr lang="es-MX" sz="1800" dirty="0"/>
              <a:t>al </a:t>
            </a:r>
            <a:r>
              <a:rPr lang="es-MX" sz="1800" dirty="0" smtClean="0"/>
              <a:t>contratista </a:t>
            </a:r>
            <a:r>
              <a:rPr lang="es-MX" sz="1800" dirty="0"/>
              <a:t>el terreno y el trazado o los puntos </a:t>
            </a:r>
            <a:r>
              <a:rPr lang="es-MX" sz="1800" dirty="0" smtClean="0"/>
              <a:t>de referencia </a:t>
            </a:r>
            <a:r>
              <a:rPr lang="es-MX" sz="1800" u="sng" dirty="0"/>
              <a:t>de una de las secciones en que esté dividida </a:t>
            </a:r>
            <a:r>
              <a:rPr lang="es-MX" sz="1800" u="sng" dirty="0" smtClean="0"/>
              <a:t>la obra</a:t>
            </a:r>
            <a:r>
              <a:rPr lang="es-MX" sz="1800" dirty="0"/>
              <a:t>, en conformidad con el programa de trabajo para </a:t>
            </a:r>
            <a:r>
              <a:rPr lang="es-MX" sz="1800" dirty="0" smtClean="0"/>
              <a:t>que </a:t>
            </a:r>
            <a:r>
              <a:rPr lang="es-CL" sz="1800" dirty="0" smtClean="0"/>
              <a:t>éste </a:t>
            </a:r>
            <a:r>
              <a:rPr lang="es-CL" sz="1800" dirty="0"/>
              <a:t>pueda desarrollarse normalmente</a:t>
            </a:r>
            <a:r>
              <a:rPr lang="es-CL" sz="1800" dirty="0" smtClean="0"/>
              <a:t>.</a:t>
            </a:r>
          </a:p>
          <a:p>
            <a:pPr marL="342900" indent="-342900" algn="just">
              <a:spcAft>
                <a:spcPts val="600"/>
              </a:spcAft>
              <a:buFont typeface="+mj-lt"/>
              <a:buAutoNum type="arabicPeriod"/>
            </a:pPr>
            <a:r>
              <a:rPr lang="es-MX" sz="1800" i="1" dirty="0">
                <a:solidFill>
                  <a:srgbClr val="9900FF"/>
                </a:solidFill>
              </a:rPr>
              <a:t>Si </a:t>
            </a:r>
            <a:r>
              <a:rPr lang="es-MX" sz="1800" i="1" dirty="0" smtClean="0">
                <a:solidFill>
                  <a:srgbClr val="9900FF"/>
                </a:solidFill>
              </a:rPr>
              <a:t>hay atrasos en la </a:t>
            </a:r>
            <a:r>
              <a:rPr lang="es-MX" sz="1800" i="1" dirty="0">
                <a:solidFill>
                  <a:srgbClr val="9900FF"/>
                </a:solidFill>
              </a:rPr>
              <a:t>entrega de </a:t>
            </a:r>
            <a:r>
              <a:rPr lang="es-MX" sz="1800" i="1" dirty="0" smtClean="0">
                <a:solidFill>
                  <a:srgbClr val="9900FF"/>
                </a:solidFill>
              </a:rPr>
              <a:t>terrenos</a:t>
            </a:r>
            <a:r>
              <a:rPr lang="es-MX" sz="1800" i="1" dirty="0" smtClean="0"/>
              <a:t>, </a:t>
            </a:r>
            <a:r>
              <a:rPr lang="es-MX" sz="1800" i="1" dirty="0" smtClean="0">
                <a:solidFill>
                  <a:srgbClr val="FF0000"/>
                </a:solidFill>
              </a:rPr>
              <a:t>no imputable </a:t>
            </a:r>
            <a:r>
              <a:rPr lang="es-MX" sz="1800" i="1" dirty="0">
                <a:solidFill>
                  <a:srgbClr val="FF0000"/>
                </a:solidFill>
              </a:rPr>
              <a:t>al contratista </a:t>
            </a:r>
            <a:r>
              <a:rPr lang="es-MX" sz="1800" dirty="0"/>
              <a:t>y </a:t>
            </a:r>
            <a:r>
              <a:rPr lang="es-MX" sz="1800" dirty="0">
                <a:solidFill>
                  <a:srgbClr val="9900FF"/>
                </a:solidFill>
              </a:rPr>
              <a:t>le </a:t>
            </a:r>
            <a:r>
              <a:rPr lang="es-MX" sz="1800" dirty="0" smtClean="0">
                <a:solidFill>
                  <a:srgbClr val="9900FF"/>
                </a:solidFill>
              </a:rPr>
              <a:t>ocasiona </a:t>
            </a:r>
            <a:r>
              <a:rPr lang="es-MX" sz="1800" dirty="0">
                <a:solidFill>
                  <a:srgbClr val="9900FF"/>
                </a:solidFill>
              </a:rPr>
              <a:t>atrasos </a:t>
            </a:r>
            <a:r>
              <a:rPr lang="es-MX" sz="1800" dirty="0" smtClean="0">
                <a:solidFill>
                  <a:srgbClr val="9900FF"/>
                </a:solidFill>
              </a:rPr>
              <a:t>en su </a:t>
            </a:r>
            <a:r>
              <a:rPr lang="es-MX" sz="1800" dirty="0">
                <a:solidFill>
                  <a:srgbClr val="9900FF"/>
                </a:solidFill>
              </a:rPr>
              <a:t>programa</a:t>
            </a:r>
            <a:r>
              <a:rPr lang="es-MX" sz="1800" dirty="0"/>
              <a:t>, </a:t>
            </a:r>
            <a:r>
              <a:rPr lang="es-MX" sz="1800" dirty="0" smtClean="0"/>
              <a:t>se indemniza los daños</a:t>
            </a:r>
            <a:r>
              <a:rPr lang="es-MX" sz="1800" dirty="0"/>
              <a:t>, sobre la base de los </a:t>
            </a:r>
            <a:r>
              <a:rPr lang="es-MX" sz="1800" u="sng" dirty="0"/>
              <a:t>gastos directos </a:t>
            </a:r>
            <a:r>
              <a:rPr lang="es-MX" sz="1800" dirty="0" smtClean="0"/>
              <a:t>justificados que </a:t>
            </a:r>
            <a:r>
              <a:rPr lang="es-MX" sz="1800" dirty="0"/>
              <a:t>el contratista haya tenido y que la inspección </a:t>
            </a:r>
            <a:r>
              <a:rPr lang="es-MX" sz="1800" dirty="0" smtClean="0"/>
              <a:t>fiscal haya </a:t>
            </a:r>
            <a:r>
              <a:rPr lang="es-MX" sz="1800" dirty="0"/>
              <a:t>verificado, </a:t>
            </a:r>
            <a:r>
              <a:rPr lang="es-MX" sz="1800" u="sng" dirty="0"/>
              <a:t>recargados en </a:t>
            </a:r>
            <a:r>
              <a:rPr lang="es-MX" sz="1800" u="sng" dirty="0" smtClean="0"/>
              <a:t>un 30%.</a:t>
            </a:r>
            <a:r>
              <a:rPr lang="es-MX" sz="1800" dirty="0" smtClean="0"/>
              <a:t>   Asimismo</a:t>
            </a:r>
            <a:r>
              <a:rPr lang="es-MX" sz="1800" dirty="0"/>
              <a:t>, se </a:t>
            </a:r>
            <a:r>
              <a:rPr lang="es-MX" sz="1800" dirty="0" smtClean="0"/>
              <a:t>aumenta </a:t>
            </a:r>
            <a:r>
              <a:rPr lang="es-MX" sz="1800" dirty="0"/>
              <a:t>el plazo </a:t>
            </a:r>
            <a:r>
              <a:rPr lang="es-MX" sz="1800" dirty="0" smtClean="0"/>
              <a:t>del contrato </a:t>
            </a:r>
            <a:r>
              <a:rPr lang="es-MX" sz="1800" dirty="0"/>
              <a:t>en conformidad con el atraso que se </a:t>
            </a:r>
            <a:r>
              <a:rPr lang="es-MX" sz="1800" dirty="0" smtClean="0"/>
              <a:t>produzca.    </a:t>
            </a:r>
            <a:r>
              <a:rPr lang="es-MX" sz="1800" b="1" dirty="0" smtClean="0">
                <a:solidFill>
                  <a:srgbClr val="00B050"/>
                </a:solidFill>
              </a:rPr>
              <a:t>(*)</a:t>
            </a:r>
            <a:endParaRPr lang="es-CL" sz="1800" b="1" i="1" dirty="0">
              <a:solidFill>
                <a:srgbClr val="00B050"/>
              </a:solidFill>
            </a:endParaRPr>
          </a:p>
        </p:txBody>
      </p:sp>
      <p:sp>
        <p:nvSpPr>
          <p:cNvPr id="3" name="Disco magnético 2">
            <a:hlinkClick r:id="rId3" action="ppaction://hlinksldjump"/>
          </p:cNvPr>
          <p:cNvSpPr/>
          <p:nvPr/>
        </p:nvSpPr>
        <p:spPr>
          <a:xfrm>
            <a:off x="8517612" y="1238130"/>
            <a:ext cx="435428" cy="217714"/>
          </a:xfrm>
          <a:prstGeom prst="flowChartMagneticDisk">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ln>
                <a:solidFill>
                  <a:srgbClr val="FFC000"/>
                </a:solidFill>
              </a:ln>
              <a:solidFill>
                <a:srgbClr val="FFFF00"/>
              </a:solidFill>
            </a:endParaRPr>
          </a:p>
        </p:txBody>
      </p:sp>
    </p:spTree>
    <p:extLst>
      <p:ext uri="{BB962C8B-B14F-4D97-AF65-F5344CB8AC3E}">
        <p14:creationId xmlns:p14="http://schemas.microsoft.com/office/powerpoint/2010/main" val="450124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80">
                                          <p:stCondLst>
                                            <p:cond delay="0"/>
                                          </p:stCondLst>
                                        </p:cTn>
                                        <p:tgtEl>
                                          <p:spTgt spid="3"/>
                                        </p:tgtEl>
                                      </p:cBhvr>
                                    </p:animEffect>
                                    <p:anim calcmode="lin" valueType="num">
                                      <p:cBhvr>
                                        <p:cTn id="1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gtEl>
                                      </p:cBhvr>
                                      <p:to x="100000" y="60000"/>
                                    </p:animScale>
                                    <p:animScale>
                                      <p:cBhvr>
                                        <p:cTn id="21" dur="166" decel="50000">
                                          <p:stCondLst>
                                            <p:cond delay="676"/>
                                          </p:stCondLst>
                                        </p:cTn>
                                        <p:tgtEl>
                                          <p:spTgt spid="3"/>
                                        </p:tgtEl>
                                      </p:cBhvr>
                                      <p:to x="100000" y="100000"/>
                                    </p:animScale>
                                    <p:animScale>
                                      <p:cBhvr>
                                        <p:cTn id="22" dur="26">
                                          <p:stCondLst>
                                            <p:cond delay="1312"/>
                                          </p:stCondLst>
                                        </p:cTn>
                                        <p:tgtEl>
                                          <p:spTgt spid="3"/>
                                        </p:tgtEl>
                                      </p:cBhvr>
                                      <p:to x="100000" y="80000"/>
                                    </p:animScale>
                                    <p:animScale>
                                      <p:cBhvr>
                                        <p:cTn id="23" dur="166" decel="50000">
                                          <p:stCondLst>
                                            <p:cond delay="1338"/>
                                          </p:stCondLst>
                                        </p:cTn>
                                        <p:tgtEl>
                                          <p:spTgt spid="3"/>
                                        </p:tgtEl>
                                      </p:cBhvr>
                                      <p:to x="100000" y="100000"/>
                                    </p:animScale>
                                    <p:animScale>
                                      <p:cBhvr>
                                        <p:cTn id="24" dur="26">
                                          <p:stCondLst>
                                            <p:cond delay="1642"/>
                                          </p:stCondLst>
                                        </p:cTn>
                                        <p:tgtEl>
                                          <p:spTgt spid="3"/>
                                        </p:tgtEl>
                                      </p:cBhvr>
                                      <p:to x="100000" y="90000"/>
                                    </p:animScale>
                                    <p:animScale>
                                      <p:cBhvr>
                                        <p:cTn id="25" dur="166" decel="50000">
                                          <p:stCondLst>
                                            <p:cond delay="1668"/>
                                          </p:stCondLst>
                                        </p:cTn>
                                        <p:tgtEl>
                                          <p:spTgt spid="3"/>
                                        </p:tgtEl>
                                      </p:cBhvr>
                                      <p:to x="100000" y="100000"/>
                                    </p:animScale>
                                    <p:animScale>
                                      <p:cBhvr>
                                        <p:cTn id="26" dur="26">
                                          <p:stCondLst>
                                            <p:cond delay="1808"/>
                                          </p:stCondLst>
                                        </p:cTn>
                                        <p:tgtEl>
                                          <p:spTgt spid="3"/>
                                        </p:tgtEl>
                                      </p:cBhvr>
                                      <p:to x="100000" y="95000"/>
                                    </p:animScale>
                                    <p:animScale>
                                      <p:cBhvr>
                                        <p:cTn id="27" dur="166" decel="50000">
                                          <p:stCondLst>
                                            <p:cond delay="1834"/>
                                          </p:stCondLst>
                                        </p:cTn>
                                        <p:tgtEl>
                                          <p:spTgt spid="3"/>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2">
                                            <p:txEl>
                                              <p:pRg st="2" end="2"/>
                                            </p:txEl>
                                          </p:spTgt>
                                        </p:tgtEl>
                                        <p:attrNameLst>
                                          <p:attrName>style.visibility</p:attrName>
                                        </p:attrNameLst>
                                      </p:cBhvr>
                                      <p:to>
                                        <p:strVal val="visible"/>
                                      </p:to>
                                    </p:set>
                                    <p:animEffect transition="in" filter="fade">
                                      <p:cBhvr>
                                        <p:cTn id="32" dur="1000"/>
                                        <p:tgtEl>
                                          <p:spTgt spid="2">
                                            <p:txEl>
                                              <p:pRg st="2" end="2"/>
                                            </p:txEl>
                                          </p:spTgt>
                                        </p:tgtEl>
                                      </p:cBhvr>
                                    </p:animEffect>
                                    <p:anim calcmode="lin" valueType="num">
                                      <p:cBhvr>
                                        <p:cTn id="33"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nodeType="clickEffect">
                                  <p:stCondLst>
                                    <p:cond delay="0"/>
                                  </p:stCondLst>
                                  <p:childTnLst>
                                    <p:set>
                                      <p:cBhvr>
                                        <p:cTn id="38" dur="1" fill="hold">
                                          <p:stCondLst>
                                            <p:cond delay="0"/>
                                          </p:stCondLst>
                                        </p:cTn>
                                        <p:tgtEl>
                                          <p:spTgt spid="2">
                                            <p:txEl>
                                              <p:pRg st="3" end="3"/>
                                            </p:txEl>
                                          </p:spTgt>
                                        </p:tgtEl>
                                        <p:attrNameLst>
                                          <p:attrName>style.visibility</p:attrName>
                                        </p:attrNameLst>
                                      </p:cBhvr>
                                      <p:to>
                                        <p:strVal val="visible"/>
                                      </p:to>
                                    </p:set>
                                    <p:animEffect transition="in" filter="wheel(1)">
                                      <p:cBhvr>
                                        <p:cTn id="39" dur="2000"/>
                                        <p:tgtEl>
                                          <p:spTgt spid="2">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6" presetClass="entr" presetSubtype="0" fill="hold" nodeType="clickEffect">
                                  <p:stCondLst>
                                    <p:cond delay="0"/>
                                  </p:stCondLst>
                                  <p:childTnLst>
                                    <p:set>
                                      <p:cBhvr>
                                        <p:cTn id="43" dur="1" fill="hold">
                                          <p:stCondLst>
                                            <p:cond delay="0"/>
                                          </p:stCondLst>
                                        </p:cTn>
                                        <p:tgtEl>
                                          <p:spTgt spid="2">
                                            <p:txEl>
                                              <p:pRg st="4" end="4"/>
                                            </p:txEl>
                                          </p:spTgt>
                                        </p:tgtEl>
                                        <p:attrNameLst>
                                          <p:attrName>style.visibility</p:attrName>
                                        </p:attrNameLst>
                                      </p:cBhvr>
                                      <p:to>
                                        <p:strVal val="visible"/>
                                      </p:to>
                                    </p:set>
                                    <p:animEffect transition="in" filter="wipe(down)">
                                      <p:cBhvr>
                                        <p:cTn id="44" dur="580">
                                          <p:stCondLst>
                                            <p:cond delay="0"/>
                                          </p:stCondLst>
                                        </p:cTn>
                                        <p:tgtEl>
                                          <p:spTgt spid="2">
                                            <p:txEl>
                                              <p:pRg st="4" end="4"/>
                                            </p:txEl>
                                          </p:spTgt>
                                        </p:tgtEl>
                                      </p:cBhvr>
                                    </p:animEffect>
                                    <p:anim calcmode="lin" valueType="num">
                                      <p:cBhvr>
                                        <p:cTn id="45" dur="1822" tmFilter="0,0; 0.14,0.36; 0.43,0.73; 0.71,0.91; 1.0,1.0">
                                          <p:stCondLst>
                                            <p:cond delay="0"/>
                                          </p:stCondLst>
                                        </p:cTn>
                                        <p:tgtEl>
                                          <p:spTgt spid="2">
                                            <p:txEl>
                                              <p:pRg st="4" end="4"/>
                                            </p:txEl>
                                          </p:spTgt>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2">
                                            <p:txEl>
                                              <p:pRg st="4" end="4"/>
                                            </p:txEl>
                                          </p:spTgt>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2">
                                            <p:txEl>
                                              <p:pRg st="4" end="4"/>
                                            </p:txEl>
                                          </p:spTgt>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2">
                                            <p:txEl>
                                              <p:pRg st="4" end="4"/>
                                            </p:txEl>
                                          </p:spTgt>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2">
                                            <p:txEl>
                                              <p:pRg st="4" end="4"/>
                                            </p:txEl>
                                          </p:spTgt>
                                        </p:tgtEl>
                                        <p:attrNameLst>
                                          <p:attrName>ppt_y</p:attrName>
                                        </p:attrNameLst>
                                      </p:cBhvr>
                                      <p:tavLst>
                                        <p:tav tm="0" fmla="#ppt_y-sin(pi*$)/81">
                                          <p:val>
                                            <p:fltVal val="0"/>
                                          </p:val>
                                        </p:tav>
                                        <p:tav tm="100000">
                                          <p:val>
                                            <p:fltVal val="1"/>
                                          </p:val>
                                        </p:tav>
                                      </p:tavLst>
                                    </p:anim>
                                    <p:animScale>
                                      <p:cBhvr>
                                        <p:cTn id="50" dur="26">
                                          <p:stCondLst>
                                            <p:cond delay="650"/>
                                          </p:stCondLst>
                                        </p:cTn>
                                        <p:tgtEl>
                                          <p:spTgt spid="2">
                                            <p:txEl>
                                              <p:pRg st="4" end="4"/>
                                            </p:txEl>
                                          </p:spTgt>
                                        </p:tgtEl>
                                      </p:cBhvr>
                                      <p:to x="100000" y="60000"/>
                                    </p:animScale>
                                    <p:animScale>
                                      <p:cBhvr>
                                        <p:cTn id="51" dur="166" decel="50000">
                                          <p:stCondLst>
                                            <p:cond delay="676"/>
                                          </p:stCondLst>
                                        </p:cTn>
                                        <p:tgtEl>
                                          <p:spTgt spid="2">
                                            <p:txEl>
                                              <p:pRg st="4" end="4"/>
                                            </p:txEl>
                                          </p:spTgt>
                                        </p:tgtEl>
                                      </p:cBhvr>
                                      <p:to x="100000" y="100000"/>
                                    </p:animScale>
                                    <p:animScale>
                                      <p:cBhvr>
                                        <p:cTn id="52" dur="26">
                                          <p:stCondLst>
                                            <p:cond delay="1312"/>
                                          </p:stCondLst>
                                        </p:cTn>
                                        <p:tgtEl>
                                          <p:spTgt spid="2">
                                            <p:txEl>
                                              <p:pRg st="4" end="4"/>
                                            </p:txEl>
                                          </p:spTgt>
                                        </p:tgtEl>
                                      </p:cBhvr>
                                      <p:to x="100000" y="80000"/>
                                    </p:animScale>
                                    <p:animScale>
                                      <p:cBhvr>
                                        <p:cTn id="53" dur="166" decel="50000">
                                          <p:stCondLst>
                                            <p:cond delay="1338"/>
                                          </p:stCondLst>
                                        </p:cTn>
                                        <p:tgtEl>
                                          <p:spTgt spid="2">
                                            <p:txEl>
                                              <p:pRg st="4" end="4"/>
                                            </p:txEl>
                                          </p:spTgt>
                                        </p:tgtEl>
                                      </p:cBhvr>
                                      <p:to x="100000" y="100000"/>
                                    </p:animScale>
                                    <p:animScale>
                                      <p:cBhvr>
                                        <p:cTn id="54" dur="26">
                                          <p:stCondLst>
                                            <p:cond delay="1642"/>
                                          </p:stCondLst>
                                        </p:cTn>
                                        <p:tgtEl>
                                          <p:spTgt spid="2">
                                            <p:txEl>
                                              <p:pRg st="4" end="4"/>
                                            </p:txEl>
                                          </p:spTgt>
                                        </p:tgtEl>
                                      </p:cBhvr>
                                      <p:to x="100000" y="90000"/>
                                    </p:animScale>
                                    <p:animScale>
                                      <p:cBhvr>
                                        <p:cTn id="55" dur="166" decel="50000">
                                          <p:stCondLst>
                                            <p:cond delay="1668"/>
                                          </p:stCondLst>
                                        </p:cTn>
                                        <p:tgtEl>
                                          <p:spTgt spid="2">
                                            <p:txEl>
                                              <p:pRg st="4" end="4"/>
                                            </p:txEl>
                                          </p:spTgt>
                                        </p:tgtEl>
                                      </p:cBhvr>
                                      <p:to x="100000" y="100000"/>
                                    </p:animScale>
                                    <p:animScale>
                                      <p:cBhvr>
                                        <p:cTn id="56" dur="26">
                                          <p:stCondLst>
                                            <p:cond delay="1808"/>
                                          </p:stCondLst>
                                        </p:cTn>
                                        <p:tgtEl>
                                          <p:spTgt spid="2">
                                            <p:txEl>
                                              <p:pRg st="4" end="4"/>
                                            </p:txEl>
                                          </p:spTgt>
                                        </p:tgtEl>
                                      </p:cBhvr>
                                      <p:to x="100000" y="95000"/>
                                    </p:animScale>
                                    <p:animScale>
                                      <p:cBhvr>
                                        <p:cTn id="57" dur="166" decel="50000">
                                          <p:stCondLst>
                                            <p:cond delay="1834"/>
                                          </p:stCondLst>
                                        </p:cTn>
                                        <p:tgtEl>
                                          <p:spTgt spid="2">
                                            <p:txEl>
                                              <p:pRg st="4" end="4"/>
                                            </p:txEl>
                                          </p:spTgt>
                                        </p:tgtEl>
                                      </p:cBhvr>
                                      <p:to x="100000" y="100000"/>
                                    </p:animScale>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2">
                                            <p:txEl>
                                              <p:pRg st="5" end="5"/>
                                            </p:txEl>
                                          </p:spTgt>
                                        </p:tgtEl>
                                        <p:attrNameLst>
                                          <p:attrName>style.visibility</p:attrName>
                                        </p:attrNameLst>
                                      </p:cBhvr>
                                      <p:to>
                                        <p:strVal val="visible"/>
                                      </p:to>
                                    </p:set>
                                    <p:animEffect transition="in" filter="fade">
                                      <p:cBhvr>
                                        <p:cTn id="62" dur="1000"/>
                                        <p:tgtEl>
                                          <p:spTgt spid="2">
                                            <p:txEl>
                                              <p:pRg st="5" end="5"/>
                                            </p:txEl>
                                          </p:spTgt>
                                        </p:tgtEl>
                                      </p:cBhvr>
                                    </p:animEffect>
                                    <p:anim calcmode="lin" valueType="num">
                                      <p:cBhvr>
                                        <p:cTn id="6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6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6</a:t>
            </a:fld>
            <a:endParaRPr lang="es-ES" dirty="0"/>
          </a:p>
        </p:txBody>
      </p:sp>
      <p:sp>
        <p:nvSpPr>
          <p:cNvPr id="2" name="CuadroTexto 1"/>
          <p:cNvSpPr txBox="1"/>
          <p:nvPr/>
        </p:nvSpPr>
        <p:spPr>
          <a:xfrm>
            <a:off x="800100" y="188446"/>
            <a:ext cx="9486900" cy="461665"/>
          </a:xfrm>
          <a:prstGeom prst="rect">
            <a:avLst/>
          </a:prstGeom>
          <a:noFill/>
        </p:spPr>
        <p:txBody>
          <a:bodyPr wrap="square" rtlCol="0">
            <a:spAutoFit/>
          </a:bodyPr>
          <a:lstStyle/>
          <a:p>
            <a:pPr algn="ctr"/>
            <a:r>
              <a:rPr lang="es-MX" dirty="0" smtClean="0">
                <a:solidFill>
                  <a:srgbClr val="0000FF"/>
                </a:solidFill>
              </a:rPr>
              <a:t>DESARROLLO DE LOS TRABAJOS</a:t>
            </a:r>
            <a:endParaRPr lang="es-CL" dirty="0">
              <a:solidFill>
                <a:srgbClr val="0000FF"/>
              </a:solidFill>
            </a:endParaRPr>
          </a:p>
        </p:txBody>
      </p:sp>
      <p:sp>
        <p:nvSpPr>
          <p:cNvPr id="3" name="CuadroTexto 2"/>
          <p:cNvSpPr txBox="1"/>
          <p:nvPr/>
        </p:nvSpPr>
        <p:spPr>
          <a:xfrm>
            <a:off x="425337" y="781579"/>
            <a:ext cx="11154048" cy="5109091"/>
          </a:xfrm>
          <a:prstGeom prst="rect">
            <a:avLst/>
          </a:prstGeom>
          <a:noFill/>
        </p:spPr>
        <p:txBody>
          <a:bodyPr wrap="square" rtlCol="0">
            <a:spAutoFit/>
          </a:bodyPr>
          <a:lstStyle/>
          <a:p>
            <a:pPr marL="216000" indent="-285750" algn="just">
              <a:spcAft>
                <a:spcPts val="600"/>
              </a:spcAft>
              <a:buFont typeface="Wingdings" panose="05000000000000000000" pitchFamily="2" charset="2"/>
              <a:buChar char="ü"/>
            </a:pPr>
            <a:r>
              <a:rPr lang="es-MX" sz="1800" b="1" dirty="0">
                <a:solidFill>
                  <a:srgbClr val="9900FF"/>
                </a:solidFill>
              </a:rPr>
              <a:t>El </a:t>
            </a:r>
            <a:r>
              <a:rPr lang="es-MX" sz="1800" b="1" dirty="0" smtClean="0">
                <a:solidFill>
                  <a:srgbClr val="9900FF"/>
                </a:solidFill>
              </a:rPr>
              <a:t>contratista:  </a:t>
            </a:r>
            <a:r>
              <a:rPr lang="es-MX" sz="1800" b="1" dirty="0" smtClean="0">
                <a:solidFill>
                  <a:srgbClr val="FF0000"/>
                </a:solidFill>
              </a:rPr>
              <a:t>a)</a:t>
            </a:r>
            <a:r>
              <a:rPr lang="es-MX" sz="1800" dirty="0" smtClean="0"/>
              <a:t> </a:t>
            </a:r>
            <a:r>
              <a:rPr lang="es-MX" sz="1800" dirty="0"/>
              <a:t>debe ejecutar los trabajos </a:t>
            </a:r>
            <a:r>
              <a:rPr lang="es-MX" sz="1800" dirty="0" smtClean="0"/>
              <a:t>conforme a </a:t>
            </a:r>
            <a:r>
              <a:rPr lang="es-MX" sz="1800" dirty="0"/>
              <a:t>las bases administrativas, especificaciones técnicas, planos generales y de detalle, perfiles y pliego de condiciones del proyecto</a:t>
            </a:r>
            <a:r>
              <a:rPr lang="es-MX" sz="1800" dirty="0" smtClean="0"/>
              <a:t>.  </a:t>
            </a:r>
            <a:r>
              <a:rPr lang="es-MX" sz="1800" b="1" dirty="0" smtClean="0">
                <a:solidFill>
                  <a:srgbClr val="FF0000"/>
                </a:solidFill>
              </a:rPr>
              <a:t>b)</a:t>
            </a:r>
            <a:r>
              <a:rPr lang="es-MX" sz="1800" dirty="0" smtClean="0"/>
              <a:t> es el responsable </a:t>
            </a:r>
            <a:r>
              <a:rPr lang="es-MX" sz="1800" dirty="0"/>
              <a:t>de los métodos y </a:t>
            </a:r>
            <a:r>
              <a:rPr lang="es-CL" sz="1800" dirty="0"/>
              <a:t>medios constructivos, métodos técnicos, secuencias de </a:t>
            </a:r>
            <a:r>
              <a:rPr lang="es-MX" sz="1800" dirty="0"/>
              <a:t>trabajo y su coordinación; </a:t>
            </a:r>
            <a:r>
              <a:rPr lang="es-CL" sz="1800" b="1" dirty="0" smtClean="0">
                <a:solidFill>
                  <a:srgbClr val="FF0000"/>
                </a:solidFill>
              </a:rPr>
              <a:t>c)</a:t>
            </a:r>
            <a:r>
              <a:rPr lang="es-CL" sz="1800" dirty="0" smtClean="0">
                <a:solidFill>
                  <a:srgbClr val="FF0000"/>
                </a:solidFill>
              </a:rPr>
              <a:t> </a:t>
            </a:r>
            <a:r>
              <a:rPr lang="es-CL" sz="1800" dirty="0" smtClean="0"/>
              <a:t>debe </a:t>
            </a:r>
            <a:r>
              <a:rPr lang="es-MX" sz="1800" dirty="0" smtClean="0"/>
              <a:t>iniciar </a:t>
            </a:r>
            <a:r>
              <a:rPr lang="es-MX" sz="1800" dirty="0"/>
              <a:t>los trabajos después </a:t>
            </a:r>
            <a:r>
              <a:rPr lang="es-MX" sz="1800" dirty="0" smtClean="0"/>
              <a:t>de la </a:t>
            </a:r>
            <a:r>
              <a:rPr lang="es-MX" sz="1800" dirty="0"/>
              <a:t>entrega del terreno y proseguirlos según el </a:t>
            </a:r>
            <a:r>
              <a:rPr lang="es-MX" sz="1800" dirty="0" smtClean="0"/>
              <a:t>programa </a:t>
            </a:r>
            <a:r>
              <a:rPr lang="es-CL" sz="1800" dirty="0" smtClean="0"/>
              <a:t>oficial. </a:t>
            </a:r>
            <a:r>
              <a:rPr lang="es-CL" sz="1800" b="1" dirty="0" smtClean="0">
                <a:solidFill>
                  <a:srgbClr val="00B050"/>
                </a:solidFill>
              </a:rPr>
              <a:t>(*)</a:t>
            </a:r>
            <a:r>
              <a:rPr lang="es-CL" sz="1800" dirty="0" smtClean="0"/>
              <a:t>  </a:t>
            </a:r>
            <a:r>
              <a:rPr lang="es-CL" sz="1800" b="1" dirty="0" smtClean="0">
                <a:solidFill>
                  <a:srgbClr val="FF0000"/>
                </a:solidFill>
              </a:rPr>
              <a:t>d)</a:t>
            </a:r>
            <a:r>
              <a:rPr lang="es-CL" sz="1800" dirty="0" smtClean="0"/>
              <a:t> </a:t>
            </a:r>
            <a:r>
              <a:rPr lang="es-MX" sz="1800" dirty="0"/>
              <a:t>no puede hacer por iniciativa propia cambio alguno en los planos o especificaciones que sirvan de base al contrato. </a:t>
            </a:r>
            <a:endParaRPr lang="es-MX" sz="1800" dirty="0" smtClean="0"/>
          </a:p>
          <a:p>
            <a:pPr marL="216000" indent="-285750" algn="just">
              <a:spcAft>
                <a:spcPts val="600"/>
              </a:spcAft>
              <a:buFont typeface="Wingdings" panose="05000000000000000000" pitchFamily="2" charset="2"/>
              <a:buChar char="ü"/>
            </a:pPr>
            <a:r>
              <a:rPr lang="es-MX" sz="1800" dirty="0" smtClean="0"/>
              <a:t>Dentro </a:t>
            </a:r>
            <a:r>
              <a:rPr lang="es-MX" sz="1800" dirty="0"/>
              <a:t>de los primeros 30 días luego de adjudicado el contrato, salvo que en las Bases se establezca otro plazo, el contratista </a:t>
            </a:r>
            <a:r>
              <a:rPr lang="es-MX" sz="1800" dirty="0" smtClean="0"/>
              <a:t>somete </a:t>
            </a:r>
            <a:r>
              <a:rPr lang="es-MX" sz="1800" dirty="0"/>
              <a:t>a la aprobación del inspector fiscal un </a:t>
            </a:r>
            <a:r>
              <a:rPr lang="es-MX" sz="1800" b="1" dirty="0">
                <a:solidFill>
                  <a:srgbClr val="9900FF"/>
                </a:solidFill>
                <a:hlinkClick r:id="rId3" action="ppaction://hlinksldjump"/>
              </a:rPr>
              <a:t>Programa Oficial</a:t>
            </a:r>
            <a:r>
              <a:rPr lang="es-MX" sz="1800" dirty="0"/>
              <a:t>, aplicando un método de programación del tipo "ruta </a:t>
            </a:r>
            <a:r>
              <a:rPr lang="es-MX" sz="1800" dirty="0" smtClean="0"/>
              <a:t>crítica”   </a:t>
            </a:r>
            <a:r>
              <a:rPr lang="es-MX" sz="1800" b="1" dirty="0" smtClean="0">
                <a:solidFill>
                  <a:srgbClr val="00B050"/>
                </a:solidFill>
              </a:rPr>
              <a:t>(*)</a:t>
            </a:r>
            <a:endParaRPr lang="es-MX" sz="1800" dirty="0" smtClean="0"/>
          </a:p>
          <a:p>
            <a:pPr marL="216000" indent="-285750" algn="just">
              <a:spcAft>
                <a:spcPts val="600"/>
              </a:spcAft>
              <a:buFont typeface="Wingdings" panose="05000000000000000000" pitchFamily="2" charset="2"/>
              <a:buChar char="ü"/>
            </a:pPr>
            <a:r>
              <a:rPr lang="es-MX" sz="1800" dirty="0" smtClean="0"/>
              <a:t>Ante una </a:t>
            </a:r>
            <a:r>
              <a:rPr lang="es-MX" sz="1800" dirty="0" smtClean="0">
                <a:solidFill>
                  <a:srgbClr val="9900FF"/>
                </a:solidFill>
              </a:rPr>
              <a:t>demora</a:t>
            </a:r>
            <a:r>
              <a:rPr lang="es-MX" sz="1800" dirty="0" smtClean="0"/>
              <a:t> </a:t>
            </a:r>
            <a:r>
              <a:rPr lang="es-MX" sz="1800" b="1" dirty="0" smtClean="0">
                <a:solidFill>
                  <a:srgbClr val="9900FF"/>
                </a:solidFill>
              </a:rPr>
              <a:t>&gt;</a:t>
            </a:r>
            <a:r>
              <a:rPr lang="es-MX" sz="1800" dirty="0" smtClean="0">
                <a:solidFill>
                  <a:srgbClr val="9900FF"/>
                </a:solidFill>
              </a:rPr>
              <a:t> 15 </a:t>
            </a:r>
            <a:r>
              <a:rPr lang="es-MX" sz="1800" dirty="0">
                <a:solidFill>
                  <a:srgbClr val="9900FF"/>
                </a:solidFill>
              </a:rPr>
              <a:t>días </a:t>
            </a:r>
            <a:r>
              <a:rPr lang="es-MX" sz="1800" dirty="0"/>
              <a:t>en la iniciación de </a:t>
            </a:r>
            <a:r>
              <a:rPr lang="es-MX" sz="1800" dirty="0" smtClean="0"/>
              <a:t>los </a:t>
            </a:r>
            <a:r>
              <a:rPr lang="es-MX" sz="1800" dirty="0"/>
              <a:t>trabajos, o cualquier interrupción en el curso de ellos </a:t>
            </a:r>
            <a:r>
              <a:rPr lang="es-MX" sz="1800" dirty="0" smtClean="0"/>
              <a:t>que dure </a:t>
            </a:r>
            <a:r>
              <a:rPr lang="es-MX" sz="1800" dirty="0"/>
              <a:t>otro tanto y que no haya sido causada por fuerza </a:t>
            </a:r>
            <a:r>
              <a:rPr lang="es-MX" sz="1800" dirty="0" smtClean="0"/>
              <a:t>mayor </a:t>
            </a:r>
            <a:r>
              <a:rPr lang="es-CL" sz="1800" dirty="0" smtClean="0"/>
              <a:t>o </a:t>
            </a:r>
            <a:r>
              <a:rPr lang="es-CL" sz="1800" dirty="0"/>
              <a:t>caso fortuito, o justificada </a:t>
            </a:r>
            <a:r>
              <a:rPr lang="es-CL" sz="1800" dirty="0" smtClean="0"/>
              <a:t>plenamente ante </a:t>
            </a:r>
            <a:r>
              <a:rPr lang="es-CL" sz="1800" dirty="0"/>
              <a:t>el </a:t>
            </a:r>
            <a:r>
              <a:rPr lang="es-MX" sz="1800" dirty="0" err="1" smtClean="0"/>
              <a:t>Insp</a:t>
            </a:r>
            <a:r>
              <a:rPr lang="es-MX" sz="1800" dirty="0" smtClean="0"/>
              <a:t>. Fiscal, la </a:t>
            </a:r>
            <a:r>
              <a:rPr lang="es-MX" sz="1800" dirty="0"/>
              <a:t>Dirección </a:t>
            </a:r>
            <a:r>
              <a:rPr lang="es-MX" sz="1800" dirty="0" smtClean="0"/>
              <a:t>está facultada para </a:t>
            </a:r>
            <a:r>
              <a:rPr lang="es-MX" sz="1800" dirty="0"/>
              <a:t>poner </a:t>
            </a:r>
            <a:r>
              <a:rPr lang="es-MX" sz="1800" dirty="0" smtClean="0"/>
              <a:t>término </a:t>
            </a:r>
            <a:r>
              <a:rPr lang="es-CL" sz="1800" dirty="0" smtClean="0"/>
              <a:t>anticipado al contrato.</a:t>
            </a:r>
          </a:p>
          <a:p>
            <a:pPr marL="216000" indent="-342900" algn="just">
              <a:spcAft>
                <a:spcPts val="600"/>
              </a:spcAft>
              <a:buFont typeface="Wingdings" panose="05000000000000000000" pitchFamily="2" charset="2"/>
              <a:buChar char="ü"/>
            </a:pPr>
            <a:r>
              <a:rPr lang="es-MX" sz="1800" dirty="0" smtClean="0"/>
              <a:t>A recomendación del (la) </a:t>
            </a:r>
            <a:r>
              <a:rPr lang="es-MX" sz="1800" dirty="0" err="1" smtClean="0"/>
              <a:t>Insp.Fiscal</a:t>
            </a:r>
            <a:r>
              <a:rPr lang="es-MX" sz="1800" dirty="0" smtClean="0"/>
              <a:t>, y cuando circunstancias </a:t>
            </a:r>
            <a:r>
              <a:rPr lang="es-MX" sz="1800" dirty="0"/>
              <a:t>especiales </a:t>
            </a:r>
            <a:r>
              <a:rPr lang="es-MX" sz="1800" dirty="0" smtClean="0"/>
              <a:t>lo aconsejen</a:t>
            </a:r>
            <a:r>
              <a:rPr lang="es-MX" sz="1800" dirty="0"/>
              <a:t>, la Dirección, </a:t>
            </a:r>
            <a:r>
              <a:rPr lang="es-MX" sz="1800" dirty="0" smtClean="0"/>
              <a:t>podrá </a:t>
            </a:r>
            <a:r>
              <a:rPr lang="es-MX" sz="1800" dirty="0"/>
              <a:t>modificar el programa de trabajo</a:t>
            </a:r>
            <a:r>
              <a:rPr lang="es-MX" sz="1800" dirty="0" smtClean="0"/>
              <a:t>, indemnizando</a:t>
            </a:r>
            <a:r>
              <a:rPr lang="es-MX" sz="1800" dirty="0"/>
              <a:t>, si procede, al contratista por los </a:t>
            </a:r>
            <a:r>
              <a:rPr lang="es-MX" sz="1800" dirty="0" smtClean="0"/>
              <a:t>perjuicios que ello pueda ocasionarle.</a:t>
            </a:r>
          </a:p>
          <a:p>
            <a:pPr marL="216000" indent="-342900" algn="just">
              <a:spcAft>
                <a:spcPts val="600"/>
              </a:spcAft>
              <a:buFont typeface="Wingdings" panose="05000000000000000000" pitchFamily="2" charset="2"/>
              <a:buChar char="ü"/>
            </a:pPr>
            <a:r>
              <a:rPr lang="es-MX" sz="1800" dirty="0"/>
              <a:t>La Dirección tiene derecho a poner </a:t>
            </a:r>
            <a:r>
              <a:rPr lang="es-CL" sz="1800" dirty="0"/>
              <a:t>término anticipadamente a un contrato, o a ordenar la </a:t>
            </a:r>
            <a:r>
              <a:rPr lang="es-MX" sz="1800" dirty="0"/>
              <a:t>paralización de la obra, cuando no haya fondos disponibles para llevarla adelante, o cuando así lo aconsejen sus necesidades. Ello es </a:t>
            </a:r>
            <a:r>
              <a:rPr lang="es-CL" sz="1800" dirty="0"/>
              <a:t>comunicado al contratista por escrito, </a:t>
            </a:r>
            <a:r>
              <a:rPr lang="es-MX" sz="1800" dirty="0"/>
              <a:t>con una anticipación de a lo menos, 45 días</a:t>
            </a:r>
            <a:r>
              <a:rPr lang="es-CL" sz="1800" strike="sngStrike" dirty="0" smtClean="0"/>
              <a:t>.</a:t>
            </a:r>
            <a:endParaRPr lang="es-MX" sz="1800" dirty="0" smtClean="0"/>
          </a:p>
        </p:txBody>
      </p:sp>
    </p:spTree>
    <p:extLst>
      <p:ext uri="{BB962C8B-B14F-4D97-AF65-F5344CB8AC3E}">
        <p14:creationId xmlns:p14="http://schemas.microsoft.com/office/powerpoint/2010/main" val="2631826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80">
                                          <p:stCondLst>
                                            <p:cond delay="0"/>
                                          </p:stCondLst>
                                        </p:cTn>
                                        <p:tgtEl>
                                          <p:spTgt spid="3">
                                            <p:txEl>
                                              <p:pRg st="1" end="1"/>
                                            </p:txEl>
                                          </p:spTgt>
                                        </p:tgtEl>
                                      </p:cBhvr>
                                    </p:animEffect>
                                    <p:anim calcmode="lin" valueType="num">
                                      <p:cBhvr>
                                        <p:cTn id="13"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1" end="1"/>
                                            </p:txEl>
                                          </p:spTgt>
                                        </p:tgtEl>
                                      </p:cBhvr>
                                      <p:to x="100000" y="60000"/>
                                    </p:animScale>
                                    <p:animScale>
                                      <p:cBhvr>
                                        <p:cTn id="19" dur="166" decel="50000">
                                          <p:stCondLst>
                                            <p:cond delay="676"/>
                                          </p:stCondLst>
                                        </p:cTn>
                                        <p:tgtEl>
                                          <p:spTgt spid="3">
                                            <p:txEl>
                                              <p:pRg st="1" end="1"/>
                                            </p:txEl>
                                          </p:spTgt>
                                        </p:tgtEl>
                                      </p:cBhvr>
                                      <p:to x="100000" y="100000"/>
                                    </p:animScale>
                                    <p:animScale>
                                      <p:cBhvr>
                                        <p:cTn id="20" dur="26">
                                          <p:stCondLst>
                                            <p:cond delay="1312"/>
                                          </p:stCondLst>
                                        </p:cTn>
                                        <p:tgtEl>
                                          <p:spTgt spid="3">
                                            <p:txEl>
                                              <p:pRg st="1" end="1"/>
                                            </p:txEl>
                                          </p:spTgt>
                                        </p:tgtEl>
                                      </p:cBhvr>
                                      <p:to x="100000" y="80000"/>
                                    </p:animScale>
                                    <p:animScale>
                                      <p:cBhvr>
                                        <p:cTn id="21" dur="166" decel="50000">
                                          <p:stCondLst>
                                            <p:cond delay="1338"/>
                                          </p:stCondLst>
                                        </p:cTn>
                                        <p:tgtEl>
                                          <p:spTgt spid="3">
                                            <p:txEl>
                                              <p:pRg st="1" end="1"/>
                                            </p:txEl>
                                          </p:spTgt>
                                        </p:tgtEl>
                                      </p:cBhvr>
                                      <p:to x="100000" y="100000"/>
                                    </p:animScale>
                                    <p:animScale>
                                      <p:cBhvr>
                                        <p:cTn id="22" dur="26">
                                          <p:stCondLst>
                                            <p:cond delay="1642"/>
                                          </p:stCondLst>
                                        </p:cTn>
                                        <p:tgtEl>
                                          <p:spTgt spid="3">
                                            <p:txEl>
                                              <p:pRg st="1" end="1"/>
                                            </p:txEl>
                                          </p:spTgt>
                                        </p:tgtEl>
                                      </p:cBhvr>
                                      <p:to x="100000" y="90000"/>
                                    </p:animScale>
                                    <p:animScale>
                                      <p:cBhvr>
                                        <p:cTn id="23" dur="166" decel="50000">
                                          <p:stCondLst>
                                            <p:cond delay="1668"/>
                                          </p:stCondLst>
                                        </p:cTn>
                                        <p:tgtEl>
                                          <p:spTgt spid="3">
                                            <p:txEl>
                                              <p:pRg st="1" end="1"/>
                                            </p:txEl>
                                          </p:spTgt>
                                        </p:tgtEl>
                                      </p:cBhvr>
                                      <p:to x="100000" y="100000"/>
                                    </p:animScale>
                                    <p:animScale>
                                      <p:cBhvr>
                                        <p:cTn id="24" dur="26">
                                          <p:stCondLst>
                                            <p:cond delay="1808"/>
                                          </p:stCondLst>
                                        </p:cTn>
                                        <p:tgtEl>
                                          <p:spTgt spid="3">
                                            <p:txEl>
                                              <p:pRg st="1" end="1"/>
                                            </p:txEl>
                                          </p:spTgt>
                                        </p:tgtEl>
                                      </p:cBhvr>
                                      <p:to x="100000" y="95000"/>
                                    </p:animScale>
                                    <p:animScale>
                                      <p:cBhvr>
                                        <p:cTn id="25" dur="166" decel="50000">
                                          <p:stCondLst>
                                            <p:cond delay="1834"/>
                                          </p:stCondLst>
                                        </p:cTn>
                                        <p:tgtEl>
                                          <p:spTgt spid="3">
                                            <p:txEl>
                                              <p:pRg st="1" end="1"/>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1000"/>
                                        <p:tgtEl>
                                          <p:spTgt spid="3">
                                            <p:txEl>
                                              <p:pRg st="2" end="2"/>
                                            </p:txEl>
                                          </p:spTgt>
                                        </p:tgtEl>
                                      </p:cBhvr>
                                    </p:animEffect>
                                    <p:anim calcmode="lin" valueType="num">
                                      <p:cBhvr>
                                        <p:cTn id="3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wipe(down)">
                                      <p:cBhvr>
                                        <p:cTn id="43" dur="580">
                                          <p:stCondLst>
                                            <p:cond delay="0"/>
                                          </p:stCondLst>
                                        </p:cTn>
                                        <p:tgtEl>
                                          <p:spTgt spid="3">
                                            <p:txEl>
                                              <p:pRg st="4" end="4"/>
                                            </p:txEl>
                                          </p:spTgt>
                                        </p:tgtEl>
                                      </p:cBhvr>
                                    </p:animEffect>
                                    <p:anim calcmode="lin" valueType="num">
                                      <p:cBhvr>
                                        <p:cTn id="44"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4" end="4"/>
                                            </p:txEl>
                                          </p:spTgt>
                                        </p:tgtEl>
                                      </p:cBhvr>
                                      <p:to x="100000" y="60000"/>
                                    </p:animScale>
                                    <p:animScale>
                                      <p:cBhvr>
                                        <p:cTn id="50" dur="166" decel="50000">
                                          <p:stCondLst>
                                            <p:cond delay="676"/>
                                          </p:stCondLst>
                                        </p:cTn>
                                        <p:tgtEl>
                                          <p:spTgt spid="3">
                                            <p:txEl>
                                              <p:pRg st="4" end="4"/>
                                            </p:txEl>
                                          </p:spTgt>
                                        </p:tgtEl>
                                      </p:cBhvr>
                                      <p:to x="100000" y="100000"/>
                                    </p:animScale>
                                    <p:animScale>
                                      <p:cBhvr>
                                        <p:cTn id="51" dur="26">
                                          <p:stCondLst>
                                            <p:cond delay="1312"/>
                                          </p:stCondLst>
                                        </p:cTn>
                                        <p:tgtEl>
                                          <p:spTgt spid="3">
                                            <p:txEl>
                                              <p:pRg st="4" end="4"/>
                                            </p:txEl>
                                          </p:spTgt>
                                        </p:tgtEl>
                                      </p:cBhvr>
                                      <p:to x="100000" y="80000"/>
                                    </p:animScale>
                                    <p:animScale>
                                      <p:cBhvr>
                                        <p:cTn id="52" dur="166" decel="50000">
                                          <p:stCondLst>
                                            <p:cond delay="1338"/>
                                          </p:stCondLst>
                                        </p:cTn>
                                        <p:tgtEl>
                                          <p:spTgt spid="3">
                                            <p:txEl>
                                              <p:pRg st="4" end="4"/>
                                            </p:txEl>
                                          </p:spTgt>
                                        </p:tgtEl>
                                      </p:cBhvr>
                                      <p:to x="100000" y="100000"/>
                                    </p:animScale>
                                    <p:animScale>
                                      <p:cBhvr>
                                        <p:cTn id="53" dur="26">
                                          <p:stCondLst>
                                            <p:cond delay="1642"/>
                                          </p:stCondLst>
                                        </p:cTn>
                                        <p:tgtEl>
                                          <p:spTgt spid="3">
                                            <p:txEl>
                                              <p:pRg st="4" end="4"/>
                                            </p:txEl>
                                          </p:spTgt>
                                        </p:tgtEl>
                                      </p:cBhvr>
                                      <p:to x="100000" y="90000"/>
                                    </p:animScale>
                                    <p:animScale>
                                      <p:cBhvr>
                                        <p:cTn id="54" dur="166" decel="50000">
                                          <p:stCondLst>
                                            <p:cond delay="1668"/>
                                          </p:stCondLst>
                                        </p:cTn>
                                        <p:tgtEl>
                                          <p:spTgt spid="3">
                                            <p:txEl>
                                              <p:pRg st="4" end="4"/>
                                            </p:txEl>
                                          </p:spTgt>
                                        </p:tgtEl>
                                      </p:cBhvr>
                                      <p:to x="100000" y="100000"/>
                                    </p:animScale>
                                    <p:animScale>
                                      <p:cBhvr>
                                        <p:cTn id="55" dur="26">
                                          <p:stCondLst>
                                            <p:cond delay="1808"/>
                                          </p:stCondLst>
                                        </p:cTn>
                                        <p:tgtEl>
                                          <p:spTgt spid="3">
                                            <p:txEl>
                                              <p:pRg st="4" end="4"/>
                                            </p:txEl>
                                          </p:spTgt>
                                        </p:tgtEl>
                                      </p:cBhvr>
                                      <p:to x="100000" y="95000"/>
                                    </p:animScale>
                                    <p:animScale>
                                      <p:cBhvr>
                                        <p:cTn id="56" dur="166" decel="50000">
                                          <p:stCondLst>
                                            <p:cond delay="1834"/>
                                          </p:stCondLst>
                                        </p:cTn>
                                        <p:tgtEl>
                                          <p:spTgt spid="3">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7</a:t>
            </a:fld>
            <a:endParaRPr lang="es-ES" dirty="0"/>
          </a:p>
        </p:txBody>
      </p:sp>
      <p:sp>
        <p:nvSpPr>
          <p:cNvPr id="3" name="2 CuadroTexto"/>
          <p:cNvSpPr txBox="1"/>
          <p:nvPr/>
        </p:nvSpPr>
        <p:spPr>
          <a:xfrm>
            <a:off x="528955" y="889253"/>
            <a:ext cx="10452539" cy="4293483"/>
          </a:xfrm>
          <a:prstGeom prst="rect">
            <a:avLst/>
          </a:prstGeom>
          <a:noFill/>
        </p:spPr>
        <p:txBody>
          <a:bodyPr wrap="square" rtlCol="0">
            <a:spAutoFit/>
          </a:bodyPr>
          <a:lstStyle/>
          <a:p>
            <a:pPr algn="just"/>
            <a:r>
              <a:rPr lang="es-ES" dirty="0">
                <a:solidFill>
                  <a:srgbClr val="000099"/>
                </a:solidFill>
                <a:effectLst>
                  <a:outerShdw blurRad="38100" dist="38100" dir="2700000" algn="tl">
                    <a:srgbClr val="000000">
                      <a:alpha val="43137"/>
                    </a:srgbClr>
                  </a:outerShdw>
                </a:effectLst>
              </a:rPr>
              <a:t>LIBRO DE OBRAS.</a:t>
            </a:r>
          </a:p>
          <a:p>
            <a:pPr marL="342900" indent="-342900" algn="just">
              <a:buFont typeface="Wingdings" pitchFamily="2" charset="2"/>
              <a:buChar char="§"/>
            </a:pPr>
            <a:r>
              <a:rPr lang="es-ES" sz="1800" dirty="0" smtClean="0"/>
              <a:t>Foliado y en triplicado. </a:t>
            </a:r>
          </a:p>
          <a:p>
            <a:pPr marL="342900" indent="-342900" algn="just">
              <a:buFont typeface="Wingdings" pitchFamily="2" charset="2"/>
              <a:buChar char="§"/>
            </a:pPr>
            <a:r>
              <a:rPr lang="es-ES" sz="1800" dirty="0" smtClean="0"/>
              <a:t>Puede </a:t>
            </a:r>
            <a:r>
              <a:rPr lang="es-ES" sz="1800" dirty="0"/>
              <a:t>ser físico o en digital. Las Bases del contrato lo señalan. </a:t>
            </a:r>
            <a:endParaRPr lang="es-ES" sz="1800" dirty="0" smtClean="0"/>
          </a:p>
          <a:p>
            <a:pPr marL="342900" lvl="1" indent="-342900" algn="just">
              <a:spcAft>
                <a:spcPts val="600"/>
              </a:spcAft>
              <a:buFont typeface="Wingdings" pitchFamily="2" charset="2"/>
              <a:buChar char="§"/>
            </a:pPr>
            <a:r>
              <a:rPr lang="es-CL" sz="1800" dirty="0">
                <a:solidFill>
                  <a:srgbClr val="FF0000"/>
                </a:solidFill>
              </a:rPr>
              <a:t>sólo escribe en </a:t>
            </a:r>
            <a:r>
              <a:rPr lang="es-CL" sz="1800" dirty="0" smtClean="0">
                <a:solidFill>
                  <a:srgbClr val="FF0000"/>
                </a:solidFill>
              </a:rPr>
              <a:t>este </a:t>
            </a:r>
            <a:r>
              <a:rPr lang="es-CL" sz="1800" dirty="0">
                <a:solidFill>
                  <a:srgbClr val="FF0000"/>
                </a:solidFill>
              </a:rPr>
              <a:t>libro, el </a:t>
            </a:r>
            <a:r>
              <a:rPr lang="es-ES" sz="1800" dirty="0">
                <a:solidFill>
                  <a:srgbClr val="FF0000"/>
                </a:solidFill>
              </a:rPr>
              <a:t>inspector fiscal</a:t>
            </a:r>
            <a:r>
              <a:rPr lang="es-ES" sz="1800" dirty="0"/>
              <a:t>, y sobre materias inherentes a la obra, debiendo dejar constancia de las notas o informes que le requiera el contratista</a:t>
            </a:r>
            <a:r>
              <a:rPr lang="es-ES" sz="1800" dirty="0" smtClean="0"/>
              <a:t>.</a:t>
            </a:r>
          </a:p>
          <a:p>
            <a:pPr marL="342900" lvl="1" indent="-342900" algn="just">
              <a:spcAft>
                <a:spcPts val="1200"/>
              </a:spcAft>
              <a:buFont typeface="Wingdings" pitchFamily="2" charset="2"/>
              <a:buChar char="§"/>
            </a:pPr>
            <a:r>
              <a:rPr lang="es-ES" sz="1800" dirty="0" smtClean="0"/>
              <a:t>Residente</a:t>
            </a:r>
            <a:r>
              <a:rPr lang="es-ES" sz="1800" dirty="0"/>
              <a:t> </a:t>
            </a:r>
            <a:r>
              <a:rPr lang="es-ES" sz="1800" dirty="0" smtClean="0"/>
              <a:t>recibe y firma, con su nombre y fecha en que recibe la comunicación </a:t>
            </a:r>
            <a:endParaRPr lang="es-ES" sz="1800" dirty="0"/>
          </a:p>
          <a:p>
            <a:pPr marL="342900" indent="-342900" algn="just">
              <a:buFont typeface="Wingdings" pitchFamily="2" charset="2"/>
              <a:buChar char="§"/>
            </a:pPr>
            <a:r>
              <a:rPr lang="es-ES" sz="1800" dirty="0" smtClean="0"/>
              <a:t>Contiene información sobre:</a:t>
            </a:r>
            <a:endParaRPr lang="es-ES" sz="1800" dirty="0"/>
          </a:p>
          <a:p>
            <a:pPr marL="1071951" lvl="1" indent="-457200" algn="just">
              <a:buFont typeface="+mj-lt"/>
              <a:buAutoNum type="arabicPeriod"/>
            </a:pPr>
            <a:r>
              <a:rPr lang="es-ES" sz="1800" dirty="0" smtClean="0"/>
              <a:t>Obra a ejecutar</a:t>
            </a:r>
          </a:p>
          <a:p>
            <a:pPr marL="1071951" lvl="1" indent="-457200" algn="just">
              <a:buFont typeface="+mj-lt"/>
              <a:buAutoNum type="arabicPeriod"/>
            </a:pPr>
            <a:r>
              <a:rPr lang="es-ES" sz="1800" dirty="0" smtClean="0"/>
              <a:t>Contratista, con Res. de Adjudicación</a:t>
            </a:r>
          </a:p>
          <a:p>
            <a:pPr marL="1071951" lvl="1" indent="-457200" algn="just">
              <a:buFont typeface="+mj-lt"/>
              <a:buAutoNum type="arabicPeriod"/>
            </a:pPr>
            <a:r>
              <a:rPr lang="es-ES" sz="1800" dirty="0" smtClean="0"/>
              <a:t>Inspector Fiscal, con su resolución de nombramiento</a:t>
            </a:r>
          </a:p>
          <a:p>
            <a:pPr marL="1071951" lvl="1" indent="-457200" algn="just">
              <a:buFont typeface="+mj-lt"/>
              <a:buAutoNum type="arabicPeriod"/>
            </a:pPr>
            <a:r>
              <a:rPr lang="es-ES" sz="1800" dirty="0"/>
              <a:t>F</a:t>
            </a:r>
            <a:r>
              <a:rPr lang="es-ES" sz="1800" dirty="0" smtClean="0"/>
              <a:t>echa </a:t>
            </a:r>
            <a:r>
              <a:rPr lang="es-ES" sz="1800" dirty="0"/>
              <a:t>de entrega del terreno y del trazado </a:t>
            </a:r>
            <a:endParaRPr lang="es-ES" sz="1800" dirty="0" smtClean="0"/>
          </a:p>
          <a:p>
            <a:pPr marL="1071951" lvl="1" indent="-457200" algn="just">
              <a:buFont typeface="+mj-lt"/>
              <a:buAutoNum type="arabicPeriod"/>
            </a:pPr>
            <a:r>
              <a:rPr lang="es-ES" sz="1800" dirty="0" smtClean="0"/>
              <a:t>Hechos más </a:t>
            </a:r>
            <a:r>
              <a:rPr lang="es-ES" sz="1800" dirty="0"/>
              <a:t>importantes durante el curso de la </a:t>
            </a:r>
            <a:r>
              <a:rPr lang="es-ES" sz="1800" dirty="0" smtClean="0"/>
              <a:t>ejecución </a:t>
            </a:r>
            <a:r>
              <a:rPr lang="es-CL" sz="1800" dirty="0" smtClean="0"/>
              <a:t>de </a:t>
            </a:r>
            <a:r>
              <a:rPr lang="es-CL" sz="1800" dirty="0"/>
              <a:t>la </a:t>
            </a:r>
            <a:r>
              <a:rPr lang="es-CL" sz="1800" dirty="0" smtClean="0"/>
              <a:t>obra</a:t>
            </a:r>
            <a:endParaRPr lang="es-ES" sz="1800" dirty="0"/>
          </a:p>
          <a:p>
            <a:pPr marL="1071951" lvl="1" indent="-457200" algn="just">
              <a:buFont typeface="+mj-lt"/>
              <a:buAutoNum type="arabicPeriod"/>
            </a:pPr>
            <a:r>
              <a:rPr lang="es-ES" sz="1800" dirty="0"/>
              <a:t>C</a:t>
            </a:r>
            <a:r>
              <a:rPr lang="es-ES" sz="1800" dirty="0" smtClean="0"/>
              <a:t>umplimiento </a:t>
            </a:r>
            <a:r>
              <a:rPr lang="es-ES" sz="1800" dirty="0"/>
              <a:t>por parte del contratista de las especificaciones técnicas y de </a:t>
            </a:r>
            <a:r>
              <a:rPr lang="es-ES" sz="1800" dirty="0" smtClean="0"/>
              <a:t>las obligaciones </a:t>
            </a:r>
            <a:r>
              <a:rPr lang="es-ES" sz="1800" dirty="0"/>
              <a:t>contraídas en conformidad a las bases </a:t>
            </a:r>
            <a:r>
              <a:rPr lang="es-CL" sz="1800" dirty="0"/>
              <a:t>administrativas</a:t>
            </a:r>
            <a:r>
              <a:rPr lang="es-CL" sz="1800" dirty="0" smtClean="0"/>
              <a:t>.</a:t>
            </a:r>
            <a:endParaRPr lang="es-CL" sz="1800" dirty="0"/>
          </a:p>
        </p:txBody>
      </p:sp>
      <p:sp>
        <p:nvSpPr>
          <p:cNvPr id="5" name="AutoShape 2" descr="La Importancia del Cuaderno de Obra en la ejecución de obras – Gestión de  Obras Pública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Tree>
    <p:extLst>
      <p:ext uri="{BB962C8B-B14F-4D97-AF65-F5344CB8AC3E}">
        <p14:creationId xmlns:p14="http://schemas.microsoft.com/office/powerpoint/2010/main" val="2797299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ircle(in)">
                                      <p:cBhvr>
                                        <p:cTn id="10" dur="2000"/>
                                        <p:tgtEl>
                                          <p:spTgt spid="3">
                                            <p:txEl>
                                              <p:pRg st="2" end="2"/>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circle(in)">
                                      <p:cBhvr>
                                        <p:cTn id="13" dur="2000"/>
                                        <p:tgtEl>
                                          <p:spTgt spid="3">
                                            <p:txEl>
                                              <p:pRg st="3" end="3"/>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circle(in)">
                                      <p:cBhvr>
                                        <p:cTn id="16" dur="20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1000"/>
                                        <p:tgtEl>
                                          <p:spTgt spid="3">
                                            <p:txEl>
                                              <p:pRg st="6" end="6"/>
                                            </p:txEl>
                                          </p:spTgt>
                                        </p:tgtEl>
                                      </p:cBhvr>
                                    </p:animEffect>
                                    <p:anim calcmode="lin" valueType="num">
                                      <p:cBhvr>
                                        <p:cTn id="2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6" end="6"/>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1000"/>
                                        <p:tgtEl>
                                          <p:spTgt spid="3">
                                            <p:txEl>
                                              <p:pRg st="7" end="7"/>
                                            </p:txEl>
                                          </p:spTgt>
                                        </p:tgtEl>
                                      </p:cBhvr>
                                    </p:animEffect>
                                    <p:anim calcmode="lin" valueType="num">
                                      <p:cBhvr>
                                        <p:cTn id="3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7" end="7"/>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Effect transition="in" filter="fade">
                                      <p:cBhvr>
                                        <p:cTn id="36" dur="1000"/>
                                        <p:tgtEl>
                                          <p:spTgt spid="3">
                                            <p:txEl>
                                              <p:pRg st="8" end="8"/>
                                            </p:txEl>
                                          </p:spTgt>
                                        </p:tgtEl>
                                      </p:cBhvr>
                                    </p:animEffect>
                                    <p:anim calcmode="lin" valueType="num">
                                      <p:cBhvr>
                                        <p:cTn id="3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8" end="8"/>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Effect transition="in" filter="fade">
                                      <p:cBhvr>
                                        <p:cTn id="41" dur="1000"/>
                                        <p:tgtEl>
                                          <p:spTgt spid="3">
                                            <p:txEl>
                                              <p:pRg st="9" end="9"/>
                                            </p:txEl>
                                          </p:spTgt>
                                        </p:tgtEl>
                                      </p:cBhvr>
                                    </p:animEffect>
                                    <p:anim calcmode="lin" valueType="num">
                                      <p:cBhvr>
                                        <p:cTn id="42"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9" end="9"/>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3">
                                            <p:txEl>
                                              <p:pRg st="10" end="10"/>
                                            </p:txEl>
                                          </p:spTgt>
                                        </p:tgtEl>
                                        <p:attrNameLst>
                                          <p:attrName>style.visibility</p:attrName>
                                        </p:attrNameLst>
                                      </p:cBhvr>
                                      <p:to>
                                        <p:strVal val="visible"/>
                                      </p:to>
                                    </p:set>
                                    <p:animEffect transition="in" filter="fade">
                                      <p:cBhvr>
                                        <p:cTn id="46" dur="1000"/>
                                        <p:tgtEl>
                                          <p:spTgt spid="3">
                                            <p:txEl>
                                              <p:pRg st="10" end="10"/>
                                            </p:txEl>
                                          </p:spTgt>
                                        </p:tgtEl>
                                      </p:cBhvr>
                                    </p:animEffect>
                                    <p:anim calcmode="lin" valueType="num">
                                      <p:cBhvr>
                                        <p:cTn id="47"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Effect transition="in" filter="fade">
                                      <p:cBhvr>
                                        <p:cTn id="51" dur="1000"/>
                                        <p:tgtEl>
                                          <p:spTgt spid="3">
                                            <p:txEl>
                                              <p:pRg st="11" end="11"/>
                                            </p:txEl>
                                          </p:spTgt>
                                        </p:tgtEl>
                                      </p:cBhvr>
                                    </p:animEffect>
                                    <p:anim calcmode="lin" valueType="num">
                                      <p:cBhvr>
                                        <p:cTn id="52"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8</a:t>
            </a:fld>
            <a:endParaRPr lang="es-ES" dirty="0"/>
          </a:p>
        </p:txBody>
      </p:sp>
      <p:sp>
        <p:nvSpPr>
          <p:cNvPr id="7" name="CuadroTexto 6"/>
          <p:cNvSpPr txBox="1"/>
          <p:nvPr/>
        </p:nvSpPr>
        <p:spPr>
          <a:xfrm>
            <a:off x="721544" y="291767"/>
            <a:ext cx="10589623" cy="4262705"/>
          </a:xfrm>
          <a:prstGeom prst="rect">
            <a:avLst/>
          </a:prstGeom>
          <a:noFill/>
        </p:spPr>
        <p:txBody>
          <a:bodyPr wrap="square" rtlCol="0">
            <a:spAutoFit/>
          </a:bodyPr>
          <a:lstStyle/>
          <a:p>
            <a:r>
              <a:rPr lang="es-MX" sz="2200" dirty="0" smtClean="0">
                <a:solidFill>
                  <a:srgbClr val="0000FF"/>
                </a:solidFill>
              </a:rPr>
              <a:t>MATERIALES, MAQUINARIAS Y HERRAMIENTAS EMPLEADAS EN LA OBRA. </a:t>
            </a:r>
          </a:p>
          <a:p>
            <a:pPr marL="285750" indent="-285750">
              <a:buFont typeface="Wingdings" panose="05000000000000000000" pitchFamily="2" charset="2"/>
              <a:buChar char="ü"/>
            </a:pPr>
            <a:r>
              <a:rPr lang="es-MX" sz="1800" dirty="0" smtClean="0"/>
              <a:t>El contratista tiene a su cargo la provisión de</a:t>
            </a:r>
            <a:r>
              <a:rPr lang="es-MX" sz="1800" b="1" dirty="0" smtClean="0"/>
              <a:t>:</a:t>
            </a:r>
            <a:r>
              <a:rPr lang="es-MX" sz="1800" dirty="0" smtClean="0"/>
              <a:t>  materiales</a:t>
            </a:r>
            <a:r>
              <a:rPr lang="es-MX" sz="1800" dirty="0"/>
              <a:t>, </a:t>
            </a:r>
            <a:r>
              <a:rPr lang="es-MX" sz="1800" dirty="0" smtClean="0"/>
              <a:t>maquinaria </a:t>
            </a:r>
            <a:r>
              <a:rPr lang="es-MX" sz="1800" dirty="0"/>
              <a:t>y </a:t>
            </a:r>
            <a:r>
              <a:rPr lang="es-MX" sz="1800" dirty="0" smtClean="0"/>
              <a:t>herramientas </a:t>
            </a:r>
            <a:r>
              <a:rPr lang="es-MX" sz="1800" dirty="0"/>
              <a:t>necesarias para los </a:t>
            </a:r>
            <a:r>
              <a:rPr lang="es-MX" sz="1800" dirty="0" smtClean="0"/>
              <a:t>trabajos; </a:t>
            </a:r>
            <a:r>
              <a:rPr lang="es-MX" sz="1800" dirty="0"/>
              <a:t>la </a:t>
            </a:r>
            <a:r>
              <a:rPr lang="es-MX" sz="1800" dirty="0" smtClean="0"/>
              <a:t>instalación de </a:t>
            </a:r>
            <a:r>
              <a:rPr lang="es-MX" sz="1800" dirty="0"/>
              <a:t>faenas, almacenes y depósitos de </a:t>
            </a:r>
            <a:r>
              <a:rPr lang="es-MX" sz="1800" dirty="0" smtClean="0"/>
              <a:t>materiales; la construcción </a:t>
            </a:r>
            <a:r>
              <a:rPr lang="es-MX" sz="1800" dirty="0"/>
              <a:t>de andamios, de puentes y caminos </a:t>
            </a:r>
            <a:r>
              <a:rPr lang="es-MX" sz="1800" dirty="0" smtClean="0"/>
              <a:t>de servicios; </a:t>
            </a:r>
            <a:r>
              <a:rPr lang="es-MX" sz="1800" dirty="0"/>
              <a:t>la conservación y reposición de los </a:t>
            </a:r>
            <a:r>
              <a:rPr lang="es-MX" sz="1800" dirty="0" smtClean="0"/>
              <a:t>estacados y; </a:t>
            </a:r>
            <a:r>
              <a:rPr lang="es-MX" sz="1800" dirty="0"/>
              <a:t>en general, todos los gastos que se originen con la obra</a:t>
            </a:r>
            <a:r>
              <a:rPr lang="es-MX" sz="1800" dirty="0" smtClean="0"/>
              <a:t>.  </a:t>
            </a:r>
            <a:r>
              <a:rPr lang="es-MX" sz="1800" i="1" dirty="0" smtClean="0"/>
              <a:t>(</a:t>
            </a:r>
            <a:r>
              <a:rPr lang="es-CL" sz="1800" i="1" dirty="0" smtClean="0"/>
              <a:t>A </a:t>
            </a:r>
            <a:r>
              <a:rPr lang="es-CL" sz="1800" i="1" dirty="0"/>
              <a:t>menos que en las </a:t>
            </a:r>
            <a:r>
              <a:rPr lang="es-CL" sz="1800" i="1" dirty="0" err="1"/>
              <a:t>B.Adm</a:t>
            </a:r>
            <a:r>
              <a:rPr lang="es-CL" sz="1800" i="1" dirty="0"/>
              <a:t>. </a:t>
            </a:r>
            <a:r>
              <a:rPr lang="es-MX" sz="1800" i="1" dirty="0"/>
              <a:t>se estipule otra </a:t>
            </a:r>
            <a:r>
              <a:rPr lang="es-MX" sz="1800" i="1" dirty="0" smtClean="0"/>
              <a:t>cosa)</a:t>
            </a:r>
            <a:endParaRPr lang="es-MX" sz="1800" i="1" dirty="0"/>
          </a:p>
          <a:p>
            <a:pPr marL="360000" algn="just">
              <a:spcBef>
                <a:spcPts val="600"/>
              </a:spcBef>
              <a:spcAft>
                <a:spcPts val="600"/>
              </a:spcAft>
            </a:pPr>
            <a:r>
              <a:rPr lang="es-MX" sz="1800" dirty="0" smtClean="0"/>
              <a:t>El MOP solo tiene la obligación </a:t>
            </a:r>
            <a:r>
              <a:rPr lang="es-MX" sz="1800" dirty="0"/>
              <a:t>de proporcionar </a:t>
            </a:r>
            <a:r>
              <a:rPr lang="es-MX" sz="1800" dirty="0" smtClean="0"/>
              <a:t>los </a:t>
            </a:r>
            <a:r>
              <a:rPr lang="es-MX" sz="1800" dirty="0"/>
              <a:t>materiales a que expresamente se obligó, en la forma </a:t>
            </a:r>
            <a:r>
              <a:rPr lang="es-MX" sz="1800" dirty="0" smtClean="0"/>
              <a:t>y </a:t>
            </a:r>
            <a:r>
              <a:rPr lang="es-CL" sz="1800" dirty="0" smtClean="0"/>
              <a:t>épocas </a:t>
            </a:r>
            <a:r>
              <a:rPr lang="es-CL" sz="1800" dirty="0"/>
              <a:t>determinadas en las bases administrativas.</a:t>
            </a:r>
            <a:endParaRPr lang="es-MX" sz="1800" dirty="0" smtClean="0">
              <a:solidFill>
                <a:srgbClr val="0000FF"/>
              </a:solidFill>
            </a:endParaRPr>
          </a:p>
          <a:p>
            <a:pPr marL="285750" indent="-285750" algn="just">
              <a:spcAft>
                <a:spcPts val="600"/>
              </a:spcAft>
              <a:buFont typeface="Wingdings" panose="05000000000000000000" pitchFamily="2" charset="2"/>
              <a:buChar char="ü"/>
            </a:pPr>
            <a:r>
              <a:rPr lang="es-MX" sz="1800" b="1" dirty="0" smtClean="0">
                <a:solidFill>
                  <a:srgbClr val="9900FF"/>
                </a:solidFill>
              </a:rPr>
              <a:t>Los materiales</a:t>
            </a:r>
            <a:r>
              <a:rPr lang="es-MX" sz="1800" b="1" dirty="0" smtClean="0"/>
              <a:t>: </a:t>
            </a:r>
            <a:r>
              <a:rPr lang="es-MX" sz="1800" b="1" dirty="0" smtClean="0">
                <a:solidFill>
                  <a:srgbClr val="CC3300"/>
                </a:solidFill>
              </a:rPr>
              <a:t>a) </a:t>
            </a:r>
            <a:r>
              <a:rPr lang="es-MX" sz="1800" dirty="0" smtClean="0"/>
              <a:t>deben </a:t>
            </a:r>
            <a:r>
              <a:rPr lang="es-MX" sz="1800" dirty="0"/>
              <a:t>ser de la mejor calidad </a:t>
            </a:r>
            <a:r>
              <a:rPr lang="es-MX" sz="1800" dirty="0" smtClean="0"/>
              <a:t>y </a:t>
            </a:r>
            <a:r>
              <a:rPr lang="es-CL" sz="1800" dirty="0" smtClean="0"/>
              <a:t>procedencia </a:t>
            </a:r>
            <a:r>
              <a:rPr lang="es-CL" sz="1800" dirty="0"/>
              <a:t>en su </a:t>
            </a:r>
            <a:r>
              <a:rPr lang="es-CL" sz="1800" dirty="0" smtClean="0"/>
              <a:t>especie; y </a:t>
            </a:r>
            <a:r>
              <a:rPr lang="es-MX" sz="1800" dirty="0" smtClean="0"/>
              <a:t>deben provenir </a:t>
            </a:r>
            <a:r>
              <a:rPr lang="es-MX" sz="1800" dirty="0"/>
              <a:t>de las canteras o de las fábricas que se indiquen en </a:t>
            </a:r>
            <a:r>
              <a:rPr lang="es-MX" sz="1800" dirty="0" smtClean="0"/>
              <a:t>el contrato, </a:t>
            </a:r>
            <a:r>
              <a:rPr lang="es-CL" sz="1800" b="1" dirty="0" smtClean="0">
                <a:solidFill>
                  <a:srgbClr val="CC3300"/>
                </a:solidFill>
              </a:rPr>
              <a:t>b)</a:t>
            </a:r>
            <a:r>
              <a:rPr lang="es-CL" sz="1800" dirty="0" smtClean="0"/>
              <a:t> antes de </a:t>
            </a:r>
            <a:r>
              <a:rPr lang="es-MX" sz="1800" dirty="0" smtClean="0"/>
              <a:t>ser </a:t>
            </a:r>
            <a:r>
              <a:rPr lang="es-MX" sz="1800" dirty="0"/>
              <a:t>empleados en la obra </a:t>
            </a:r>
            <a:r>
              <a:rPr lang="es-MX" sz="1800" dirty="0" smtClean="0"/>
              <a:t>debe </a:t>
            </a:r>
            <a:r>
              <a:rPr lang="es-MX" sz="1800" dirty="0"/>
              <a:t>darse </a:t>
            </a:r>
            <a:r>
              <a:rPr lang="es-MX" sz="1800" dirty="0" smtClean="0"/>
              <a:t>aviso al (la) I.F, </a:t>
            </a:r>
            <a:r>
              <a:rPr lang="es-MX" sz="1800" dirty="0"/>
              <a:t>para que </a:t>
            </a:r>
            <a:r>
              <a:rPr lang="es-MX" sz="1800" dirty="0" smtClean="0"/>
              <a:t>éste (a) - </a:t>
            </a:r>
            <a:r>
              <a:rPr lang="es-MX" sz="1800" dirty="0"/>
              <a:t>visto los análisis </a:t>
            </a:r>
            <a:r>
              <a:rPr lang="es-MX" sz="1800" dirty="0" smtClean="0"/>
              <a:t>y pruebas - </a:t>
            </a:r>
            <a:r>
              <a:rPr lang="es-MX" sz="1800" dirty="0"/>
              <a:t>resuelva y formule por escrito su aceptación </a:t>
            </a:r>
            <a:r>
              <a:rPr lang="es-MX" sz="1800" dirty="0" smtClean="0"/>
              <a:t>o </a:t>
            </a:r>
            <a:r>
              <a:rPr lang="es-CL" sz="1800" dirty="0" smtClean="0"/>
              <a:t>rechazo</a:t>
            </a:r>
            <a:r>
              <a:rPr lang="es-CL" sz="1800" dirty="0"/>
              <a:t>.</a:t>
            </a:r>
          </a:p>
          <a:p>
            <a:pPr marL="285750" indent="-285750" algn="just">
              <a:spcAft>
                <a:spcPts val="600"/>
              </a:spcAft>
              <a:buFont typeface="Wingdings" panose="05000000000000000000" pitchFamily="2" charset="2"/>
              <a:buChar char="ü"/>
            </a:pPr>
            <a:r>
              <a:rPr lang="es-MX" sz="1800" dirty="0" smtClean="0"/>
              <a:t>Si </a:t>
            </a:r>
            <a:r>
              <a:rPr lang="es-MX" sz="1800" dirty="0"/>
              <a:t>durante el período de construcción </a:t>
            </a:r>
            <a:r>
              <a:rPr lang="es-MX" sz="1800" dirty="0" smtClean="0"/>
              <a:t>o del </a:t>
            </a:r>
            <a:r>
              <a:rPr lang="es-MX" sz="1800" dirty="0"/>
              <a:t>plazo de garantía, se comprobare que el </a:t>
            </a:r>
            <a:r>
              <a:rPr lang="es-MX" sz="1800" dirty="0" smtClean="0"/>
              <a:t>material aceptado </a:t>
            </a:r>
            <a:r>
              <a:rPr lang="es-MX" sz="1800" dirty="0"/>
              <a:t>por el </a:t>
            </a:r>
            <a:r>
              <a:rPr lang="es-MX" sz="1800" dirty="0" smtClean="0"/>
              <a:t>(la) inspector (a) </a:t>
            </a:r>
            <a:r>
              <a:rPr lang="es-MX" sz="1800" dirty="0"/>
              <a:t>fiscal ha resultado deficiente, </a:t>
            </a:r>
            <a:r>
              <a:rPr lang="es-MX" sz="1800" dirty="0" smtClean="0"/>
              <a:t>el contratista tiene </a:t>
            </a:r>
            <a:r>
              <a:rPr lang="es-MX" sz="1800" dirty="0"/>
              <a:t>la obligación de reemplazarlo y </a:t>
            </a:r>
            <a:r>
              <a:rPr lang="es-MX" sz="1800" dirty="0" smtClean="0"/>
              <a:t>de reconstituir </a:t>
            </a:r>
            <a:r>
              <a:rPr lang="es-MX" sz="1800" dirty="0"/>
              <a:t>a su costa la obra en que fue empleado</a:t>
            </a:r>
            <a:r>
              <a:rPr lang="es-MX" sz="1800" dirty="0" smtClean="0"/>
              <a:t>. </a:t>
            </a:r>
            <a:endParaRPr lang="es-MX" sz="1800" dirty="0"/>
          </a:p>
        </p:txBody>
      </p:sp>
      <p:pic>
        <p:nvPicPr>
          <p:cNvPr id="2" name="Imagen 1"/>
          <p:cNvPicPr>
            <a:picLocks noChangeAspect="1"/>
          </p:cNvPicPr>
          <p:nvPr/>
        </p:nvPicPr>
        <p:blipFill>
          <a:blip r:embed="rId3"/>
          <a:stretch>
            <a:fillRect/>
          </a:stretch>
        </p:blipFill>
        <p:spPr>
          <a:xfrm>
            <a:off x="478971" y="4894216"/>
            <a:ext cx="2925633" cy="1644697"/>
          </a:xfrm>
          <a:prstGeom prst="rect">
            <a:avLst/>
          </a:prstGeom>
        </p:spPr>
      </p:pic>
      <p:pic>
        <p:nvPicPr>
          <p:cNvPr id="3" name="Imagen 2"/>
          <p:cNvPicPr>
            <a:picLocks noChangeAspect="1"/>
          </p:cNvPicPr>
          <p:nvPr/>
        </p:nvPicPr>
        <p:blipFill>
          <a:blip r:embed="rId4"/>
          <a:stretch>
            <a:fillRect/>
          </a:stretch>
        </p:blipFill>
        <p:spPr>
          <a:xfrm>
            <a:off x="4715457" y="4724382"/>
            <a:ext cx="2790825" cy="1638300"/>
          </a:xfrm>
          <a:prstGeom prst="rect">
            <a:avLst/>
          </a:prstGeom>
        </p:spPr>
      </p:pic>
      <p:pic>
        <p:nvPicPr>
          <p:cNvPr id="5" name="Imagen 4"/>
          <p:cNvPicPr>
            <a:picLocks noChangeAspect="1"/>
          </p:cNvPicPr>
          <p:nvPr/>
        </p:nvPicPr>
        <p:blipFill>
          <a:blip r:embed="rId5"/>
          <a:stretch>
            <a:fillRect/>
          </a:stretch>
        </p:blipFill>
        <p:spPr>
          <a:xfrm>
            <a:off x="8776230" y="4894216"/>
            <a:ext cx="2762250" cy="1657350"/>
          </a:xfrm>
          <a:prstGeom prst="rect">
            <a:avLst/>
          </a:prstGeom>
        </p:spPr>
      </p:pic>
      <p:sp>
        <p:nvSpPr>
          <p:cNvPr id="6" name="5 Flecha curvada hacia la derecha">
            <a:hlinkClick r:id="rId6" action="ppaction://hlinksldjump"/>
          </p:cNvPr>
          <p:cNvSpPr/>
          <p:nvPr/>
        </p:nvSpPr>
        <p:spPr>
          <a:xfrm>
            <a:off x="7718961" y="4405745"/>
            <a:ext cx="676894" cy="914400"/>
          </a:xfrm>
          <a:prstGeom prst="curvedRightArrow">
            <a:avLst/>
          </a:prstGeom>
          <a:solidFill>
            <a:schemeClr val="accent4">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solidFill>
                <a:schemeClr val="tx1"/>
              </a:solidFill>
            </a:endParaRPr>
          </a:p>
        </p:txBody>
      </p:sp>
    </p:spTree>
    <p:extLst>
      <p:ext uri="{BB962C8B-B14F-4D97-AF65-F5344CB8AC3E}">
        <p14:creationId xmlns:p14="http://schemas.microsoft.com/office/powerpoint/2010/main" val="27104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wheel(1)">
                                      <p:cBhvr>
                                        <p:cTn id="7" dur="20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wipe(down)">
                                      <p:cBhvr>
                                        <p:cTn id="12" dur="580">
                                          <p:stCondLst>
                                            <p:cond delay="0"/>
                                          </p:stCondLst>
                                        </p:cTn>
                                        <p:tgtEl>
                                          <p:spTgt spid="7">
                                            <p:txEl>
                                              <p:pRg st="2" end="2"/>
                                            </p:txEl>
                                          </p:spTgt>
                                        </p:tgtEl>
                                      </p:cBhvr>
                                    </p:animEffect>
                                    <p:anim calcmode="lin" valueType="num">
                                      <p:cBhvr>
                                        <p:cTn id="13" dur="1822" tmFilter="0,0; 0.14,0.36; 0.43,0.73; 0.71,0.91; 1.0,1.0">
                                          <p:stCondLst>
                                            <p:cond delay="0"/>
                                          </p:stCondLst>
                                        </p:cTn>
                                        <p:tgtEl>
                                          <p:spTgt spid="7">
                                            <p:txEl>
                                              <p:pRg st="2" end="2"/>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7">
                                            <p:txEl>
                                              <p:pRg st="2" end="2"/>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7">
                                            <p:txEl>
                                              <p:pRg st="2" end="2"/>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7">
                                            <p:txEl>
                                              <p:pRg st="2" end="2"/>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7">
                                            <p:txEl>
                                              <p:pRg st="2" end="2"/>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7">
                                            <p:txEl>
                                              <p:pRg st="2" end="2"/>
                                            </p:txEl>
                                          </p:spTgt>
                                        </p:tgtEl>
                                      </p:cBhvr>
                                      <p:to x="100000" y="60000"/>
                                    </p:animScale>
                                    <p:animScale>
                                      <p:cBhvr>
                                        <p:cTn id="19" dur="166" decel="50000">
                                          <p:stCondLst>
                                            <p:cond delay="676"/>
                                          </p:stCondLst>
                                        </p:cTn>
                                        <p:tgtEl>
                                          <p:spTgt spid="7">
                                            <p:txEl>
                                              <p:pRg st="2" end="2"/>
                                            </p:txEl>
                                          </p:spTgt>
                                        </p:tgtEl>
                                      </p:cBhvr>
                                      <p:to x="100000" y="100000"/>
                                    </p:animScale>
                                    <p:animScale>
                                      <p:cBhvr>
                                        <p:cTn id="20" dur="26">
                                          <p:stCondLst>
                                            <p:cond delay="1312"/>
                                          </p:stCondLst>
                                        </p:cTn>
                                        <p:tgtEl>
                                          <p:spTgt spid="7">
                                            <p:txEl>
                                              <p:pRg st="2" end="2"/>
                                            </p:txEl>
                                          </p:spTgt>
                                        </p:tgtEl>
                                      </p:cBhvr>
                                      <p:to x="100000" y="80000"/>
                                    </p:animScale>
                                    <p:animScale>
                                      <p:cBhvr>
                                        <p:cTn id="21" dur="166" decel="50000">
                                          <p:stCondLst>
                                            <p:cond delay="1338"/>
                                          </p:stCondLst>
                                        </p:cTn>
                                        <p:tgtEl>
                                          <p:spTgt spid="7">
                                            <p:txEl>
                                              <p:pRg st="2" end="2"/>
                                            </p:txEl>
                                          </p:spTgt>
                                        </p:tgtEl>
                                      </p:cBhvr>
                                      <p:to x="100000" y="100000"/>
                                    </p:animScale>
                                    <p:animScale>
                                      <p:cBhvr>
                                        <p:cTn id="22" dur="26">
                                          <p:stCondLst>
                                            <p:cond delay="1642"/>
                                          </p:stCondLst>
                                        </p:cTn>
                                        <p:tgtEl>
                                          <p:spTgt spid="7">
                                            <p:txEl>
                                              <p:pRg st="2" end="2"/>
                                            </p:txEl>
                                          </p:spTgt>
                                        </p:tgtEl>
                                      </p:cBhvr>
                                      <p:to x="100000" y="90000"/>
                                    </p:animScale>
                                    <p:animScale>
                                      <p:cBhvr>
                                        <p:cTn id="23" dur="166" decel="50000">
                                          <p:stCondLst>
                                            <p:cond delay="1668"/>
                                          </p:stCondLst>
                                        </p:cTn>
                                        <p:tgtEl>
                                          <p:spTgt spid="7">
                                            <p:txEl>
                                              <p:pRg st="2" end="2"/>
                                            </p:txEl>
                                          </p:spTgt>
                                        </p:tgtEl>
                                      </p:cBhvr>
                                      <p:to x="100000" y="100000"/>
                                    </p:animScale>
                                    <p:animScale>
                                      <p:cBhvr>
                                        <p:cTn id="24" dur="26">
                                          <p:stCondLst>
                                            <p:cond delay="1808"/>
                                          </p:stCondLst>
                                        </p:cTn>
                                        <p:tgtEl>
                                          <p:spTgt spid="7">
                                            <p:txEl>
                                              <p:pRg st="2" end="2"/>
                                            </p:txEl>
                                          </p:spTgt>
                                        </p:tgtEl>
                                      </p:cBhvr>
                                      <p:to x="100000" y="95000"/>
                                    </p:animScale>
                                    <p:animScale>
                                      <p:cBhvr>
                                        <p:cTn id="25" dur="166" decel="50000">
                                          <p:stCondLst>
                                            <p:cond delay="1834"/>
                                          </p:stCondLst>
                                        </p:cTn>
                                        <p:tgtEl>
                                          <p:spTgt spid="7">
                                            <p:txEl>
                                              <p:pRg st="2" end="2"/>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7">
                                            <p:txEl>
                                              <p:pRg st="3" end="3"/>
                                            </p:txEl>
                                          </p:spTgt>
                                        </p:tgtEl>
                                        <p:attrNameLst>
                                          <p:attrName>style.visibility</p:attrName>
                                        </p:attrNameLst>
                                      </p:cBhvr>
                                      <p:to>
                                        <p:strVal val="visible"/>
                                      </p:to>
                                    </p:set>
                                    <p:animEffect transition="in" filter="fade">
                                      <p:cBhvr>
                                        <p:cTn id="30" dur="1000"/>
                                        <p:tgtEl>
                                          <p:spTgt spid="7">
                                            <p:txEl>
                                              <p:pRg st="3" end="3"/>
                                            </p:txEl>
                                          </p:spTgt>
                                        </p:tgtEl>
                                      </p:cBhvr>
                                    </p:animEffect>
                                    <p:anim calcmode="lin" valueType="num">
                                      <p:cBhvr>
                                        <p:cTn id="31"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2"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nodeType="clickEffect">
                                  <p:stCondLst>
                                    <p:cond delay="0"/>
                                  </p:stCondLst>
                                  <p:childTnLst>
                                    <p:set>
                                      <p:cBhvr>
                                        <p:cTn id="36" dur="1" fill="hold">
                                          <p:stCondLst>
                                            <p:cond delay="0"/>
                                          </p:stCondLst>
                                        </p:cTn>
                                        <p:tgtEl>
                                          <p:spTgt spid="7">
                                            <p:txEl>
                                              <p:pRg st="4" end="4"/>
                                            </p:txEl>
                                          </p:spTgt>
                                        </p:tgtEl>
                                        <p:attrNameLst>
                                          <p:attrName>style.visibility</p:attrName>
                                        </p:attrNameLst>
                                      </p:cBhvr>
                                      <p:to>
                                        <p:strVal val="visible"/>
                                      </p:to>
                                    </p:set>
                                    <p:animEffect transition="in" filter="wipe(down)">
                                      <p:cBhvr>
                                        <p:cTn id="37" dur="580">
                                          <p:stCondLst>
                                            <p:cond delay="0"/>
                                          </p:stCondLst>
                                        </p:cTn>
                                        <p:tgtEl>
                                          <p:spTgt spid="7">
                                            <p:txEl>
                                              <p:pRg st="4" end="4"/>
                                            </p:txEl>
                                          </p:spTgt>
                                        </p:tgtEl>
                                      </p:cBhvr>
                                    </p:animEffect>
                                    <p:anim calcmode="lin" valueType="num">
                                      <p:cBhvr>
                                        <p:cTn id="38" dur="1822" tmFilter="0,0; 0.14,0.36; 0.43,0.73; 0.71,0.91; 1.0,1.0">
                                          <p:stCondLst>
                                            <p:cond delay="0"/>
                                          </p:stCondLst>
                                        </p:cTn>
                                        <p:tgtEl>
                                          <p:spTgt spid="7">
                                            <p:txEl>
                                              <p:pRg st="4" end="4"/>
                                            </p:txEl>
                                          </p:spTgt>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7">
                                            <p:txEl>
                                              <p:pRg st="4" end="4"/>
                                            </p:txEl>
                                          </p:spTgt>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7">
                                            <p:txEl>
                                              <p:pRg st="4" end="4"/>
                                            </p:txEl>
                                          </p:spTgt>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7">
                                            <p:txEl>
                                              <p:pRg st="4" end="4"/>
                                            </p:txEl>
                                          </p:spTgt>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7">
                                            <p:txEl>
                                              <p:pRg st="4" end="4"/>
                                            </p:txEl>
                                          </p:spTgt>
                                        </p:tgtEl>
                                        <p:attrNameLst>
                                          <p:attrName>ppt_y</p:attrName>
                                        </p:attrNameLst>
                                      </p:cBhvr>
                                      <p:tavLst>
                                        <p:tav tm="0" fmla="#ppt_y-sin(pi*$)/81">
                                          <p:val>
                                            <p:fltVal val="0"/>
                                          </p:val>
                                        </p:tav>
                                        <p:tav tm="100000">
                                          <p:val>
                                            <p:fltVal val="1"/>
                                          </p:val>
                                        </p:tav>
                                      </p:tavLst>
                                    </p:anim>
                                    <p:animScale>
                                      <p:cBhvr>
                                        <p:cTn id="43" dur="26">
                                          <p:stCondLst>
                                            <p:cond delay="650"/>
                                          </p:stCondLst>
                                        </p:cTn>
                                        <p:tgtEl>
                                          <p:spTgt spid="7">
                                            <p:txEl>
                                              <p:pRg st="4" end="4"/>
                                            </p:txEl>
                                          </p:spTgt>
                                        </p:tgtEl>
                                      </p:cBhvr>
                                      <p:to x="100000" y="60000"/>
                                    </p:animScale>
                                    <p:animScale>
                                      <p:cBhvr>
                                        <p:cTn id="44" dur="166" decel="50000">
                                          <p:stCondLst>
                                            <p:cond delay="676"/>
                                          </p:stCondLst>
                                        </p:cTn>
                                        <p:tgtEl>
                                          <p:spTgt spid="7">
                                            <p:txEl>
                                              <p:pRg st="4" end="4"/>
                                            </p:txEl>
                                          </p:spTgt>
                                        </p:tgtEl>
                                      </p:cBhvr>
                                      <p:to x="100000" y="100000"/>
                                    </p:animScale>
                                    <p:animScale>
                                      <p:cBhvr>
                                        <p:cTn id="45" dur="26">
                                          <p:stCondLst>
                                            <p:cond delay="1312"/>
                                          </p:stCondLst>
                                        </p:cTn>
                                        <p:tgtEl>
                                          <p:spTgt spid="7">
                                            <p:txEl>
                                              <p:pRg st="4" end="4"/>
                                            </p:txEl>
                                          </p:spTgt>
                                        </p:tgtEl>
                                      </p:cBhvr>
                                      <p:to x="100000" y="80000"/>
                                    </p:animScale>
                                    <p:animScale>
                                      <p:cBhvr>
                                        <p:cTn id="46" dur="166" decel="50000">
                                          <p:stCondLst>
                                            <p:cond delay="1338"/>
                                          </p:stCondLst>
                                        </p:cTn>
                                        <p:tgtEl>
                                          <p:spTgt spid="7">
                                            <p:txEl>
                                              <p:pRg st="4" end="4"/>
                                            </p:txEl>
                                          </p:spTgt>
                                        </p:tgtEl>
                                      </p:cBhvr>
                                      <p:to x="100000" y="100000"/>
                                    </p:animScale>
                                    <p:animScale>
                                      <p:cBhvr>
                                        <p:cTn id="47" dur="26">
                                          <p:stCondLst>
                                            <p:cond delay="1642"/>
                                          </p:stCondLst>
                                        </p:cTn>
                                        <p:tgtEl>
                                          <p:spTgt spid="7">
                                            <p:txEl>
                                              <p:pRg st="4" end="4"/>
                                            </p:txEl>
                                          </p:spTgt>
                                        </p:tgtEl>
                                      </p:cBhvr>
                                      <p:to x="100000" y="90000"/>
                                    </p:animScale>
                                    <p:animScale>
                                      <p:cBhvr>
                                        <p:cTn id="48" dur="166" decel="50000">
                                          <p:stCondLst>
                                            <p:cond delay="1668"/>
                                          </p:stCondLst>
                                        </p:cTn>
                                        <p:tgtEl>
                                          <p:spTgt spid="7">
                                            <p:txEl>
                                              <p:pRg st="4" end="4"/>
                                            </p:txEl>
                                          </p:spTgt>
                                        </p:tgtEl>
                                      </p:cBhvr>
                                      <p:to x="100000" y="100000"/>
                                    </p:animScale>
                                    <p:animScale>
                                      <p:cBhvr>
                                        <p:cTn id="49" dur="26">
                                          <p:stCondLst>
                                            <p:cond delay="1808"/>
                                          </p:stCondLst>
                                        </p:cTn>
                                        <p:tgtEl>
                                          <p:spTgt spid="7">
                                            <p:txEl>
                                              <p:pRg st="4" end="4"/>
                                            </p:txEl>
                                          </p:spTgt>
                                        </p:tgtEl>
                                      </p:cBhvr>
                                      <p:to x="100000" y="95000"/>
                                    </p:animScale>
                                    <p:animScale>
                                      <p:cBhvr>
                                        <p:cTn id="50" dur="166" decel="50000">
                                          <p:stCondLst>
                                            <p:cond delay="1834"/>
                                          </p:stCondLst>
                                        </p:cTn>
                                        <p:tgtEl>
                                          <p:spTgt spid="7">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9</a:t>
            </a:fld>
            <a:endParaRPr lang="es-ES" dirty="0"/>
          </a:p>
        </p:txBody>
      </p:sp>
      <p:sp>
        <p:nvSpPr>
          <p:cNvPr id="4" name="3 CuadroTexto"/>
          <p:cNvSpPr txBox="1"/>
          <p:nvPr/>
        </p:nvSpPr>
        <p:spPr>
          <a:xfrm>
            <a:off x="813392" y="457275"/>
            <a:ext cx="9916510" cy="461665"/>
          </a:xfrm>
          <a:prstGeom prst="rect">
            <a:avLst/>
          </a:prstGeom>
          <a:noFill/>
        </p:spPr>
        <p:txBody>
          <a:bodyPr wrap="square" rtlCol="0">
            <a:spAutoFit/>
          </a:bodyPr>
          <a:lstStyle/>
          <a:p>
            <a:r>
              <a:rPr lang="es-ES" u="sng" dirty="0" smtClean="0"/>
              <a:t>Programa Oficial</a:t>
            </a:r>
            <a:endParaRPr lang="es-CL" u="sng" dirty="0"/>
          </a:p>
        </p:txBody>
      </p:sp>
      <p:sp>
        <p:nvSpPr>
          <p:cNvPr id="5" name="4 CuadroTexto"/>
          <p:cNvSpPr txBox="1"/>
          <p:nvPr/>
        </p:nvSpPr>
        <p:spPr>
          <a:xfrm>
            <a:off x="652274" y="959399"/>
            <a:ext cx="10927111" cy="3826689"/>
          </a:xfrm>
          <a:prstGeom prst="rect">
            <a:avLst/>
          </a:prstGeom>
          <a:noFill/>
        </p:spPr>
        <p:txBody>
          <a:bodyPr wrap="square" rtlCol="0">
            <a:spAutoFit/>
          </a:bodyPr>
          <a:lstStyle/>
          <a:p>
            <a:pPr marL="342900" indent="-342900" algn="just">
              <a:spcAft>
                <a:spcPts val="400"/>
              </a:spcAft>
              <a:buFont typeface="Wingdings" pitchFamily="2" charset="2"/>
              <a:buChar char="§"/>
            </a:pPr>
            <a:r>
              <a:rPr lang="es-ES" sz="1800" dirty="0" smtClean="0"/>
              <a:t>Es entregado dentro </a:t>
            </a:r>
            <a:r>
              <a:rPr lang="es-ES" sz="1800" dirty="0"/>
              <a:t>de los </a:t>
            </a:r>
            <a:r>
              <a:rPr lang="es-ES" sz="1800" dirty="0" smtClean="0"/>
              <a:t>30 </a:t>
            </a:r>
            <a:r>
              <a:rPr lang="es-ES" sz="1800" dirty="0"/>
              <a:t>días de adjudicado el </a:t>
            </a:r>
            <a:r>
              <a:rPr lang="es-ES" sz="1800" dirty="0" smtClean="0"/>
              <a:t>contrato, salvo que las Bases establezcan otro plazo.</a:t>
            </a:r>
          </a:p>
          <a:p>
            <a:pPr marL="342900" indent="-342900" algn="just">
              <a:spcAft>
                <a:spcPts val="400"/>
              </a:spcAft>
              <a:buFont typeface="Wingdings" pitchFamily="2" charset="2"/>
              <a:buChar char="§"/>
            </a:pPr>
            <a:r>
              <a:rPr lang="es-ES" sz="1800" dirty="0" smtClean="0"/>
              <a:t>Es aprobado por el Inspector Fiscal  (en el LDO)</a:t>
            </a:r>
            <a:endParaRPr lang="es-ES" sz="1800" dirty="0"/>
          </a:p>
          <a:p>
            <a:pPr marL="342900" indent="-342900" algn="just">
              <a:spcAft>
                <a:spcPts val="400"/>
              </a:spcAft>
              <a:buFont typeface="Wingdings" pitchFamily="2" charset="2"/>
              <a:buChar char="§"/>
            </a:pPr>
            <a:r>
              <a:rPr lang="es-ES" sz="1800" dirty="0" smtClean="0"/>
              <a:t>Elaborado </a:t>
            </a:r>
            <a:r>
              <a:rPr lang="es-ES" sz="1800" dirty="0"/>
              <a:t>aplicando un método de programación del tipo ruta </a:t>
            </a:r>
            <a:r>
              <a:rPr lang="es-ES" sz="1800" dirty="0" smtClean="0"/>
              <a:t>crítica.  </a:t>
            </a:r>
            <a:r>
              <a:rPr lang="es-ES" sz="1800" b="1" dirty="0" smtClean="0">
                <a:solidFill>
                  <a:srgbClr val="00B050"/>
                </a:solidFill>
              </a:rPr>
              <a:t>(*)</a:t>
            </a:r>
          </a:p>
          <a:p>
            <a:pPr marL="342900" indent="-342900" algn="just">
              <a:spcAft>
                <a:spcPts val="400"/>
              </a:spcAft>
              <a:buFont typeface="Wingdings" pitchFamily="2" charset="2"/>
              <a:buChar char="§"/>
            </a:pPr>
            <a:r>
              <a:rPr lang="es-ES" sz="1800" dirty="0" smtClean="0"/>
              <a:t>C</a:t>
            </a:r>
            <a:r>
              <a:rPr lang="es-MX" sz="1800" dirty="0" err="1" smtClean="0"/>
              <a:t>onsistente</a:t>
            </a:r>
            <a:r>
              <a:rPr lang="es-MX" sz="1800" dirty="0" smtClean="0"/>
              <a:t> </a:t>
            </a:r>
            <a:r>
              <a:rPr lang="es-MX" sz="1800" dirty="0"/>
              <a:t>con el programa de trabajo presentado en </a:t>
            </a:r>
            <a:r>
              <a:rPr lang="es-MX" sz="1800" dirty="0" smtClean="0"/>
              <a:t>la oferta</a:t>
            </a:r>
            <a:r>
              <a:rPr lang="es-MX" sz="1800" dirty="0"/>
              <a:t>, con los ajustes que corresponda y que </a:t>
            </a:r>
            <a:r>
              <a:rPr lang="es-MX" sz="1800" dirty="0" smtClean="0"/>
              <a:t>sean aceptados </a:t>
            </a:r>
            <a:r>
              <a:rPr lang="es-MX" sz="1800" dirty="0"/>
              <a:t>por el MOP</a:t>
            </a:r>
            <a:r>
              <a:rPr lang="es-MX" sz="1800" dirty="0" smtClean="0"/>
              <a:t>.</a:t>
            </a:r>
          </a:p>
          <a:p>
            <a:pPr marL="342900" indent="-342900" algn="just">
              <a:spcAft>
                <a:spcPts val="400"/>
              </a:spcAft>
              <a:buFont typeface="Wingdings" pitchFamily="2" charset="2"/>
              <a:buChar char="§"/>
            </a:pPr>
            <a:r>
              <a:rPr lang="es-MX" sz="1800" dirty="0" smtClean="0"/>
              <a:t>Plazo total </a:t>
            </a:r>
            <a:r>
              <a:rPr lang="es-MX" sz="1800" dirty="0"/>
              <a:t>no </a:t>
            </a:r>
            <a:r>
              <a:rPr lang="es-MX" sz="1800" dirty="0" smtClean="0"/>
              <a:t>puede ser </a:t>
            </a:r>
            <a:r>
              <a:rPr lang="es-MX" sz="1800" dirty="0"/>
              <a:t>superior al establecido en el Proyecto u ofrecido por </a:t>
            </a:r>
            <a:r>
              <a:rPr lang="es-MX" sz="1800" dirty="0" smtClean="0"/>
              <a:t>el proponente, si éste es menor.</a:t>
            </a:r>
          </a:p>
          <a:p>
            <a:pPr marL="342900" indent="-342900" algn="just">
              <a:spcAft>
                <a:spcPts val="400"/>
              </a:spcAft>
              <a:buFont typeface="Wingdings" pitchFamily="2" charset="2"/>
              <a:buChar char="§"/>
            </a:pPr>
            <a:r>
              <a:rPr lang="es-MX" sz="1800" dirty="0" smtClean="0"/>
              <a:t>Debe respetar los </a:t>
            </a:r>
            <a:r>
              <a:rPr lang="es-MX" sz="1800" dirty="0"/>
              <a:t>plazos parciales </a:t>
            </a:r>
            <a:r>
              <a:rPr lang="es-MX" sz="1800" dirty="0" smtClean="0"/>
              <a:t>que eventualmente </a:t>
            </a:r>
            <a:r>
              <a:rPr lang="es-MX" sz="1800" dirty="0"/>
              <a:t>se establezcan en el Proyecto</a:t>
            </a:r>
            <a:r>
              <a:rPr lang="es-MX" sz="1800" dirty="0" smtClean="0"/>
              <a:t>.</a:t>
            </a:r>
          </a:p>
          <a:p>
            <a:pPr marL="342900" indent="-342900" algn="just">
              <a:spcAft>
                <a:spcPts val="400"/>
              </a:spcAft>
              <a:buFont typeface="Wingdings" pitchFamily="2" charset="2"/>
              <a:buChar char="§"/>
            </a:pPr>
            <a:r>
              <a:rPr lang="es-MX" sz="1800" dirty="0" smtClean="0"/>
              <a:t>Es invariable</a:t>
            </a:r>
            <a:r>
              <a:rPr lang="es-MX" sz="1800" dirty="0"/>
              <a:t>, salvo cambios respaldados por </a:t>
            </a:r>
            <a:r>
              <a:rPr lang="es-MX" sz="1800" dirty="0" smtClean="0"/>
              <a:t>Resolución </a:t>
            </a:r>
            <a:r>
              <a:rPr lang="es-CL" sz="1800" dirty="0" smtClean="0"/>
              <a:t>de </a:t>
            </a:r>
            <a:r>
              <a:rPr lang="es-CL" sz="1800" dirty="0"/>
              <a:t>la autoridad </a:t>
            </a:r>
            <a:r>
              <a:rPr lang="es-CL" sz="1800" dirty="0" smtClean="0"/>
              <a:t>respectiva.</a:t>
            </a:r>
          </a:p>
          <a:p>
            <a:pPr marL="342900" indent="-342900" algn="just">
              <a:spcAft>
                <a:spcPts val="400"/>
              </a:spcAft>
              <a:buFont typeface="Wingdings" pitchFamily="2" charset="2"/>
              <a:buChar char="§"/>
            </a:pPr>
            <a:r>
              <a:rPr lang="es-MX" sz="1800" dirty="0" smtClean="0"/>
              <a:t>El </a:t>
            </a:r>
            <a:r>
              <a:rPr lang="es-CL" sz="1800" dirty="0" smtClean="0"/>
              <a:t>contratista entrega </a:t>
            </a:r>
            <a:r>
              <a:rPr lang="es-MX" sz="1800" dirty="0" smtClean="0"/>
              <a:t>uno </a:t>
            </a:r>
            <a:r>
              <a:rPr lang="es-MX" sz="1800" dirty="0"/>
              <a:t>o más programas de trabajo, basados en el </a:t>
            </a:r>
            <a:r>
              <a:rPr lang="es-MX" sz="1800" dirty="0" smtClean="0"/>
              <a:t>avance efectivo </a:t>
            </a:r>
            <a:r>
              <a:rPr lang="es-MX" sz="1800" dirty="0"/>
              <a:t>de las obras y que deberán ser </a:t>
            </a:r>
            <a:r>
              <a:rPr lang="es-MX" sz="1800" dirty="0" smtClean="0"/>
              <a:t>actualizados </a:t>
            </a:r>
            <a:r>
              <a:rPr lang="es-MX" sz="1800" dirty="0"/>
              <a:t>con </a:t>
            </a:r>
            <a:r>
              <a:rPr lang="es-MX" sz="1800" dirty="0" smtClean="0"/>
              <a:t>la periodicidad </a:t>
            </a:r>
            <a:r>
              <a:rPr lang="es-MX" sz="1800" dirty="0"/>
              <a:t>que el </a:t>
            </a:r>
            <a:r>
              <a:rPr lang="es-MX" sz="1800" dirty="0" smtClean="0"/>
              <a:t>I.F señale</a:t>
            </a:r>
            <a:r>
              <a:rPr lang="es-MX" sz="1800" dirty="0"/>
              <a:t>, </a:t>
            </a:r>
            <a:r>
              <a:rPr lang="es-MX" sz="1800" dirty="0" smtClean="0"/>
              <a:t>tendiendo siempre </a:t>
            </a:r>
            <a:r>
              <a:rPr lang="es-MX" sz="1800" dirty="0"/>
              <a:t>a ajustarse al Programa Oficial y, si procede, </a:t>
            </a:r>
            <a:r>
              <a:rPr lang="es-MX" sz="1800" dirty="0" smtClean="0"/>
              <a:t> a </a:t>
            </a:r>
            <a:r>
              <a:rPr lang="es-CL" sz="1800" dirty="0" smtClean="0"/>
              <a:t>recuperar </a:t>
            </a:r>
            <a:r>
              <a:rPr lang="es-CL" sz="1800" dirty="0"/>
              <a:t>atrasos parciales o generales</a:t>
            </a:r>
            <a:r>
              <a:rPr lang="es-CL" sz="1800" dirty="0" smtClean="0"/>
              <a:t>.</a:t>
            </a:r>
          </a:p>
          <a:p>
            <a:pPr marL="342900" indent="-342900" algn="just">
              <a:spcAft>
                <a:spcPts val="400"/>
              </a:spcAft>
              <a:buFont typeface="Wingdings" pitchFamily="2" charset="2"/>
              <a:buChar char="§"/>
            </a:pPr>
            <a:r>
              <a:rPr lang="es-MX" sz="1800" dirty="0"/>
              <a:t>Si por cualquier causa no existiera este programa, la Dirección está facultada para </a:t>
            </a:r>
            <a:r>
              <a:rPr lang="es-MX" sz="1800" dirty="0" smtClean="0"/>
              <a:t>fijarlo.</a:t>
            </a:r>
            <a:endParaRPr lang="es-ES" sz="1800" dirty="0" smtClean="0"/>
          </a:p>
        </p:txBody>
      </p:sp>
      <p:sp>
        <p:nvSpPr>
          <p:cNvPr id="7" name="6 CuadroTexto"/>
          <p:cNvSpPr txBox="1"/>
          <p:nvPr/>
        </p:nvSpPr>
        <p:spPr>
          <a:xfrm>
            <a:off x="576843" y="5072768"/>
            <a:ext cx="10608715" cy="430887"/>
          </a:xfrm>
          <a:prstGeom prst="rect">
            <a:avLst/>
          </a:prstGeom>
          <a:noFill/>
        </p:spPr>
        <p:txBody>
          <a:bodyPr wrap="square" rtlCol="0">
            <a:spAutoFit/>
          </a:bodyPr>
          <a:lstStyle/>
          <a:p>
            <a:r>
              <a:rPr lang="es-ES" sz="2200" u="sng" dirty="0" smtClean="0"/>
              <a:t>Programa Ocupacional Oficial de mano de obra</a:t>
            </a:r>
            <a:endParaRPr lang="es-CL" sz="2200" u="sng" dirty="0"/>
          </a:p>
        </p:txBody>
      </p:sp>
      <p:sp>
        <p:nvSpPr>
          <p:cNvPr id="8" name="7 CuadroTexto"/>
          <p:cNvSpPr txBox="1"/>
          <p:nvPr/>
        </p:nvSpPr>
        <p:spPr>
          <a:xfrm>
            <a:off x="593510" y="5467169"/>
            <a:ext cx="10759579" cy="646331"/>
          </a:xfrm>
          <a:prstGeom prst="rect">
            <a:avLst/>
          </a:prstGeom>
          <a:noFill/>
        </p:spPr>
        <p:txBody>
          <a:bodyPr wrap="square" rtlCol="0">
            <a:spAutoFit/>
          </a:bodyPr>
          <a:lstStyle/>
          <a:p>
            <a:pPr marL="342900" indent="-342900">
              <a:buFont typeface="Wingdings" pitchFamily="2" charset="2"/>
              <a:buChar char="ü"/>
            </a:pPr>
            <a:r>
              <a:rPr lang="es-ES" sz="1800" dirty="0" smtClean="0"/>
              <a:t>Es entregado junto con el Programa de Trabajo Oficial.</a:t>
            </a:r>
          </a:p>
          <a:p>
            <a:pPr marL="342900" indent="-342900">
              <a:buFont typeface="Wingdings" pitchFamily="2" charset="2"/>
              <a:buChar char="ü"/>
            </a:pPr>
            <a:r>
              <a:rPr lang="es-ES" sz="1800" dirty="0" smtClean="0"/>
              <a:t>No puede diferir con el total ofrecido en su oferta técnica</a:t>
            </a:r>
            <a:endParaRPr lang="es-CL" sz="1800" dirty="0"/>
          </a:p>
        </p:txBody>
      </p:sp>
      <p:sp>
        <p:nvSpPr>
          <p:cNvPr id="3" name="2 Flecha curvada hacia la izquierda">
            <a:hlinkClick r:id="rId3" action="ppaction://hlinksldjump"/>
          </p:cNvPr>
          <p:cNvSpPr/>
          <p:nvPr/>
        </p:nvSpPr>
        <p:spPr>
          <a:xfrm>
            <a:off x="6293922" y="5503655"/>
            <a:ext cx="712520" cy="944646"/>
          </a:xfrm>
          <a:prstGeom prst="curvedLeftArrow">
            <a:avLst/>
          </a:prstGeom>
          <a:solidFill>
            <a:schemeClr val="accent4">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solidFill>
                <a:schemeClr val="tx1"/>
              </a:solidFill>
            </a:endParaRPr>
          </a:p>
        </p:txBody>
      </p:sp>
    </p:spTree>
    <p:extLst>
      <p:ext uri="{BB962C8B-B14F-4D97-AF65-F5344CB8AC3E}">
        <p14:creationId xmlns:p14="http://schemas.microsoft.com/office/powerpoint/2010/main" val="3672405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1000"/>
                                        <p:tgtEl>
                                          <p:spTgt spid="5">
                                            <p:txEl>
                                              <p:pRg st="6" end="6"/>
                                            </p:txEl>
                                          </p:spTgt>
                                        </p:tgtEl>
                                      </p:cBhvr>
                                    </p:animEffect>
                                    <p:anim calcmode="lin" valueType="num">
                                      <p:cBhvr>
                                        <p:cTn id="5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5">
                                            <p:txEl>
                                              <p:pRg st="7" end="7"/>
                                            </p:txEl>
                                          </p:spTgt>
                                        </p:tgtEl>
                                        <p:attrNameLst>
                                          <p:attrName>style.visibility</p:attrName>
                                        </p:attrNameLst>
                                      </p:cBhvr>
                                      <p:to>
                                        <p:strVal val="visible"/>
                                      </p:to>
                                    </p:set>
                                    <p:animEffect transition="in" filter="fade">
                                      <p:cBhvr>
                                        <p:cTn id="56" dur="1000"/>
                                        <p:tgtEl>
                                          <p:spTgt spid="5">
                                            <p:txEl>
                                              <p:pRg st="7" end="7"/>
                                            </p:txEl>
                                          </p:spTgt>
                                        </p:tgtEl>
                                      </p:cBhvr>
                                    </p:animEffect>
                                    <p:anim calcmode="lin" valueType="num">
                                      <p:cBhvr>
                                        <p:cTn id="57"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5">
                                            <p:txEl>
                                              <p:pRg st="8" end="8"/>
                                            </p:txEl>
                                          </p:spTgt>
                                        </p:tgtEl>
                                        <p:attrNameLst>
                                          <p:attrName>style.visibility</p:attrName>
                                        </p:attrNameLst>
                                      </p:cBhvr>
                                      <p:to>
                                        <p:strVal val="visible"/>
                                      </p:to>
                                    </p:set>
                                    <p:animEffect transition="in" filter="fade">
                                      <p:cBhvr>
                                        <p:cTn id="63" dur="1000"/>
                                        <p:tgtEl>
                                          <p:spTgt spid="5">
                                            <p:txEl>
                                              <p:pRg st="8" end="8"/>
                                            </p:txEl>
                                          </p:spTgt>
                                        </p:tgtEl>
                                      </p:cBhvr>
                                    </p:animEffect>
                                    <p:anim calcmode="lin" valueType="num">
                                      <p:cBhvr>
                                        <p:cTn id="64"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6" presetClass="entr" presetSubtype="0" fill="hold" grpId="0" nodeType="clickEffect">
                                  <p:stCondLst>
                                    <p:cond delay="0"/>
                                  </p:stCondLst>
                                  <p:childTnLst>
                                    <p:set>
                                      <p:cBhvr>
                                        <p:cTn id="69" dur="1" fill="hold">
                                          <p:stCondLst>
                                            <p:cond delay="0"/>
                                          </p:stCondLst>
                                        </p:cTn>
                                        <p:tgtEl>
                                          <p:spTgt spid="7"/>
                                        </p:tgtEl>
                                        <p:attrNameLst>
                                          <p:attrName>style.visibility</p:attrName>
                                        </p:attrNameLst>
                                      </p:cBhvr>
                                      <p:to>
                                        <p:strVal val="visible"/>
                                      </p:to>
                                    </p:set>
                                    <p:animEffect transition="in" filter="wipe(down)">
                                      <p:cBhvr>
                                        <p:cTn id="70" dur="580">
                                          <p:stCondLst>
                                            <p:cond delay="0"/>
                                          </p:stCondLst>
                                        </p:cTn>
                                        <p:tgtEl>
                                          <p:spTgt spid="7"/>
                                        </p:tgtEl>
                                      </p:cBhvr>
                                    </p:animEffect>
                                    <p:anim calcmode="lin" valueType="num">
                                      <p:cBhvr>
                                        <p:cTn id="71"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72"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73"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74"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75"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76" dur="26">
                                          <p:stCondLst>
                                            <p:cond delay="650"/>
                                          </p:stCondLst>
                                        </p:cTn>
                                        <p:tgtEl>
                                          <p:spTgt spid="7"/>
                                        </p:tgtEl>
                                      </p:cBhvr>
                                      <p:to x="100000" y="60000"/>
                                    </p:animScale>
                                    <p:animScale>
                                      <p:cBhvr>
                                        <p:cTn id="77" dur="166" decel="50000">
                                          <p:stCondLst>
                                            <p:cond delay="676"/>
                                          </p:stCondLst>
                                        </p:cTn>
                                        <p:tgtEl>
                                          <p:spTgt spid="7"/>
                                        </p:tgtEl>
                                      </p:cBhvr>
                                      <p:to x="100000" y="100000"/>
                                    </p:animScale>
                                    <p:animScale>
                                      <p:cBhvr>
                                        <p:cTn id="78" dur="26">
                                          <p:stCondLst>
                                            <p:cond delay="1312"/>
                                          </p:stCondLst>
                                        </p:cTn>
                                        <p:tgtEl>
                                          <p:spTgt spid="7"/>
                                        </p:tgtEl>
                                      </p:cBhvr>
                                      <p:to x="100000" y="80000"/>
                                    </p:animScale>
                                    <p:animScale>
                                      <p:cBhvr>
                                        <p:cTn id="79" dur="166" decel="50000">
                                          <p:stCondLst>
                                            <p:cond delay="1338"/>
                                          </p:stCondLst>
                                        </p:cTn>
                                        <p:tgtEl>
                                          <p:spTgt spid="7"/>
                                        </p:tgtEl>
                                      </p:cBhvr>
                                      <p:to x="100000" y="100000"/>
                                    </p:animScale>
                                    <p:animScale>
                                      <p:cBhvr>
                                        <p:cTn id="80" dur="26">
                                          <p:stCondLst>
                                            <p:cond delay="1642"/>
                                          </p:stCondLst>
                                        </p:cTn>
                                        <p:tgtEl>
                                          <p:spTgt spid="7"/>
                                        </p:tgtEl>
                                      </p:cBhvr>
                                      <p:to x="100000" y="90000"/>
                                    </p:animScale>
                                    <p:animScale>
                                      <p:cBhvr>
                                        <p:cTn id="81" dur="166" decel="50000">
                                          <p:stCondLst>
                                            <p:cond delay="1668"/>
                                          </p:stCondLst>
                                        </p:cTn>
                                        <p:tgtEl>
                                          <p:spTgt spid="7"/>
                                        </p:tgtEl>
                                      </p:cBhvr>
                                      <p:to x="100000" y="100000"/>
                                    </p:animScale>
                                    <p:animScale>
                                      <p:cBhvr>
                                        <p:cTn id="82" dur="26">
                                          <p:stCondLst>
                                            <p:cond delay="1808"/>
                                          </p:stCondLst>
                                        </p:cTn>
                                        <p:tgtEl>
                                          <p:spTgt spid="7"/>
                                        </p:tgtEl>
                                      </p:cBhvr>
                                      <p:to x="100000" y="95000"/>
                                    </p:animScale>
                                    <p:animScale>
                                      <p:cBhvr>
                                        <p:cTn id="83" dur="166" decel="50000">
                                          <p:stCondLst>
                                            <p:cond delay="1834"/>
                                          </p:stCondLst>
                                        </p:cTn>
                                        <p:tgtEl>
                                          <p:spTgt spid="7"/>
                                        </p:tgtEl>
                                      </p:cBhvr>
                                      <p:to x="100000" y="100000"/>
                                    </p:animScale>
                                  </p:childTnLst>
                                </p:cTn>
                              </p:par>
                              <p:par>
                                <p:cTn id="84" presetID="26" presetClass="entr" presetSubtype="0" fill="hold" grpId="0" nodeType="withEffect">
                                  <p:stCondLst>
                                    <p:cond delay="0"/>
                                  </p:stCondLst>
                                  <p:childTnLst>
                                    <p:set>
                                      <p:cBhvr>
                                        <p:cTn id="85" dur="1" fill="hold">
                                          <p:stCondLst>
                                            <p:cond delay="0"/>
                                          </p:stCondLst>
                                        </p:cTn>
                                        <p:tgtEl>
                                          <p:spTgt spid="8"/>
                                        </p:tgtEl>
                                        <p:attrNameLst>
                                          <p:attrName>style.visibility</p:attrName>
                                        </p:attrNameLst>
                                      </p:cBhvr>
                                      <p:to>
                                        <p:strVal val="visible"/>
                                      </p:to>
                                    </p:set>
                                    <p:animEffect transition="in" filter="wipe(down)">
                                      <p:cBhvr>
                                        <p:cTn id="86" dur="580">
                                          <p:stCondLst>
                                            <p:cond delay="0"/>
                                          </p:stCondLst>
                                        </p:cTn>
                                        <p:tgtEl>
                                          <p:spTgt spid="8"/>
                                        </p:tgtEl>
                                      </p:cBhvr>
                                    </p:animEffect>
                                    <p:anim calcmode="lin" valueType="num">
                                      <p:cBhvr>
                                        <p:cTn id="87"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88"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89"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90"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91"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92" dur="26">
                                          <p:stCondLst>
                                            <p:cond delay="650"/>
                                          </p:stCondLst>
                                        </p:cTn>
                                        <p:tgtEl>
                                          <p:spTgt spid="8"/>
                                        </p:tgtEl>
                                      </p:cBhvr>
                                      <p:to x="100000" y="60000"/>
                                    </p:animScale>
                                    <p:animScale>
                                      <p:cBhvr>
                                        <p:cTn id="93" dur="166" decel="50000">
                                          <p:stCondLst>
                                            <p:cond delay="676"/>
                                          </p:stCondLst>
                                        </p:cTn>
                                        <p:tgtEl>
                                          <p:spTgt spid="8"/>
                                        </p:tgtEl>
                                      </p:cBhvr>
                                      <p:to x="100000" y="100000"/>
                                    </p:animScale>
                                    <p:animScale>
                                      <p:cBhvr>
                                        <p:cTn id="94" dur="26">
                                          <p:stCondLst>
                                            <p:cond delay="1312"/>
                                          </p:stCondLst>
                                        </p:cTn>
                                        <p:tgtEl>
                                          <p:spTgt spid="8"/>
                                        </p:tgtEl>
                                      </p:cBhvr>
                                      <p:to x="100000" y="80000"/>
                                    </p:animScale>
                                    <p:animScale>
                                      <p:cBhvr>
                                        <p:cTn id="95" dur="166" decel="50000">
                                          <p:stCondLst>
                                            <p:cond delay="1338"/>
                                          </p:stCondLst>
                                        </p:cTn>
                                        <p:tgtEl>
                                          <p:spTgt spid="8"/>
                                        </p:tgtEl>
                                      </p:cBhvr>
                                      <p:to x="100000" y="100000"/>
                                    </p:animScale>
                                    <p:animScale>
                                      <p:cBhvr>
                                        <p:cTn id="96" dur="26">
                                          <p:stCondLst>
                                            <p:cond delay="1642"/>
                                          </p:stCondLst>
                                        </p:cTn>
                                        <p:tgtEl>
                                          <p:spTgt spid="8"/>
                                        </p:tgtEl>
                                      </p:cBhvr>
                                      <p:to x="100000" y="90000"/>
                                    </p:animScale>
                                    <p:animScale>
                                      <p:cBhvr>
                                        <p:cTn id="97" dur="166" decel="50000">
                                          <p:stCondLst>
                                            <p:cond delay="1668"/>
                                          </p:stCondLst>
                                        </p:cTn>
                                        <p:tgtEl>
                                          <p:spTgt spid="8"/>
                                        </p:tgtEl>
                                      </p:cBhvr>
                                      <p:to x="100000" y="100000"/>
                                    </p:animScale>
                                    <p:animScale>
                                      <p:cBhvr>
                                        <p:cTn id="98" dur="26">
                                          <p:stCondLst>
                                            <p:cond delay="1808"/>
                                          </p:stCondLst>
                                        </p:cTn>
                                        <p:tgtEl>
                                          <p:spTgt spid="8"/>
                                        </p:tgtEl>
                                      </p:cBhvr>
                                      <p:to x="100000" y="95000"/>
                                    </p:animScale>
                                    <p:animScale>
                                      <p:cBhvr>
                                        <p:cTn id="99"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35398</TotalTime>
  <Words>7368</Words>
  <Application>Microsoft Office PowerPoint</Application>
  <PresentationFormat>Personalizado</PresentationFormat>
  <Paragraphs>310</Paragraphs>
  <Slides>43</Slides>
  <Notes>3</Notes>
  <HiddenSlides>0</HiddenSlides>
  <MMClips>0</MMClips>
  <ScaleCrop>false</ScaleCrop>
  <HeadingPairs>
    <vt:vector size="6" baseType="variant">
      <vt:variant>
        <vt:lpstr>Fuentes usadas</vt:lpstr>
      </vt:variant>
      <vt:variant>
        <vt:i4>7</vt:i4>
      </vt:variant>
      <vt:variant>
        <vt:lpstr>Tema</vt:lpstr>
      </vt:variant>
      <vt:variant>
        <vt:i4>3</vt:i4>
      </vt:variant>
      <vt:variant>
        <vt:lpstr>Títulos de diapositiva</vt:lpstr>
      </vt:variant>
      <vt:variant>
        <vt:i4>43</vt:i4>
      </vt:variant>
    </vt:vector>
  </HeadingPairs>
  <TitlesOfParts>
    <vt:vector size="53" baseType="lpstr">
      <vt:lpstr>Arial</vt:lpstr>
      <vt:lpstr>Calibri</vt:lpstr>
      <vt:lpstr>Calibri Light</vt:lpstr>
      <vt:lpstr>Segoe UI</vt:lpstr>
      <vt:lpstr>Verdana</vt:lpstr>
      <vt:lpstr>Wingdings</vt:lpstr>
      <vt:lpstr>ヒラギノ角ゴ Pro W3</vt:lpstr>
      <vt:lpstr>Tema de Office</vt:lpstr>
      <vt:lpstr>Simple Light</vt:lpstr>
      <vt:lpstr>1_Simple Light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SECOM Digital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Barbara Vallejos</dc:creator>
  <cp:lastModifiedBy>James Spencer Olave (SOP)</cp:lastModifiedBy>
  <cp:revision>2893</cp:revision>
  <cp:lastPrinted>2025-07-14T22:05:59Z</cp:lastPrinted>
  <dcterms:created xsi:type="dcterms:W3CDTF">2018-03-14T19:41:34Z</dcterms:created>
  <dcterms:modified xsi:type="dcterms:W3CDTF">2026-07-29T17:02:16Z</dcterms:modified>
</cp:coreProperties>
</file>