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8"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59" r:id="rId3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snapToGrid="0">
      <p:cViewPr varScale="1">
        <p:scale>
          <a:sx n="88" d="100"/>
          <a:sy n="88" d="100"/>
        </p:scale>
        <p:origin x="7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3A952E3-29A4-2F45-A178-B5F961C4DB6F}" type="datetimeFigureOut">
              <a:rPr lang="es-CL" smtClean="0"/>
              <a:t>11-05-2026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41212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A952E3-29A4-2F45-A178-B5F961C4DB6F}" type="datetimeFigureOut">
              <a:rPr lang="es-CL" smtClean="0"/>
              <a:t>11-05-2026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188674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A952E3-29A4-2F45-A178-B5F961C4DB6F}" type="datetimeFigureOut">
              <a:rPr lang="es-CL" smtClean="0"/>
              <a:t>11-05-2026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290985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731D0D-EC2B-F6E3-62EF-F6C0631A661A}"/>
              </a:ext>
            </a:extLst>
          </p:cNvPr>
          <p:cNvSpPr>
            <a:spLocks noGrp="1"/>
          </p:cNvSpPr>
          <p:nvPr>
            <p:ph type="ctrTitle"/>
          </p:nvPr>
        </p:nvSpPr>
        <p:spPr>
          <a:xfrm>
            <a:off x="1143000" y="841772"/>
            <a:ext cx="6858000" cy="1790700"/>
          </a:xfrm>
        </p:spPr>
        <p:txBody>
          <a:bodyPr anchor="b"/>
          <a:lstStyle>
            <a:lvl1pPr algn="ctr">
              <a:defRPr sz="4500"/>
            </a:lvl1pPr>
          </a:lstStyle>
          <a:p>
            <a:r>
              <a:rPr lang="es-MX"/>
              <a:t>Haz clic para modificar el estilo de título del patrón</a:t>
            </a:r>
            <a:endParaRPr lang="es-CL"/>
          </a:p>
        </p:txBody>
      </p:sp>
      <p:sp>
        <p:nvSpPr>
          <p:cNvPr id="3" name="Subtítulo 2">
            <a:extLst>
              <a:ext uri="{FF2B5EF4-FFF2-40B4-BE49-F238E27FC236}">
                <a16:creationId xmlns="" xmlns:a16="http://schemas.microsoft.com/office/drawing/2014/main" id="{D5D47548-3C0E-0857-639E-39C413F3329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L"/>
          </a:p>
        </p:txBody>
      </p:sp>
      <p:sp>
        <p:nvSpPr>
          <p:cNvPr id="4" name="Marcador de fecha 3">
            <a:extLst>
              <a:ext uri="{FF2B5EF4-FFF2-40B4-BE49-F238E27FC236}">
                <a16:creationId xmlns="" xmlns:a16="http://schemas.microsoft.com/office/drawing/2014/main" id="{973AB8C1-DDDC-2849-550A-0BCD1700706E}"/>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8DDF409E-945E-46CB-F7E2-7DFDCC19A4DE}"/>
              </a:ext>
            </a:extLst>
          </p:cNvPr>
          <p:cNvSpPr>
            <a:spLocks noGrp="1"/>
          </p:cNvSpPr>
          <p:nvPr>
            <p:ph type="ftr" sz="quarter" idx="11"/>
          </p:nvPr>
        </p:nvSpPr>
        <p:spPr/>
        <p:txBody>
          <a:bodyPr/>
          <a:lstStyle/>
          <a:p>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DC01BC06-5974-C6A8-E3C7-FB04B42E2D7A}"/>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380655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C32D44-0BF2-9993-9FCC-345C5B3A565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 xmlns:a16="http://schemas.microsoft.com/office/drawing/2014/main" id="{ACC8C8FC-C356-9ABC-EAAE-F26A79520C7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 xmlns:a16="http://schemas.microsoft.com/office/drawing/2014/main" id="{C1A5C014-3336-4327-7F71-E30D7C000A39}"/>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F5288703-2CE6-DB53-8A7A-ED91413E12F3}"/>
              </a:ext>
            </a:extLst>
          </p:cNvPr>
          <p:cNvSpPr>
            <a:spLocks noGrp="1"/>
          </p:cNvSpPr>
          <p:nvPr>
            <p:ph type="ftr" sz="quarter" idx="11"/>
          </p:nvPr>
        </p:nvSpPr>
        <p:spPr/>
        <p:txBody>
          <a:bodyPr/>
          <a:lstStyle/>
          <a:p>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97EC7348-96EB-FFCD-3AC7-92F0C7F61BE0}"/>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124353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6FEBE1-B1B5-6154-2621-DD62BC8075A7}"/>
              </a:ext>
            </a:extLst>
          </p:cNvPr>
          <p:cNvSpPr>
            <a:spLocks noGrp="1"/>
          </p:cNvSpPr>
          <p:nvPr>
            <p:ph type="title"/>
          </p:nvPr>
        </p:nvSpPr>
        <p:spPr>
          <a:xfrm>
            <a:off x="623888" y="1282304"/>
            <a:ext cx="7886700" cy="2139553"/>
          </a:xfrm>
        </p:spPr>
        <p:txBody>
          <a:bodyPr anchor="b"/>
          <a:lstStyle>
            <a:lvl1pPr>
              <a:defRPr sz="4500"/>
            </a:lvl1pPr>
          </a:lstStyle>
          <a:p>
            <a:r>
              <a:rPr lang="es-MX"/>
              <a:t>Haz clic para modificar el estilo de título del patrón</a:t>
            </a:r>
            <a:endParaRPr lang="es-CL"/>
          </a:p>
        </p:txBody>
      </p:sp>
      <p:sp>
        <p:nvSpPr>
          <p:cNvPr id="3" name="Marcador de texto 2">
            <a:extLst>
              <a:ext uri="{FF2B5EF4-FFF2-40B4-BE49-F238E27FC236}">
                <a16:creationId xmlns="" xmlns:a16="http://schemas.microsoft.com/office/drawing/2014/main" id="{E64CE1EF-8F49-33F7-E82C-DA7FDB0ED997}"/>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 xmlns:a16="http://schemas.microsoft.com/office/drawing/2014/main" id="{4A972074-CFF1-284D-8230-8A8712AA1542}"/>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9B956FA0-4633-5ED2-03F5-6A6613A5B57B}"/>
              </a:ext>
            </a:extLst>
          </p:cNvPr>
          <p:cNvSpPr>
            <a:spLocks noGrp="1"/>
          </p:cNvSpPr>
          <p:nvPr>
            <p:ph type="ftr" sz="quarter" idx="11"/>
          </p:nvPr>
        </p:nvSpPr>
        <p:spPr/>
        <p:txBody>
          <a:bodyPr/>
          <a:lstStyle/>
          <a:p>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3EA30736-CDD8-F665-96C1-17F3D133F092}"/>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151835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C22D82-5EFE-C372-7F13-757E5DB6321E}"/>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 xmlns:a16="http://schemas.microsoft.com/office/drawing/2014/main" id="{C1BC72A4-8B27-ACE6-491B-10AFDDF09BCE}"/>
              </a:ext>
            </a:extLst>
          </p:cNvPr>
          <p:cNvSpPr>
            <a:spLocks noGrp="1"/>
          </p:cNvSpPr>
          <p:nvPr>
            <p:ph sz="half" idx="1"/>
          </p:nvPr>
        </p:nvSpPr>
        <p:spPr>
          <a:xfrm>
            <a:off x="628650" y="1369219"/>
            <a:ext cx="3886200"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 xmlns:a16="http://schemas.microsoft.com/office/drawing/2014/main" id="{A8108FED-B3DF-E7D2-2191-201B6783FF40}"/>
              </a:ext>
            </a:extLst>
          </p:cNvPr>
          <p:cNvSpPr>
            <a:spLocks noGrp="1"/>
          </p:cNvSpPr>
          <p:nvPr>
            <p:ph sz="half" idx="2"/>
          </p:nvPr>
        </p:nvSpPr>
        <p:spPr>
          <a:xfrm>
            <a:off x="4629150" y="1369219"/>
            <a:ext cx="3886200"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 xmlns:a16="http://schemas.microsoft.com/office/drawing/2014/main" id="{F012E0DB-C348-D58F-CBE4-537B19C1AC37}"/>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6" name="Marcador de pie de página 5">
            <a:extLst>
              <a:ext uri="{FF2B5EF4-FFF2-40B4-BE49-F238E27FC236}">
                <a16:creationId xmlns="" xmlns:a16="http://schemas.microsoft.com/office/drawing/2014/main" id="{1EC4A846-CE43-129C-156B-F253796D5D57}"/>
              </a:ext>
            </a:extLst>
          </p:cNvPr>
          <p:cNvSpPr>
            <a:spLocks noGrp="1"/>
          </p:cNvSpPr>
          <p:nvPr>
            <p:ph type="ftr" sz="quarter" idx="11"/>
          </p:nvPr>
        </p:nvSpPr>
        <p:spPr/>
        <p:txBody>
          <a:bodyPr/>
          <a:lstStyle/>
          <a:p>
            <a:endParaRPr lang="es-CL" dirty="0">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5F4BF78F-310B-B2D6-4F2F-39C72E8EA19D}"/>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159297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C00C58-A609-EA6E-F4BA-A90D47AB8D58}"/>
              </a:ext>
            </a:extLst>
          </p:cNvPr>
          <p:cNvSpPr>
            <a:spLocks noGrp="1"/>
          </p:cNvSpPr>
          <p:nvPr>
            <p:ph type="title"/>
          </p:nvPr>
        </p:nvSpPr>
        <p:spPr>
          <a:xfrm>
            <a:off x="629841" y="273844"/>
            <a:ext cx="7886700" cy="994172"/>
          </a:xfrm>
        </p:spPr>
        <p:txBody>
          <a:bodyPr/>
          <a:lstStyle/>
          <a:p>
            <a:r>
              <a:rPr lang="es-MX"/>
              <a:t>Haz clic para modificar el estilo de título del patrón</a:t>
            </a:r>
            <a:endParaRPr lang="es-CL"/>
          </a:p>
        </p:txBody>
      </p:sp>
      <p:sp>
        <p:nvSpPr>
          <p:cNvPr id="3" name="Marcador de texto 2">
            <a:extLst>
              <a:ext uri="{FF2B5EF4-FFF2-40B4-BE49-F238E27FC236}">
                <a16:creationId xmlns="" xmlns:a16="http://schemas.microsoft.com/office/drawing/2014/main" id="{76F81D39-B1DB-8D70-F031-23B4B909A01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 xmlns:a16="http://schemas.microsoft.com/office/drawing/2014/main" id="{FB09A347-A65B-A9D5-883D-DD54E59C326A}"/>
              </a:ext>
            </a:extLst>
          </p:cNvPr>
          <p:cNvSpPr>
            <a:spLocks noGrp="1"/>
          </p:cNvSpPr>
          <p:nvPr>
            <p:ph sz="half" idx="2"/>
          </p:nvPr>
        </p:nvSpPr>
        <p:spPr>
          <a:xfrm>
            <a:off x="629842" y="1878806"/>
            <a:ext cx="3868340" cy="276344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 xmlns:a16="http://schemas.microsoft.com/office/drawing/2014/main" id="{862CA08F-6C71-812F-EC15-96A2424FB87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 xmlns:a16="http://schemas.microsoft.com/office/drawing/2014/main" id="{D134125A-ADE4-1ECB-43E2-C13AE62DCCC7}"/>
              </a:ext>
            </a:extLst>
          </p:cNvPr>
          <p:cNvSpPr>
            <a:spLocks noGrp="1"/>
          </p:cNvSpPr>
          <p:nvPr>
            <p:ph sz="quarter" idx="4"/>
          </p:nvPr>
        </p:nvSpPr>
        <p:spPr>
          <a:xfrm>
            <a:off x="4629150" y="1878806"/>
            <a:ext cx="3887391" cy="276344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 xmlns:a16="http://schemas.microsoft.com/office/drawing/2014/main" id="{0075A7A7-9516-3276-E474-B2205BB0B5E7}"/>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8" name="Marcador de pie de página 7">
            <a:extLst>
              <a:ext uri="{FF2B5EF4-FFF2-40B4-BE49-F238E27FC236}">
                <a16:creationId xmlns="" xmlns:a16="http://schemas.microsoft.com/office/drawing/2014/main" id="{EE6BE6C4-195B-7888-E199-A506BF61ABD3}"/>
              </a:ext>
            </a:extLst>
          </p:cNvPr>
          <p:cNvSpPr>
            <a:spLocks noGrp="1"/>
          </p:cNvSpPr>
          <p:nvPr>
            <p:ph type="ftr" sz="quarter" idx="11"/>
          </p:nvPr>
        </p:nvSpPr>
        <p:spPr/>
        <p:txBody>
          <a:bodyPr/>
          <a:lstStyle/>
          <a:p>
            <a:endParaRPr lang="es-CL" dirty="0">
              <a:solidFill>
                <a:prstClr val="black">
                  <a:tint val="82000"/>
                </a:prstClr>
              </a:solidFill>
            </a:endParaRPr>
          </a:p>
        </p:txBody>
      </p:sp>
      <p:sp>
        <p:nvSpPr>
          <p:cNvPr id="9" name="Marcador de número de diapositiva 8">
            <a:extLst>
              <a:ext uri="{FF2B5EF4-FFF2-40B4-BE49-F238E27FC236}">
                <a16:creationId xmlns="" xmlns:a16="http://schemas.microsoft.com/office/drawing/2014/main" id="{DAF9A166-E8A5-7D52-1F35-C23750AC78CC}"/>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976677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4D0C03F-1357-E74F-F182-FAD6BA4A4A1C}"/>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 xmlns:a16="http://schemas.microsoft.com/office/drawing/2014/main" id="{9E13F266-7CA8-2737-956C-4D5DB5AA561E}"/>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4" name="Marcador de pie de página 3">
            <a:extLst>
              <a:ext uri="{FF2B5EF4-FFF2-40B4-BE49-F238E27FC236}">
                <a16:creationId xmlns="" xmlns:a16="http://schemas.microsoft.com/office/drawing/2014/main" id="{DE1F69F3-2E5A-C8BB-E054-855FD23178A2}"/>
              </a:ext>
            </a:extLst>
          </p:cNvPr>
          <p:cNvSpPr>
            <a:spLocks noGrp="1"/>
          </p:cNvSpPr>
          <p:nvPr>
            <p:ph type="ftr" sz="quarter" idx="11"/>
          </p:nvPr>
        </p:nvSpPr>
        <p:spPr/>
        <p:txBody>
          <a:bodyPr/>
          <a:lstStyle/>
          <a:p>
            <a:endParaRPr lang="es-CL" dirty="0">
              <a:solidFill>
                <a:prstClr val="black">
                  <a:tint val="82000"/>
                </a:prstClr>
              </a:solidFill>
            </a:endParaRPr>
          </a:p>
        </p:txBody>
      </p:sp>
      <p:sp>
        <p:nvSpPr>
          <p:cNvPr id="5" name="Marcador de número de diapositiva 4">
            <a:extLst>
              <a:ext uri="{FF2B5EF4-FFF2-40B4-BE49-F238E27FC236}">
                <a16:creationId xmlns="" xmlns:a16="http://schemas.microsoft.com/office/drawing/2014/main" id="{55B4560D-C91E-F3A6-6CAE-9A4C34322BFF}"/>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373062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0E43209-CE12-9228-85C9-9DB772F18372}"/>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3" name="Marcador de pie de página 2">
            <a:extLst>
              <a:ext uri="{FF2B5EF4-FFF2-40B4-BE49-F238E27FC236}">
                <a16:creationId xmlns="" xmlns:a16="http://schemas.microsoft.com/office/drawing/2014/main" id="{DE9E0378-A379-F754-C88F-FB43E00A9F17}"/>
              </a:ext>
            </a:extLst>
          </p:cNvPr>
          <p:cNvSpPr>
            <a:spLocks noGrp="1"/>
          </p:cNvSpPr>
          <p:nvPr>
            <p:ph type="ftr" sz="quarter" idx="11"/>
          </p:nvPr>
        </p:nvSpPr>
        <p:spPr/>
        <p:txBody>
          <a:bodyPr/>
          <a:lstStyle/>
          <a:p>
            <a:endParaRPr lang="es-CL" dirty="0">
              <a:solidFill>
                <a:prstClr val="black">
                  <a:tint val="82000"/>
                </a:prstClr>
              </a:solidFill>
            </a:endParaRPr>
          </a:p>
        </p:txBody>
      </p:sp>
      <p:sp>
        <p:nvSpPr>
          <p:cNvPr id="4" name="Marcador de número de diapositiva 3">
            <a:extLst>
              <a:ext uri="{FF2B5EF4-FFF2-40B4-BE49-F238E27FC236}">
                <a16:creationId xmlns="" xmlns:a16="http://schemas.microsoft.com/office/drawing/2014/main" id="{5B295B13-637E-699C-FF7C-C07F39554886}"/>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41578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C4177CA-F4BB-F082-440B-DD4DF053A159}"/>
              </a:ext>
            </a:extLst>
          </p:cNvPr>
          <p:cNvSpPr>
            <a:spLocks noGrp="1"/>
          </p:cNvSpPr>
          <p:nvPr>
            <p:ph type="title"/>
          </p:nvPr>
        </p:nvSpPr>
        <p:spPr>
          <a:xfrm>
            <a:off x="629841" y="342900"/>
            <a:ext cx="2949178" cy="1200150"/>
          </a:xfrm>
        </p:spPr>
        <p:txBody>
          <a:bodyPr anchor="b"/>
          <a:lstStyle>
            <a:lvl1pPr>
              <a:defRPr sz="2400"/>
            </a:lvl1pPr>
          </a:lstStyle>
          <a:p>
            <a:r>
              <a:rPr lang="es-MX"/>
              <a:t>Haz clic para modificar el estilo de título del patrón</a:t>
            </a:r>
            <a:endParaRPr lang="es-CL"/>
          </a:p>
        </p:txBody>
      </p:sp>
      <p:sp>
        <p:nvSpPr>
          <p:cNvPr id="3" name="Marcador de contenido 2">
            <a:extLst>
              <a:ext uri="{FF2B5EF4-FFF2-40B4-BE49-F238E27FC236}">
                <a16:creationId xmlns="" xmlns:a16="http://schemas.microsoft.com/office/drawing/2014/main" id="{7212A919-8F1E-28D0-FB8F-BA3FB95B4B2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 xmlns:a16="http://schemas.microsoft.com/office/drawing/2014/main" id="{66114F64-B6D4-E88C-B10E-7173F0BE3D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56562AB1-7D55-142A-C5AA-260116E5F8D1}"/>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6" name="Marcador de pie de página 5">
            <a:extLst>
              <a:ext uri="{FF2B5EF4-FFF2-40B4-BE49-F238E27FC236}">
                <a16:creationId xmlns="" xmlns:a16="http://schemas.microsoft.com/office/drawing/2014/main" id="{91ACF704-17D2-4F13-8F59-EEE27FD2467C}"/>
              </a:ext>
            </a:extLst>
          </p:cNvPr>
          <p:cNvSpPr>
            <a:spLocks noGrp="1"/>
          </p:cNvSpPr>
          <p:nvPr>
            <p:ph type="ftr" sz="quarter" idx="11"/>
          </p:nvPr>
        </p:nvSpPr>
        <p:spPr/>
        <p:txBody>
          <a:bodyPr/>
          <a:lstStyle/>
          <a:p>
            <a:endParaRPr lang="es-CL" dirty="0">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0653C899-F3BD-1F25-14F2-A9AD7A03E7BB}"/>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306592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A952E3-29A4-2F45-A178-B5F961C4DB6F}" type="datetimeFigureOut">
              <a:rPr lang="es-CL" smtClean="0"/>
              <a:t>11-05-2026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17417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9D9729-9A6F-83EA-A48B-446A024D25D5}"/>
              </a:ext>
            </a:extLst>
          </p:cNvPr>
          <p:cNvSpPr>
            <a:spLocks noGrp="1"/>
          </p:cNvSpPr>
          <p:nvPr>
            <p:ph type="title"/>
          </p:nvPr>
        </p:nvSpPr>
        <p:spPr>
          <a:xfrm>
            <a:off x="629841" y="342900"/>
            <a:ext cx="2949178" cy="1200150"/>
          </a:xfrm>
        </p:spPr>
        <p:txBody>
          <a:bodyPr anchor="b"/>
          <a:lstStyle>
            <a:lvl1pPr>
              <a:defRPr sz="2400"/>
            </a:lvl1pPr>
          </a:lstStyle>
          <a:p>
            <a:r>
              <a:rPr lang="es-MX"/>
              <a:t>Haz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260D57F9-C748-EEF4-DF4B-BC703D9AC6B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dirty="0"/>
          </a:p>
        </p:txBody>
      </p:sp>
      <p:sp>
        <p:nvSpPr>
          <p:cNvPr id="4" name="Marcador de texto 3">
            <a:extLst>
              <a:ext uri="{FF2B5EF4-FFF2-40B4-BE49-F238E27FC236}">
                <a16:creationId xmlns="" xmlns:a16="http://schemas.microsoft.com/office/drawing/2014/main" id="{628FF401-2DB2-4866-3DC7-B4530507087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BBC1662A-0BB9-210A-9300-BD276ACA3A56}"/>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6" name="Marcador de pie de página 5">
            <a:extLst>
              <a:ext uri="{FF2B5EF4-FFF2-40B4-BE49-F238E27FC236}">
                <a16:creationId xmlns="" xmlns:a16="http://schemas.microsoft.com/office/drawing/2014/main" id="{7B67B206-D9C1-EC6B-4597-2A8D16F5DBD4}"/>
              </a:ext>
            </a:extLst>
          </p:cNvPr>
          <p:cNvSpPr>
            <a:spLocks noGrp="1"/>
          </p:cNvSpPr>
          <p:nvPr>
            <p:ph type="ftr" sz="quarter" idx="11"/>
          </p:nvPr>
        </p:nvSpPr>
        <p:spPr/>
        <p:txBody>
          <a:bodyPr/>
          <a:lstStyle/>
          <a:p>
            <a:endParaRPr lang="es-CL" dirty="0">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8BCD585A-9001-7392-2F79-B07EB86E86B0}"/>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403629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4EA16B1-1B5B-A6DB-A327-5F774EA8AA4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 xmlns:a16="http://schemas.microsoft.com/office/drawing/2014/main" id="{22442DDA-9047-1E07-7BD1-127A183CBB4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 xmlns:a16="http://schemas.microsoft.com/office/drawing/2014/main" id="{CD02FDD2-D395-711A-C909-15668DD73A57}"/>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8074E604-5103-BEDB-AF9A-A73909B1DE3E}"/>
              </a:ext>
            </a:extLst>
          </p:cNvPr>
          <p:cNvSpPr>
            <a:spLocks noGrp="1"/>
          </p:cNvSpPr>
          <p:nvPr>
            <p:ph type="ftr" sz="quarter" idx="11"/>
          </p:nvPr>
        </p:nvSpPr>
        <p:spPr/>
        <p:txBody>
          <a:bodyPr/>
          <a:lstStyle/>
          <a:p>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F13F0624-73D2-1927-39D1-01588E90A308}"/>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453786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6AF1E1A-B942-8B63-EB7D-52A5F11BFE7D}"/>
              </a:ext>
            </a:extLst>
          </p:cNvPr>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 xmlns:a16="http://schemas.microsoft.com/office/drawing/2014/main" id="{46727985-F258-96EF-5296-023EB8CCFAD1}"/>
              </a:ext>
            </a:extLst>
          </p:cNvPr>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 xmlns:a16="http://schemas.microsoft.com/office/drawing/2014/main" id="{ABF5F4A3-2A8B-CAAC-0946-785955D2DED4}"/>
              </a:ext>
            </a:extLst>
          </p:cNvPr>
          <p:cNvSpPr>
            <a:spLocks noGrp="1"/>
          </p:cNvSpPr>
          <p:nvPr>
            <p:ph type="dt" sz="half" idx="10"/>
          </p:nvPr>
        </p:nvSpPr>
        <p:spPr/>
        <p:txBody>
          <a:bodyPr/>
          <a:lstStyle/>
          <a:p>
            <a:fld id="{6047DE74-A129-BD4A-9888-F75BF87BB4CA}" type="datetimeFigureOut">
              <a:rPr lang="es-CL" smtClean="0">
                <a:solidFill>
                  <a:prstClr val="black">
                    <a:tint val="82000"/>
                  </a:prstClr>
                </a:solidFill>
              </a:rPr>
              <a:pPr/>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D2ABD3C1-5517-95EF-446E-A6C1508A4E46}"/>
              </a:ext>
            </a:extLst>
          </p:cNvPr>
          <p:cNvSpPr>
            <a:spLocks noGrp="1"/>
          </p:cNvSpPr>
          <p:nvPr>
            <p:ph type="ftr" sz="quarter" idx="11"/>
          </p:nvPr>
        </p:nvSpPr>
        <p:spPr/>
        <p:txBody>
          <a:bodyPr/>
          <a:lstStyle/>
          <a:p>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78E01D2C-8A02-52C4-8DCA-B2417F5F548A}"/>
              </a:ext>
            </a:extLst>
          </p:cNvPr>
          <p:cNvSpPr>
            <a:spLocks noGrp="1"/>
          </p:cNvSpPr>
          <p:nvPr>
            <p:ph type="sldNum" sz="quarter" idx="12"/>
          </p:nvPr>
        </p:nvSpPr>
        <p:spPr/>
        <p:txBody>
          <a:bodyPr/>
          <a:lstStyle/>
          <a:p>
            <a:fld id="{3A44AD4A-F22D-274B-B1AD-41C13ACFEAD0}" type="slidenum">
              <a:rPr lang="es-CL" smtClean="0">
                <a:solidFill>
                  <a:prstClr val="black">
                    <a:tint val="82000"/>
                  </a:prstClr>
                </a:solidFill>
              </a:rPr>
              <a:pPr/>
              <a:t>‹Nº›</a:t>
            </a:fld>
            <a:endParaRPr lang="es-CL" dirty="0">
              <a:solidFill>
                <a:prstClr val="black">
                  <a:tint val="82000"/>
                </a:prstClr>
              </a:solidFill>
            </a:endParaRPr>
          </a:p>
        </p:txBody>
      </p:sp>
    </p:spTree>
    <p:extLst>
      <p:ext uri="{BB962C8B-B14F-4D97-AF65-F5344CB8AC3E}">
        <p14:creationId xmlns:p14="http://schemas.microsoft.com/office/powerpoint/2010/main" val="366661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3A952E3-29A4-2F45-A178-B5F961C4DB6F}" type="datetimeFigureOut">
              <a:rPr lang="es-CL" smtClean="0"/>
              <a:t>11-05-2026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338843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3A952E3-29A4-2F45-A178-B5F961C4DB6F}" type="datetimeFigureOut">
              <a:rPr lang="es-CL" smtClean="0"/>
              <a:t>11-05-2026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339409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3A952E3-29A4-2F45-A178-B5F961C4DB6F}" type="datetimeFigureOut">
              <a:rPr lang="es-CL" smtClean="0"/>
              <a:t>11-05-2026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153453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3A952E3-29A4-2F45-A178-B5F961C4DB6F}" type="datetimeFigureOut">
              <a:rPr lang="es-CL" smtClean="0"/>
              <a:t>11-05-2026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120647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52E3-29A4-2F45-A178-B5F961C4DB6F}" type="datetimeFigureOut">
              <a:rPr lang="es-CL" smtClean="0"/>
              <a:t>11-05-2026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252586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3A952E3-29A4-2F45-A178-B5F961C4DB6F}" type="datetimeFigureOut">
              <a:rPr lang="es-CL" smtClean="0"/>
              <a:t>11-05-2026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39885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3A952E3-29A4-2F45-A178-B5F961C4DB6F}" type="datetimeFigureOut">
              <a:rPr lang="es-CL" smtClean="0"/>
              <a:t>11-05-2026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621127-DDF2-4540-A0FB-E384A66B4728}" type="slidenum">
              <a:rPr lang="es-CL" smtClean="0"/>
              <a:t>‹Nº›</a:t>
            </a:fld>
            <a:endParaRPr lang="es-CL"/>
          </a:p>
        </p:txBody>
      </p:sp>
    </p:spTree>
    <p:extLst>
      <p:ext uri="{BB962C8B-B14F-4D97-AF65-F5344CB8AC3E}">
        <p14:creationId xmlns:p14="http://schemas.microsoft.com/office/powerpoint/2010/main" val="335715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43A952E3-29A4-2F45-A178-B5F961C4DB6F}" type="datetimeFigureOut">
              <a:rPr lang="es-CL" smtClean="0"/>
              <a:t>11-05-2026</a:t>
            </a:fld>
            <a:endParaRPr lang="es-C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C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B621127-DDF2-4540-A0FB-E384A66B4728}" type="slidenum">
              <a:rPr lang="es-CL" smtClean="0"/>
              <a:t>‹Nº›</a:t>
            </a:fld>
            <a:endParaRPr lang="es-CL"/>
          </a:p>
        </p:txBody>
      </p:sp>
    </p:spTree>
    <p:extLst>
      <p:ext uri="{BB962C8B-B14F-4D97-AF65-F5344CB8AC3E}">
        <p14:creationId xmlns:p14="http://schemas.microsoft.com/office/powerpoint/2010/main" val="861534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3F69D4E1-5951-550E-5517-ABB89A74FB9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 xmlns:a16="http://schemas.microsoft.com/office/drawing/2014/main" id="{80F9EDC5-F6D8-7E01-8C09-4C1A3F3D53F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 xmlns:a16="http://schemas.microsoft.com/office/drawing/2014/main" id="{EB2006F0-9A97-DC8D-1B5B-1F1905B5DF2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pPr defTabSz="685800"/>
            <a:fld id="{6047DE74-A129-BD4A-9888-F75BF87BB4CA}" type="datetimeFigureOut">
              <a:rPr lang="es-CL" smtClean="0">
                <a:solidFill>
                  <a:prstClr val="black">
                    <a:tint val="82000"/>
                  </a:prstClr>
                </a:solidFill>
              </a:rPr>
              <a:pPr defTabSz="685800"/>
              <a:t>11-05-2026</a:t>
            </a:fld>
            <a:endParaRPr lang="es-CL" dirty="0">
              <a:solidFill>
                <a:prstClr val="black">
                  <a:tint val="82000"/>
                </a:prstClr>
              </a:solidFill>
            </a:endParaRPr>
          </a:p>
        </p:txBody>
      </p:sp>
      <p:sp>
        <p:nvSpPr>
          <p:cNvPr id="5" name="Marcador de pie de página 4">
            <a:extLst>
              <a:ext uri="{FF2B5EF4-FFF2-40B4-BE49-F238E27FC236}">
                <a16:creationId xmlns="" xmlns:a16="http://schemas.microsoft.com/office/drawing/2014/main" id="{AF21A9F1-28F0-1B5D-7E0C-0B39CC6F964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pPr defTabSz="685800"/>
            <a:endParaRPr lang="es-CL" dirty="0">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B06ED97C-0FCA-8B94-F78F-7DA5DD6000A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defTabSz="685800"/>
            <a:fld id="{3A44AD4A-F22D-274B-B1AD-41C13ACFEAD0}" type="slidenum">
              <a:rPr lang="es-CL" smtClean="0">
                <a:solidFill>
                  <a:prstClr val="black">
                    <a:tint val="82000"/>
                  </a:prstClr>
                </a:solidFill>
              </a:rPr>
              <a:pPr defTabSz="685800"/>
              <a:t>‹Nº›</a:t>
            </a:fld>
            <a:endParaRPr lang="es-CL" dirty="0">
              <a:solidFill>
                <a:prstClr val="black">
                  <a:tint val="82000"/>
                </a:prstClr>
              </a:solidFill>
            </a:endParaRPr>
          </a:p>
        </p:txBody>
      </p:sp>
    </p:spTree>
    <p:extLst>
      <p:ext uri="{BB962C8B-B14F-4D97-AF65-F5344CB8AC3E}">
        <p14:creationId xmlns:p14="http://schemas.microsoft.com/office/powerpoint/2010/main" val="3649837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ebj3FfJCF8dS26cZXaL_UIkEpMkBu1cNuh_Yj-1uy6ReFA_Q/viewform?usp=dialo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ames.spencer@mop.gov.c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ames.Spencer@mop.gov.c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1673678" y="593716"/>
            <a:ext cx="5271408" cy="771185"/>
          </a:xfrm>
        </p:spPr>
        <p:txBody>
          <a:bodyPr>
            <a:normAutofit/>
          </a:bodyPr>
          <a:lstStyle/>
          <a:p>
            <a:r>
              <a:rPr lang="es-ES" sz="1400" b="1" dirty="0">
                <a:latin typeface="Segoe UI" panose="020B0502040204020203" pitchFamily="34" charset="0"/>
                <a:cs typeface="Segoe UI" panose="020B0502040204020203" pitchFamily="34" charset="0"/>
              </a:rPr>
              <a:t>XIV. Plan de Estudios / Malla Curricular</a:t>
            </a:r>
            <a:br>
              <a:rPr lang="es-ES" sz="1400" b="1" dirty="0">
                <a:latin typeface="Segoe UI" panose="020B0502040204020203" pitchFamily="34" charset="0"/>
                <a:cs typeface="Segoe UI" panose="020B0502040204020203" pitchFamily="34" charset="0"/>
              </a:rPr>
            </a:br>
            <a:endParaRPr lang="es-CL" sz="1400" dirty="0"/>
          </a:p>
        </p:txBody>
      </p:sp>
      <p:graphicFrame>
        <p:nvGraphicFramePr>
          <p:cNvPr id="6" name="Marcador de contenido 6"/>
          <p:cNvGraphicFramePr>
            <a:graphicFrameLocks/>
          </p:cNvGraphicFramePr>
          <p:nvPr>
            <p:extLst>
              <p:ext uri="{D42A27DB-BD31-4B8C-83A1-F6EECF244321}">
                <p14:modId xmlns:p14="http://schemas.microsoft.com/office/powerpoint/2010/main" val="3785148618"/>
              </p:ext>
            </p:extLst>
          </p:nvPr>
        </p:nvGraphicFramePr>
        <p:xfrm>
          <a:off x="511630" y="1161489"/>
          <a:ext cx="8470731" cy="3716462"/>
        </p:xfrm>
        <a:graphic>
          <a:graphicData uri="http://schemas.openxmlformats.org/drawingml/2006/table">
            <a:tbl>
              <a:tblPr firstRow="1" firstCol="1" bandRow="1"/>
              <a:tblGrid>
                <a:gridCol w="243803">
                  <a:extLst>
                    <a:ext uri="{9D8B030D-6E8A-4147-A177-3AD203B41FA5}">
                      <a16:colId xmlns="" xmlns:a16="http://schemas.microsoft.com/office/drawing/2014/main" val="20000"/>
                    </a:ext>
                  </a:extLst>
                </a:gridCol>
                <a:gridCol w="3228738">
                  <a:extLst>
                    <a:ext uri="{9D8B030D-6E8A-4147-A177-3AD203B41FA5}">
                      <a16:colId xmlns="" xmlns:a16="http://schemas.microsoft.com/office/drawing/2014/main" val="20001"/>
                    </a:ext>
                  </a:extLst>
                </a:gridCol>
                <a:gridCol w="2275115">
                  <a:extLst>
                    <a:ext uri="{9D8B030D-6E8A-4147-A177-3AD203B41FA5}">
                      <a16:colId xmlns="" xmlns:a16="http://schemas.microsoft.com/office/drawing/2014/main" val="20002"/>
                    </a:ext>
                  </a:extLst>
                </a:gridCol>
                <a:gridCol w="2723075">
                  <a:extLst>
                    <a:ext uri="{9D8B030D-6E8A-4147-A177-3AD203B41FA5}">
                      <a16:colId xmlns="" xmlns:a16="http://schemas.microsoft.com/office/drawing/2014/main" val="20003"/>
                    </a:ext>
                  </a:extLst>
                </a:gridCol>
              </a:tblGrid>
              <a:tr h="351281">
                <a:tc grid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R="471170" algn="l">
                        <a:spcAft>
                          <a:spcPts val="0"/>
                        </a:spcAft>
                      </a:pPr>
                      <a:r>
                        <a:rPr lang="es-CL" sz="1000" b="1"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Curso </a:t>
                      </a:r>
                      <a:r>
                        <a:rPr lang="es-CL" sz="1000" b="1"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Inspección Fiscal I</a:t>
                      </a:r>
                    </a:p>
                    <a:p>
                      <a:pPr algn="l">
                        <a:spcAft>
                          <a:spcPts val="0"/>
                        </a:spcAft>
                      </a:pP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Módulos </a:t>
                      </a: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de </a:t>
                      </a: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Estudio</a:t>
                      </a:r>
                      <a:endParaRPr lang="es-CL" sz="1000" b="0" kern="150" dirty="0">
                        <a:effectLst/>
                        <a:latin typeface="Segoe UI" panose="020B0502040204020203" pitchFamily="34" charset="0"/>
                        <a:ea typeface="SimSun" panose="02010600030101010101" pitchFamily="2" charset="-122"/>
                        <a:cs typeface="Lucida Sans" panose="020B0602040502020204"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Fecha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Estudio Módulo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Metodología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de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Clases</a:t>
                      </a:r>
                      <a:endPar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8845">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I</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Entorno Político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Institucional.</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Lilia Sánchez B. [DV</a:t>
                      </a: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a:t>
                      </a:r>
                    </a:p>
                    <a:p>
                      <a:pPr algn="l">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(6 horas).</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Lunes </a:t>
                      </a:r>
                      <a:r>
                        <a:rPr lang="es-CL" sz="1000" kern="150" dirty="0">
                          <a:effectLst/>
                          <a:latin typeface="Segoe UI" panose="020B0502040204020203" pitchFamily="34" charset="0"/>
                          <a:ea typeface="SimSun" panose="02010600030101010101" pitchFamily="2" charset="-122"/>
                          <a:cs typeface="Segoe UI" panose="020B0502040204020203" pitchFamily="34" charset="0"/>
                        </a:rPr>
                        <a:t>1 al viernes 5 de junio.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y Sincrónica:</a:t>
                      </a: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kern="150" dirty="0">
                          <a:effectLst/>
                          <a:latin typeface="Segoe UI" panose="020B0502040204020203" pitchFamily="34" charset="0"/>
                          <a:ea typeface="SimSun" panose="02010600030101010101" pitchFamily="2" charset="-122"/>
                          <a:cs typeface="Segoe UI" panose="020B0502040204020203" pitchFamily="34" charset="0"/>
                        </a:rPr>
                        <a:t>Jueves 4 y viernes 5 de junio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r>
                        <a:rPr lang="es-ES" sz="1000" kern="150" dirty="0" smtClean="0">
                          <a:effectLst/>
                          <a:latin typeface="Segoe UI" panose="020B0502040204020203" pitchFamily="34" charset="0"/>
                          <a:ea typeface="SimSun" panose="02010600030101010101" pitchFamily="2" charset="-122"/>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6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85469">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II</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ES" sz="1000" b="1" kern="150" dirty="0">
                          <a:effectLst/>
                          <a:latin typeface="Segoe UI" panose="020B0502040204020203" pitchFamily="34" charset="0"/>
                          <a:ea typeface="SimSun" panose="02010600030101010101" pitchFamily="2" charset="-122"/>
                          <a:cs typeface="Segoe UI" panose="020B0502040204020203" pitchFamily="34" charset="0"/>
                        </a:rPr>
                        <a:t>Responsabilidad Administrativa</a:t>
                      </a:r>
                      <a:r>
                        <a:rPr lang="es-ES" sz="1000" b="1" kern="150" baseline="0" dirty="0">
                          <a:effectLst/>
                          <a:latin typeface="Segoe UI" panose="020B0502040204020203" pitchFamily="34" charset="0"/>
                          <a:ea typeface="SimSun" panose="02010600030101010101" pitchFamily="2" charset="-122"/>
                          <a:cs typeface="Segoe UI" panose="020B0502040204020203" pitchFamily="34" charset="0"/>
                        </a:rPr>
                        <a:t> del Inspector </a:t>
                      </a:r>
                      <a:r>
                        <a:rPr lang="es-ES" sz="1000" b="1" kern="150" baseline="0" dirty="0" smtClean="0">
                          <a:effectLst/>
                          <a:latin typeface="Segoe UI" panose="020B0502040204020203" pitchFamily="34" charset="0"/>
                          <a:ea typeface="SimSun" panose="02010600030101010101" pitchFamily="2" charset="-122"/>
                          <a:cs typeface="Segoe UI" panose="020B0502040204020203" pitchFamily="34" charset="0"/>
                        </a:rPr>
                        <a:t>Fiscal.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José Luis Cortés R. [FISC].</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p>
                      <a:pPr algn="l">
                        <a:spcAft>
                          <a:spcPts val="0"/>
                        </a:spcAft>
                      </a:pP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Lunes </a:t>
                      </a:r>
                      <a:r>
                        <a:rPr lang="es-CL" sz="1000" kern="150" dirty="0">
                          <a:effectLst/>
                          <a:latin typeface="Segoe UI" panose="020B0502040204020203" pitchFamily="34" charset="0"/>
                          <a:ea typeface="SimSun" panose="02010600030101010101" pitchFamily="2" charset="-122"/>
                          <a:cs typeface="Segoe UI" panose="020B0502040204020203" pitchFamily="34" charset="0"/>
                        </a:rPr>
                        <a:t>8 al viernes 12 de Junio.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y Sincrónica: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Jueves 11 y viernes 12</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a:effectLst/>
                          <a:latin typeface="Segoe UI" panose="020B0502040204020203" pitchFamily="34" charset="0"/>
                          <a:ea typeface="SimSun" panose="02010600030101010101" pitchFamily="2" charset="-122"/>
                          <a:cs typeface="Segoe UI" panose="020B0502040204020203" pitchFamily="34" charset="0"/>
                        </a:rPr>
                        <a:t>de Junio.</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p>
                      <a:pPr algn="l">
                        <a:spcAft>
                          <a:spcPts val="0"/>
                        </a:spcAft>
                      </a:pPr>
                      <a:endParaRPr lang="es-ES" sz="7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03503">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III</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Entorno de la Inspección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Fiscal.</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Juan Alberto González O. [DOH.]</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Lunes </a:t>
                      </a:r>
                      <a:r>
                        <a:rPr lang="es-CL" sz="1000" kern="150" dirty="0">
                          <a:effectLst/>
                          <a:latin typeface="Segoe UI" panose="020B0502040204020203" pitchFamily="34" charset="0"/>
                          <a:ea typeface="SimSun" panose="02010600030101010101" pitchFamily="2" charset="-122"/>
                          <a:cs typeface="Segoe UI" panose="020B0502040204020203" pitchFamily="34" charset="0"/>
                        </a:rPr>
                        <a:t>15 al viernes 19 de Junio.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a:effectLst/>
                          <a:latin typeface="Segoe UI" panose="020B0502040204020203" pitchFamily="34" charset="0"/>
                          <a:ea typeface="SimSun" panose="02010600030101010101" pitchFamily="2" charset="-122"/>
                          <a:cs typeface="Segoe UI" panose="020B0502040204020203" pitchFamily="34" charset="0"/>
                        </a:rPr>
                        <a:t>y Sincrónica:                 </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Jueves</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18</a:t>
                      </a:r>
                      <a:r>
                        <a:rPr lang="es-CL" sz="1000" kern="150" dirty="0">
                          <a:effectLst/>
                          <a:latin typeface="Segoe UI" panose="020B0502040204020203" pitchFamily="34" charset="0"/>
                          <a:ea typeface="SimSun" panose="02010600030101010101" pitchFamily="2" charset="-122"/>
                          <a:cs typeface="Segoe UI" panose="020B0502040204020203" pitchFamily="34" charset="0"/>
                        </a:rPr>
                        <a:t> y viernes 19 de Junio.</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p>
                      <a:pPr algn="l">
                        <a:spcAft>
                          <a:spcPts val="0"/>
                        </a:spcAft>
                      </a:pPr>
                      <a:endParaRPr lang="es-CL" sz="7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38631">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IV</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Gestión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Territorial.</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Gianpaolo Darigo F. [DV].</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Lunes </a:t>
                      </a:r>
                      <a:r>
                        <a:rPr lang="es-CL" sz="1000" kern="150" dirty="0">
                          <a:effectLst/>
                          <a:latin typeface="Segoe UI" panose="020B0502040204020203" pitchFamily="34" charset="0"/>
                          <a:ea typeface="SimSun" panose="02010600030101010101" pitchFamily="2" charset="-122"/>
                          <a:cs typeface="Segoe UI" panose="020B0502040204020203" pitchFamily="34" charset="0"/>
                        </a:rPr>
                        <a:t>22 al viernes 26 de Junio.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y Sincrónica: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lnSpc>
                          <a:spcPct val="115000"/>
                        </a:lnSpc>
                        <a:spcAft>
                          <a:spcPts val="0"/>
                        </a:spcAft>
                      </a:pP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Jueves 25 y</a:t>
                      </a:r>
                      <a:r>
                        <a:rPr lang="es-CL" sz="1000" kern="150" dirty="0">
                          <a:effectLst/>
                          <a:latin typeface="Segoe UI" panose="020B0502040204020203" pitchFamily="34" charset="0"/>
                          <a:ea typeface="SimSun" panose="02010600030101010101" pitchFamily="2" charset="-122"/>
                          <a:cs typeface="Segoe UI" panose="020B0502040204020203" pitchFamily="34" charset="0"/>
                        </a:rPr>
                        <a:t> viernes 26 de Junio.</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p>
                      <a:pPr algn="l">
                        <a:lnSpc>
                          <a:spcPct val="115000"/>
                        </a:lnSpc>
                        <a:spcAft>
                          <a:spcPts val="0"/>
                        </a:spcAft>
                      </a:pPr>
                      <a:endParaRPr lang="es-ES" sz="6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88373">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V</a:t>
                      </a:r>
                    </a:p>
                    <a:p>
                      <a:pPr algn="l">
                        <a:spcAft>
                          <a:spcPts val="0"/>
                        </a:spcAft>
                      </a:pPr>
                      <a:r>
                        <a:rPr lang="es-CL" sz="700" b="1" kern="150" dirty="0">
                          <a:effectLst/>
                          <a:latin typeface="Segoe UI" panose="020B0502040204020203" pitchFamily="34" charset="0"/>
                          <a:ea typeface="SimSun" panose="02010600030101010101" pitchFamily="2" charset="-122"/>
                          <a:cs typeface="Segoe UI" panose="020B0502040204020203" pitchFamily="34" charset="0"/>
                        </a:rPr>
                        <a:t> </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Gestión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Medioambiental.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Carlos Herrera G. [DV].</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p>
                      <a:pPr algn="l">
                        <a:spcAft>
                          <a:spcPts val="0"/>
                        </a:spcAft>
                      </a:pPr>
                      <a:endParaRPr lang="es-CL" sz="6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Martes</a:t>
                      </a:r>
                      <a:r>
                        <a:rPr lang="es-CL" sz="1000" kern="150" baseline="0" dirty="0" smtClean="0">
                          <a:effectLst/>
                          <a:latin typeface="Segoe UI" panose="020B0502040204020203" pitchFamily="34" charset="0"/>
                          <a:ea typeface="SimSun" panose="02010600030101010101" pitchFamily="2" charset="-122"/>
                          <a:cs typeface="Segoe UI" panose="020B0502040204020203" pitchFamily="34" charset="0"/>
                        </a:rPr>
                        <a:t> 30</a:t>
                      </a: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a:effectLst/>
                          <a:latin typeface="Segoe UI" panose="020B0502040204020203" pitchFamily="34" charset="0"/>
                          <a:ea typeface="SimSun" panose="02010600030101010101" pitchFamily="2" charset="-122"/>
                          <a:cs typeface="Segoe UI" panose="020B0502040204020203" pitchFamily="34" charset="0"/>
                        </a:rPr>
                        <a:t>de junio al viernes 3 de Julio.</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y Sincrónica: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Jueves 2</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y</a:t>
                      </a:r>
                      <a:r>
                        <a:rPr lang="es-CL" sz="1000" kern="150" dirty="0">
                          <a:effectLst/>
                          <a:latin typeface="Segoe UI" panose="020B0502040204020203" pitchFamily="34" charset="0"/>
                          <a:ea typeface="SimSun" panose="02010600030101010101" pitchFamily="2" charset="-122"/>
                          <a:cs typeface="Segoe UI" panose="020B0502040204020203" pitchFamily="34" charset="0"/>
                        </a:rPr>
                        <a:t> viernes 3 de Julio.</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p>
                      <a:pPr algn="l">
                        <a:spcAft>
                          <a:spcPts val="0"/>
                        </a:spcAft>
                      </a:pPr>
                      <a:endParaRPr lang="es-ES" sz="5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42505">
                <a:tc grid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Examen </a:t>
                      </a:r>
                      <a:r>
                        <a:rPr lang="es-CL" sz="1000" b="1" kern="150" dirty="0">
                          <a:effectLst/>
                          <a:latin typeface="Segoe UI" panose="020B0502040204020203" pitchFamily="34" charset="0"/>
                          <a:ea typeface="SimSun" panose="02010600030101010101" pitchFamily="2" charset="-122"/>
                          <a:cs typeface="Segoe UI" panose="020B0502040204020203" pitchFamily="34" charset="0"/>
                        </a:rPr>
                        <a:t>Curso.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ES" sz="1000" kern="150" baseline="0" dirty="0" smtClean="0">
                          <a:effectLst/>
                          <a:latin typeface="Segoe UI" panose="020B0502040204020203" pitchFamily="34" charset="0"/>
                          <a:ea typeface="SimSun" panose="02010600030101010101" pitchFamily="2" charset="-122"/>
                          <a:cs typeface="Segoe UI" panose="020B0502040204020203" pitchFamily="34" charset="0"/>
                        </a:rPr>
                        <a:t>Miércoles </a:t>
                      </a:r>
                      <a:r>
                        <a:rPr lang="es-ES" sz="1000" kern="150" baseline="0" dirty="0">
                          <a:effectLst/>
                          <a:latin typeface="Segoe UI" panose="020B0502040204020203" pitchFamily="34" charset="0"/>
                          <a:ea typeface="SimSun" panose="02010600030101010101" pitchFamily="2" charset="-122"/>
                          <a:cs typeface="Segoe UI" panose="020B0502040204020203" pitchFamily="34" charset="0"/>
                        </a:rPr>
                        <a:t>8 de Julio.</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Formato </a:t>
                      </a:r>
                      <a:r>
                        <a:rPr lang="es-CL" sz="1000" kern="150">
                          <a:effectLst/>
                          <a:latin typeface="Segoe UI" panose="020B0502040204020203" pitchFamily="34" charset="0"/>
                          <a:ea typeface="SimSun" panose="02010600030101010101" pitchFamily="2" charset="-122"/>
                          <a:cs typeface="Segoe UI" panose="020B0502040204020203" pitchFamily="34" charset="0"/>
                        </a:rPr>
                        <a:t>asincrónico </a:t>
                      </a:r>
                      <a:r>
                        <a:rPr lang="es-CL" sz="1000" kern="150" smtClean="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a:effectLst/>
                          <a:latin typeface="Segoe UI" panose="020B0502040204020203" pitchFamily="34" charset="0"/>
                          <a:ea typeface="SimSun" panose="02010600030101010101" pitchFamily="2" charset="-122"/>
                          <a:cs typeface="Segoe UI" panose="020B0502040204020203" pitchFamily="34" charset="0"/>
                        </a:rPr>
                        <a:t>presencial y sincrónica). </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89280">
                <a:tc gridSpan="4">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Total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Créditos: 30 horas</a:t>
                      </a:r>
                      <a:r>
                        <a:rPr lang="es-CL" sz="1000" b="0" kern="150" baseline="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cronológicas</a:t>
                      </a:r>
                    </a:p>
                  </a:txBody>
                  <a:tcPr marL="49670" marR="4967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82278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061429944"/>
              </p:ext>
            </p:extLst>
          </p:nvPr>
        </p:nvGraphicFramePr>
        <p:xfrm>
          <a:off x="533401" y="1175998"/>
          <a:ext cx="8371113" cy="3654422"/>
        </p:xfrm>
        <a:graphic>
          <a:graphicData uri="http://schemas.openxmlformats.org/drawingml/2006/table">
            <a:tbl>
              <a:tblPr firstRow="1" firstCol="1" bandRow="1"/>
              <a:tblGrid>
                <a:gridCol w="318873">
                  <a:extLst>
                    <a:ext uri="{9D8B030D-6E8A-4147-A177-3AD203B41FA5}">
                      <a16:colId xmlns="" xmlns:a16="http://schemas.microsoft.com/office/drawing/2014/main" val="20000"/>
                    </a:ext>
                  </a:extLst>
                </a:gridCol>
                <a:gridCol w="3088355">
                  <a:extLst>
                    <a:ext uri="{9D8B030D-6E8A-4147-A177-3AD203B41FA5}">
                      <a16:colId xmlns="" xmlns:a16="http://schemas.microsoft.com/office/drawing/2014/main" val="20001"/>
                    </a:ext>
                  </a:extLst>
                </a:gridCol>
                <a:gridCol w="2481942">
                  <a:extLst>
                    <a:ext uri="{9D8B030D-6E8A-4147-A177-3AD203B41FA5}">
                      <a16:colId xmlns="" xmlns:a16="http://schemas.microsoft.com/office/drawing/2014/main" val="20002"/>
                    </a:ext>
                  </a:extLst>
                </a:gridCol>
                <a:gridCol w="2481943">
                  <a:extLst>
                    <a:ext uri="{9D8B030D-6E8A-4147-A177-3AD203B41FA5}">
                      <a16:colId xmlns="" xmlns:a16="http://schemas.microsoft.com/office/drawing/2014/main" val="20003"/>
                    </a:ext>
                  </a:extLst>
                </a:gridCol>
              </a:tblGrid>
              <a:tr h="260916">
                <a:tc gridSpan="2">
                  <a:txBody>
                    <a:bodyPr/>
                    <a:lstStyle/>
                    <a:p>
                      <a:pPr marR="240665">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Curso </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Inspección Fiscal II Marco Normativo</a:t>
                      </a:r>
                      <a:endParaRPr lang="es-CL" sz="1000" kern="150" dirty="0">
                        <a:effectLst/>
                        <a:latin typeface="Liberation Serif"/>
                        <a:ea typeface="SimSun" panose="02010600030101010101" pitchFamily="2" charset="-122"/>
                        <a:cs typeface="Lucida Sans" panose="020B0602040502020204" pitchFamily="34" charset="0"/>
                      </a:endParaRPr>
                    </a:p>
                    <a:p>
                      <a:pPr marR="240665">
                        <a:spcAft>
                          <a:spcPts val="0"/>
                        </a:spcAft>
                      </a:pP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Módulos </a:t>
                      </a: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de </a:t>
                      </a: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Estudio</a:t>
                      </a:r>
                    </a:p>
                    <a:p>
                      <a:pPr marR="240665">
                        <a:spcAft>
                          <a:spcPts val="0"/>
                        </a:spcAft>
                      </a:pPr>
                      <a:endParaRPr lang="es-CL" sz="900" b="0" kern="150" dirty="0">
                        <a:effectLst/>
                        <a:latin typeface="Segoe UI" panose="020B0502040204020203" pitchFamily="34" charset="0"/>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CL"/>
                    </a:p>
                  </a:txBody>
                  <a:tcPr/>
                </a:tc>
                <a:tc>
                  <a:txBody>
                    <a:bodyPr/>
                    <a:lstStyle/>
                    <a:p>
                      <a:pPr>
                        <a:spcAft>
                          <a:spcPts val="0"/>
                        </a:spcAft>
                      </a:pP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Fecha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Estudio Módulo</a:t>
                      </a: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Metodología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de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Clases</a:t>
                      </a:r>
                    </a:p>
                    <a:p>
                      <a:pPr>
                        <a:spcAft>
                          <a:spcPts val="0"/>
                        </a:spcAft>
                      </a:pPr>
                      <a:endPar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0"/>
                  </a:ext>
                </a:extLst>
              </a:tr>
              <a:tr h="544285">
                <a:tc>
                  <a:txBody>
                    <a:bodyPr/>
                    <a:lstStyle/>
                    <a:p>
                      <a:pPr algn="l">
                        <a:spcAft>
                          <a:spcPts val="0"/>
                        </a:spcAft>
                      </a:pPr>
                      <a:endParaRPr lang="es-CL" sz="300" b="1" kern="150" dirty="0" smtClean="0">
                        <a:effectLst/>
                        <a:latin typeface="Century Gothic" panose="020B0502020202020204" pitchFamily="34" charset="0"/>
                        <a:ea typeface="SimSun" panose="02010600030101010101" pitchFamily="2" charset="-122"/>
                        <a:cs typeface="Arial" panose="020B0604020202020204" pitchFamily="34" charset="0"/>
                      </a:endParaRPr>
                    </a:p>
                    <a:p>
                      <a:pPr algn="l">
                        <a:spcAft>
                          <a:spcPts val="0"/>
                        </a:spcAft>
                      </a:pPr>
                      <a:r>
                        <a:rPr lang="es-CL" sz="700" b="1" kern="150" dirty="0" smtClean="0">
                          <a:effectLst/>
                          <a:latin typeface="Century Gothic" panose="020B0502020202020204" pitchFamily="34" charset="0"/>
                          <a:ea typeface="SimSun" panose="02010600030101010101" pitchFamily="2" charset="-122"/>
                          <a:cs typeface="Arial" panose="020B0604020202020204" pitchFamily="34" charset="0"/>
                        </a:rPr>
                        <a:t>I</a:t>
                      </a:r>
                      <a:endParaRPr lang="es-CL" sz="700" b="1"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Marco </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Normativo de la Inspección Fiscal/</a:t>
                      </a:r>
                    </a:p>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Reglamento de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Montos.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Christian Meneses H. [DV].</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(6 horas).</a:t>
                      </a:r>
                    </a:p>
                    <a:p>
                      <a:pPr>
                        <a:spcAft>
                          <a:spcPts val="0"/>
                        </a:spcAft>
                      </a:pPr>
                      <a:endParaRPr lang="es-CL" sz="5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20 al viernes 24 de Julio.</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Sesión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23 y viernes 24 de Julio.</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1"/>
                  </a:ext>
                </a:extLst>
              </a:tr>
              <a:tr h="539590">
                <a:tc rowSpan="2">
                  <a:txBody>
                    <a:bodyPr/>
                    <a:lstStyle/>
                    <a:p>
                      <a:pPr algn="l">
                        <a:spcAft>
                          <a:spcPts val="0"/>
                        </a:spcAft>
                      </a:pPr>
                      <a:endParaRPr lang="es-CL" sz="700" b="1" kern="150" dirty="0" smtClean="0">
                        <a:effectLst/>
                        <a:latin typeface="Liberation Serif"/>
                        <a:ea typeface="SimSun" panose="02010600030101010101" pitchFamily="2" charset="-122"/>
                        <a:cs typeface="Lucida Sans" panose="020B0602040502020204" pitchFamily="34" charset="0"/>
                      </a:endParaRPr>
                    </a:p>
                    <a:p>
                      <a:pPr algn="l">
                        <a:spcAft>
                          <a:spcPts val="0"/>
                        </a:spcAft>
                      </a:pPr>
                      <a:endParaRPr lang="es-CL" sz="700" b="1" kern="150" dirty="0" smtClean="0">
                        <a:effectLst/>
                        <a:latin typeface="Liberation Serif"/>
                        <a:ea typeface="SimSun" panose="02010600030101010101" pitchFamily="2" charset="-122"/>
                        <a:cs typeface="Lucida Sans" panose="020B0602040502020204" pitchFamily="34" charset="0"/>
                      </a:endParaRPr>
                    </a:p>
                    <a:p>
                      <a:pPr algn="l">
                        <a:spcAft>
                          <a:spcPts val="0"/>
                        </a:spcAft>
                      </a:pPr>
                      <a:endParaRPr lang="es-CL" sz="100" b="1" kern="150" dirty="0" smtClean="0">
                        <a:effectLst/>
                        <a:latin typeface="Liberation Serif"/>
                        <a:ea typeface="SimSun" panose="02010600030101010101" pitchFamily="2" charset="-122"/>
                        <a:cs typeface="Lucida Sans" panose="020B0602040502020204" pitchFamily="34" charset="0"/>
                      </a:endParaRPr>
                    </a:p>
                    <a:p>
                      <a:pPr algn="l">
                        <a:spcAft>
                          <a:spcPts val="0"/>
                        </a:spcAft>
                      </a:pPr>
                      <a:endParaRPr lang="es-CL" sz="700" b="1" kern="150" dirty="0" smtClean="0">
                        <a:effectLst/>
                        <a:latin typeface="Liberation Serif"/>
                        <a:ea typeface="SimSun" panose="02010600030101010101" pitchFamily="2" charset="-122"/>
                        <a:cs typeface="Lucida Sans" panose="020B0602040502020204" pitchFamily="34" charset="0"/>
                      </a:endParaRPr>
                    </a:p>
                    <a:p>
                      <a:pPr algn="l">
                        <a:spcAft>
                          <a:spcPts val="0"/>
                        </a:spcAft>
                      </a:pPr>
                      <a:r>
                        <a:rPr lang="es-CL" sz="700" b="1" kern="150" dirty="0" smtClean="0">
                          <a:effectLst/>
                          <a:latin typeface="Liberation Serif"/>
                          <a:ea typeface="SimSun" panose="02010600030101010101" pitchFamily="2" charset="-122"/>
                          <a:cs typeface="Lucida Sans" panose="020B0602040502020204" pitchFamily="34" charset="0"/>
                        </a:rPr>
                        <a:t>I</a:t>
                      </a:r>
                      <a:r>
                        <a:rPr lang="es-CL" sz="700" b="1" kern="150" dirty="0" smtClean="0">
                          <a:effectLst/>
                          <a:latin typeface="Century Gothic" panose="020B0502020202020204" pitchFamily="34" charset="0"/>
                          <a:ea typeface="SimSun" panose="02010600030101010101" pitchFamily="2" charset="-122"/>
                          <a:cs typeface="Arial" panose="020B0604020202020204" pitchFamily="34" charset="0"/>
                        </a:rPr>
                        <a:t>I</a:t>
                      </a:r>
                      <a:endParaRPr lang="es-CL" sz="700" b="1"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spcAft>
                          <a:spcPts val="0"/>
                        </a:spcAft>
                      </a:pPr>
                      <a:endParaRPr lang="es-CL" sz="10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spcAft>
                          <a:spcPts val="0"/>
                        </a:spcAft>
                      </a:pPr>
                      <a:endParaRPr lang="es-CL" sz="4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Reglamento </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de Contratos de Obras Públicas</a:t>
                      </a:r>
                    </a:p>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RCOP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N°75</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 Títulos: I</a:t>
                      </a:r>
                      <a:r>
                        <a:rPr lang="es-CL" sz="1000" b="1" kern="150" baseline="0" dirty="0">
                          <a:effectLst/>
                          <a:latin typeface="Segoe UI" panose="020B0502040204020203" pitchFamily="34" charset="0"/>
                          <a:ea typeface="SimSun" panose="02010600030101010101" pitchFamily="2" charset="-122"/>
                          <a:cs typeface="Lucida Sans" panose="020B0602040502020204" pitchFamily="34" charset="0"/>
                        </a:rPr>
                        <a:t> al </a:t>
                      </a:r>
                      <a:r>
                        <a:rPr lang="es-CL" sz="1000" b="1" kern="150" baseline="0" dirty="0" smtClean="0">
                          <a:effectLst/>
                          <a:latin typeface="Segoe UI" panose="020B0502040204020203" pitchFamily="34" charset="0"/>
                          <a:ea typeface="SimSun" panose="02010600030101010101" pitchFamily="2" charset="-122"/>
                          <a:cs typeface="Lucida Sans" panose="020B0602040502020204" pitchFamily="34" charset="0"/>
                        </a:rPr>
                        <a:t>XI</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I.</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Erika Vélez P. [DGOP].</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(12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endParaRPr lang="es-CL" sz="1000" kern="150" dirty="0">
                        <a:effectLst/>
                        <a:latin typeface="Segoe UI" panose="020B0502040204020203" pitchFamily="34" charset="0"/>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27 al viernes 31 de Julio.</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30 y viernes 31 de Julio.</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2"/>
                  </a:ext>
                </a:extLst>
              </a:tr>
              <a:tr h="584992">
                <a:tc vMerge="1">
                  <a:txBody>
                    <a:bodyPr/>
                    <a:lstStyle/>
                    <a:p>
                      <a:pPr algn="l">
                        <a:spcAft>
                          <a:spcPts val="0"/>
                        </a:spcAft>
                      </a:pPr>
                      <a:endParaRPr lang="es-CL" sz="1100" b="1"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pPr>
                        <a:spcAft>
                          <a:spcPts val="0"/>
                        </a:spcAft>
                      </a:pPr>
                      <a:endParaRPr lang="es-CL" sz="1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3 al viernes 7 de Agosto.</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6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y viernes 7 de Agosto.</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3"/>
                  </a:ext>
                </a:extLst>
              </a:tr>
              <a:tr h="670108">
                <a:tc>
                  <a:txBody>
                    <a:bodyPr/>
                    <a:lstStyle/>
                    <a:p>
                      <a:pPr algn="l">
                        <a:spcAft>
                          <a:spcPts val="0"/>
                        </a:spcAft>
                      </a:pPr>
                      <a:r>
                        <a:rPr lang="es-CL" sz="700" b="1" kern="150" dirty="0" smtClean="0">
                          <a:effectLst/>
                          <a:latin typeface="Century Gothic" panose="020B0502020202020204" pitchFamily="34" charset="0"/>
                          <a:ea typeface="SimSun" panose="02010600030101010101" pitchFamily="2" charset="-122"/>
                          <a:cs typeface="Arial" panose="020B0604020202020204" pitchFamily="34" charset="0"/>
                        </a:rPr>
                        <a:t>III</a:t>
                      </a:r>
                      <a:endParaRPr lang="es-CL" sz="700" b="1"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Reglamento de Contratación de Trabajos de Consultoría RCTC N°48. Capítulos: I al X.</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Docente: Carlos Carrasco L. [DV].</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(6 horas).</a:t>
                      </a:r>
                    </a:p>
                    <a:p>
                      <a:pPr>
                        <a:spcAft>
                          <a:spcPts val="0"/>
                        </a:spcAft>
                      </a:pPr>
                      <a:endParaRPr lang="es-CL" sz="6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10 al viernes 14 de Agosto.</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13 y viernes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14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de agosto.</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4"/>
                  </a:ext>
                </a:extLst>
              </a:tr>
              <a:tr h="670108">
                <a:tc>
                  <a:txBody>
                    <a:bodyPr/>
                    <a:lstStyle/>
                    <a:p>
                      <a:pPr algn="l">
                        <a:spcAft>
                          <a:spcPts val="0"/>
                        </a:spcAft>
                      </a:pPr>
                      <a:r>
                        <a:rPr lang="es-ES" sz="700" b="1" kern="150" dirty="0" smtClean="0">
                          <a:effectLst/>
                          <a:latin typeface="Century Gothic" panose="020B0502020202020204" pitchFamily="34" charset="0"/>
                          <a:ea typeface="SimSun" panose="02010600030101010101" pitchFamily="2" charset="-122"/>
                          <a:cs typeface="Arial" panose="020B0604020202020204" pitchFamily="34" charset="0"/>
                        </a:rPr>
                        <a:t>IV</a:t>
                      </a:r>
                      <a:endParaRPr lang="es-CL" sz="700" b="1"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700" b="1" kern="150" dirty="0">
                          <a:effectLst/>
                          <a:latin typeface="Verdana" panose="020B0604030504040204" pitchFamily="34" charset="0"/>
                          <a:ea typeface="SimSun" panose="02010600030101010101" pitchFamily="2" charset="-122"/>
                          <a:cs typeface="Arial" panose="020B0604020202020204" pitchFamily="34" charset="0"/>
                        </a:rPr>
                        <a:t> </a:t>
                      </a:r>
                      <a:endParaRPr lang="es-CL" sz="700" b="1"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700" b="1" kern="150" dirty="0">
                          <a:effectLst/>
                          <a:latin typeface="Verdana" panose="020B0604030504040204" pitchFamily="34" charset="0"/>
                          <a:ea typeface="SimSun" panose="02010600030101010101" pitchFamily="2" charset="-122"/>
                          <a:cs typeface="Arial" panose="020B0604020202020204" pitchFamily="34" charset="0"/>
                        </a:rPr>
                        <a:t> </a:t>
                      </a:r>
                      <a:endParaRPr lang="es-CL" sz="700" b="1"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Principios Básicos de Expropiaciones.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Normas, Técnicas y Procedimientos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MOP.</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Marly Flores A. [DV].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(6 horas).</a:t>
                      </a:r>
                    </a:p>
                    <a:p>
                      <a:pPr>
                        <a:spcAft>
                          <a:spcPts val="0"/>
                        </a:spcAft>
                      </a:pPr>
                      <a:endParaRPr lang="es-CL" sz="6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17</a:t>
                      </a:r>
                      <a:r>
                        <a:rPr lang="es-CL" sz="1000" kern="150" baseline="0" dirty="0">
                          <a:effectLst/>
                          <a:latin typeface="Segoe UI" panose="020B0502040204020203" pitchFamily="34" charset="0"/>
                          <a:ea typeface="SimSun" panose="02010600030101010101" pitchFamily="2" charset="-122"/>
                          <a:cs typeface="Lucida Sans" panose="020B0602040502020204" pitchFamily="34" charset="0"/>
                        </a:rPr>
                        <a:t>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al viernes 21 de Agosto. </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20 y viernes</a:t>
                      </a:r>
                      <a:r>
                        <a:rPr lang="es-CL" sz="1000" kern="150" baseline="0" dirty="0">
                          <a:effectLst/>
                          <a:latin typeface="Segoe UI" panose="020B0502040204020203" pitchFamily="34" charset="0"/>
                          <a:ea typeface="SimSun" panose="02010600030101010101" pitchFamily="2" charset="-122"/>
                          <a:cs typeface="Lucida Sans" panose="020B0602040502020204" pitchFamily="34" charset="0"/>
                        </a:rPr>
                        <a:t> 21</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 de Agosto.</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txBody>
                  <a:tcPr marL="59784" marR="597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1954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81546433"/>
              </p:ext>
            </p:extLst>
          </p:nvPr>
        </p:nvGraphicFramePr>
        <p:xfrm>
          <a:off x="491217" y="1250028"/>
          <a:ext cx="8489498" cy="3301930"/>
        </p:xfrm>
        <a:graphic>
          <a:graphicData uri="http://schemas.openxmlformats.org/drawingml/2006/table">
            <a:tbl>
              <a:tblPr firstRow="1" firstCol="1" bandRow="1"/>
              <a:tblGrid>
                <a:gridCol w="322214">
                  <a:extLst>
                    <a:ext uri="{9D8B030D-6E8A-4147-A177-3AD203B41FA5}">
                      <a16:colId xmlns="" xmlns:a16="http://schemas.microsoft.com/office/drawing/2014/main" val="20000"/>
                    </a:ext>
                  </a:extLst>
                </a:gridCol>
                <a:gridCol w="3041750">
                  <a:extLst>
                    <a:ext uri="{9D8B030D-6E8A-4147-A177-3AD203B41FA5}">
                      <a16:colId xmlns="" xmlns:a16="http://schemas.microsoft.com/office/drawing/2014/main" val="20001"/>
                    </a:ext>
                  </a:extLst>
                </a:gridCol>
                <a:gridCol w="2447648">
                  <a:extLst>
                    <a:ext uri="{9D8B030D-6E8A-4147-A177-3AD203B41FA5}">
                      <a16:colId xmlns="" xmlns:a16="http://schemas.microsoft.com/office/drawing/2014/main" val="20002"/>
                    </a:ext>
                  </a:extLst>
                </a:gridCol>
                <a:gridCol w="2677886">
                  <a:extLst>
                    <a:ext uri="{9D8B030D-6E8A-4147-A177-3AD203B41FA5}">
                      <a16:colId xmlns="" xmlns:a16="http://schemas.microsoft.com/office/drawing/2014/main" val="20003"/>
                    </a:ext>
                  </a:extLst>
                </a:gridCol>
              </a:tblGrid>
              <a:tr h="350172">
                <a:tc gridSpan="2">
                  <a:txBody>
                    <a:bodyPr/>
                    <a:lstStyle/>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Curso Inspección Fiscal II Marco Normativo</a:t>
                      </a:r>
                      <a:endParaRPr lang="es-CL" sz="1000" b="1"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Módulos </a:t>
                      </a: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de Estudio</a:t>
                      </a:r>
                      <a:endParaRPr lang="es-CL" sz="1000" b="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CL"/>
                    </a:p>
                  </a:txBody>
                  <a:tcPr/>
                </a:tc>
                <a:tc>
                  <a:txBody>
                    <a:bodyPr/>
                    <a:lstStyle/>
                    <a:p>
                      <a:pPr marL="0" algn="l" defTabSz="914400" rtl="0" eaLnBrk="1" latinLnBrk="0" hangingPunct="1">
                        <a:spcAft>
                          <a:spcPts val="0"/>
                        </a:spcAft>
                      </a:pP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endPar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p>
                      <a:pPr marL="0" algn="l" defTabSz="914400" rtl="0" eaLnBrk="1" latinLnBrk="0" hangingPunct="1">
                        <a:spcAft>
                          <a:spcPts val="0"/>
                        </a:spcAft>
                      </a:pP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Fecha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Estudio Módulo</a:t>
                      </a: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914400" rtl="0" eaLnBrk="1" latinLnBrk="0" hangingPunct="1">
                        <a:spcAft>
                          <a:spcPts val="0"/>
                        </a:spcAft>
                      </a:pP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endPar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p>
                      <a:pPr marL="0" algn="l" defTabSz="914400" rtl="0" eaLnBrk="1" latinLnBrk="0" hangingPunct="1">
                        <a:spcAft>
                          <a:spcPts val="0"/>
                        </a:spcAft>
                      </a:pP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Metodología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de Clases</a:t>
                      </a:r>
                    </a:p>
                    <a:p>
                      <a:pPr marL="0" algn="l" defTabSz="914400" rtl="0" eaLnBrk="1" latinLnBrk="0" hangingPunct="1">
                        <a:spcAft>
                          <a:spcPts val="0"/>
                        </a:spcAft>
                      </a:pPr>
                      <a:endParaRPr lang="es-ES" sz="9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0"/>
                  </a:ext>
                </a:extLst>
              </a:tr>
              <a:tr h="711578">
                <a:tc>
                  <a:txBody>
                    <a:bodyPr/>
                    <a:lstStyle/>
                    <a:p>
                      <a:pPr>
                        <a:spcAft>
                          <a:spcPts val="0"/>
                        </a:spcAft>
                      </a:pPr>
                      <a:r>
                        <a:rPr lang="es-CL" sz="700" b="1" kern="150" dirty="0" smtClean="0">
                          <a:effectLst/>
                          <a:latin typeface="Segoe UI" panose="020B0502040204020203" pitchFamily="34" charset="0"/>
                          <a:ea typeface="SimSun" panose="02010600030101010101" pitchFamily="2" charset="-122"/>
                          <a:cs typeface="Lucida Sans" panose="020B0602040502020204" pitchFamily="34" charset="0"/>
                        </a:rPr>
                        <a:t>V</a:t>
                      </a:r>
                      <a:endParaRPr lang="es-CL" sz="700" b="1"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Marco Jurídico del Sistema de </a:t>
                      </a:r>
                    </a:p>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Concesiones de Obras Públicas MOP</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Docente: Javier Soto M. (DGC).  </a:t>
                      </a:r>
                      <a:endParaRPr lang="es-CL" sz="1000" kern="150" dirty="0" smtClean="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(6 horas).</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endParaRPr lang="es-ES" sz="1000" kern="150" dirty="0" smtClean="0">
                        <a:effectLst/>
                        <a:latin typeface="Segoe UI" panose="020B0502040204020203" pitchFamily="34" charset="0"/>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24 al viernes 28 de Agosto.</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27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y viernes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28 de Agosto.</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1"/>
                  </a:ext>
                </a:extLst>
              </a:tr>
              <a:tr h="693154">
                <a:tc>
                  <a:txBody>
                    <a:bodyPr/>
                    <a:lstStyle/>
                    <a:p>
                      <a:pPr>
                        <a:spcAft>
                          <a:spcPts val="0"/>
                        </a:spcAft>
                      </a:pPr>
                      <a:r>
                        <a:rPr lang="es-CL" sz="700" b="1" kern="150" dirty="0" smtClean="0">
                          <a:effectLst/>
                          <a:latin typeface="Segoe UI" panose="020B0502040204020203" pitchFamily="34" charset="0"/>
                          <a:ea typeface="SimSun" panose="02010600030101010101" pitchFamily="2" charset="-122"/>
                          <a:cs typeface="Lucida Sans" panose="020B0602040502020204" pitchFamily="34" charset="0"/>
                        </a:rPr>
                        <a:t>VI</a:t>
                      </a:r>
                      <a:endParaRPr lang="es-CL" sz="700" b="1"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Fiscalización en Contratos de Concesiones </a:t>
                      </a:r>
                    </a:p>
                    <a:p>
                      <a:pPr>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en Operación de Obras Públicas MOP </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Docente: Rodrigo Toro R.  (DGC). </a:t>
                      </a:r>
                      <a:endParaRPr lang="es-CL" sz="1000" kern="150" dirty="0" smtClean="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(6 horas).</a:t>
                      </a:r>
                    </a:p>
                    <a:p>
                      <a:pPr>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31 de agosto al viernes 4 de Septiembre.</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3 y viernes 4 de Septiembre</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2"/>
                  </a:ext>
                </a:extLst>
              </a:tr>
              <a:tr h="551508">
                <a:tc>
                  <a:txBody>
                    <a:bodyPr/>
                    <a:lstStyle/>
                    <a:p>
                      <a:pPr>
                        <a:spcAft>
                          <a:spcPts val="0"/>
                        </a:spcAft>
                      </a:pPr>
                      <a:r>
                        <a:rPr lang="es-ES" sz="700" b="1" kern="150" dirty="0" smtClean="0">
                          <a:effectLst/>
                          <a:latin typeface="Segoe UI" panose="020B0502040204020203" pitchFamily="34" charset="0"/>
                          <a:ea typeface="SimSun" panose="02010600030101010101" pitchFamily="2" charset="-122"/>
                          <a:cs typeface="Lucida Sans" panose="020B0602040502020204" pitchFamily="34" charset="0"/>
                        </a:rPr>
                        <a:t>VII</a:t>
                      </a:r>
                      <a:endParaRPr lang="es-CL" sz="700" b="1"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Prevención de Riesgos MOP</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Por</a:t>
                      </a:r>
                      <a:r>
                        <a:rPr lang="es-CL" sz="1000" kern="150" baseline="0" dirty="0" smtClean="0">
                          <a:effectLst/>
                          <a:latin typeface="Segoe UI" panose="020B0502040204020203" pitchFamily="34" charset="0"/>
                          <a:ea typeface="SimSun" panose="02010600030101010101" pitchFamily="2" charset="-122"/>
                          <a:cs typeface="Lucida Sans" panose="020B0602040502020204" pitchFamily="34" charset="0"/>
                        </a:rPr>
                        <a:t> confirmar.</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(6 horas).</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7 al viernes 11 de Septiembre.</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a:t>
                      </a:r>
                      <a:endParaRPr lang="es-CL" sz="1000" kern="150" dirty="0">
                        <a:effectLst/>
                        <a:latin typeface="Liberation Serif"/>
                        <a:ea typeface="SimSun" panose="02010600030101010101" pitchFamily="2" charset="-122"/>
                        <a:cs typeface="Lucida Sans" panose="020B0602040502020204" pitchFamily="34" charset="0"/>
                      </a:endParaRPr>
                    </a:p>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10 y viernes 11 Septiembre. </a:t>
                      </a:r>
                      <a:endParaRPr lang="es-CL" sz="1000" kern="150" dirty="0">
                        <a:effectLst/>
                        <a:latin typeface="Liberation Serif"/>
                        <a:ea typeface="SimSun" panose="02010600030101010101" pitchFamily="2" charset="-122"/>
                        <a:cs typeface="Lucida Sans" panose="020B0602040502020204" pitchFamily="34" charset="0"/>
                      </a:endParaRP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p>
                    <a:p>
                      <a:pPr>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3"/>
                  </a:ext>
                </a:extLst>
              </a:tr>
              <a:tr h="209746">
                <a:tc gridSpan="2">
                  <a:txBody>
                    <a:bodyPr/>
                    <a:lstStyle/>
                    <a:p>
                      <a:pPr>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Examen </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Curso</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a:t>
                      </a:r>
                      <a:endParaRPr lang="es-CL" sz="1000" b="1"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pPr>
                        <a:spcAft>
                          <a:spcPts val="0"/>
                        </a:spcAft>
                      </a:pPr>
                      <a:endParaRPr lang="es-CL" sz="1000" b="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Miércoles</a:t>
                      </a:r>
                      <a:r>
                        <a:rPr lang="es-CL" sz="1000" kern="150" baseline="0" dirty="0" smtClean="0">
                          <a:effectLst/>
                          <a:latin typeface="Segoe UI" panose="020B0502040204020203" pitchFamily="34" charset="0"/>
                          <a:ea typeface="SimSun" panose="02010600030101010101" pitchFamily="2" charset="-122"/>
                          <a:cs typeface="Lucida Sans" panose="020B0602040502020204" pitchFamily="34" charset="0"/>
                        </a:rPr>
                        <a:t> </a:t>
                      </a:r>
                      <a:r>
                        <a:rPr lang="es-CL" sz="1000" kern="150" baseline="0" dirty="0">
                          <a:effectLst/>
                          <a:latin typeface="Segoe UI" panose="020B0502040204020203" pitchFamily="34" charset="0"/>
                          <a:ea typeface="SimSun" panose="02010600030101010101" pitchFamily="2" charset="-122"/>
                          <a:cs typeface="Lucida Sans" panose="020B0602040502020204" pitchFamily="34" charset="0"/>
                        </a:rPr>
                        <a:t>16</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 de Septiembre.</a:t>
                      </a: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s-ES" sz="1000" kern="150" dirty="0" smtClean="0">
                          <a:effectLst/>
                          <a:latin typeface="Segoe UI" panose="020B0502040204020203" pitchFamily="34" charset="0"/>
                          <a:ea typeface="SimSun" panose="02010600030101010101" pitchFamily="2" charset="-122"/>
                          <a:cs typeface="Lucida Sans" panose="020B0602040502020204" pitchFamily="34" charset="0"/>
                        </a:rPr>
                        <a:t>Formato </a:t>
                      </a:r>
                      <a:r>
                        <a:rPr lang="es-ES" sz="1000" kern="150" dirty="0">
                          <a:effectLst/>
                          <a:latin typeface="Segoe UI" panose="020B0502040204020203" pitchFamily="34" charset="0"/>
                          <a:ea typeface="SimSun" panose="02010600030101010101" pitchFamily="2" charset="-122"/>
                          <a:cs typeface="Lucida Sans" panose="020B0602040502020204" pitchFamily="34" charset="0"/>
                        </a:rPr>
                        <a:t>asincrónico </a:t>
                      </a:r>
                      <a:r>
                        <a:rPr lang="es-ES" sz="1000" kern="150" dirty="0" smtClean="0">
                          <a:effectLst/>
                          <a:latin typeface="Segoe UI" panose="020B0502040204020203" pitchFamily="34" charset="0"/>
                          <a:ea typeface="SimSun" panose="02010600030101010101" pitchFamily="2" charset="-122"/>
                          <a:cs typeface="Lucida Sans" panose="020B0602040502020204" pitchFamily="34" charset="0"/>
                        </a:rPr>
                        <a:t>(presencial </a:t>
                      </a:r>
                      <a:r>
                        <a:rPr lang="es-ES" sz="1000" kern="150" dirty="0">
                          <a:effectLst/>
                          <a:latin typeface="Segoe UI" panose="020B0502040204020203" pitchFamily="34" charset="0"/>
                          <a:ea typeface="SimSun" panose="02010600030101010101" pitchFamily="2" charset="-122"/>
                          <a:cs typeface="Lucida Sans" panose="020B0602040502020204" pitchFamily="34" charset="0"/>
                        </a:rPr>
                        <a:t>y sincrónica). </a:t>
                      </a:r>
                    </a:p>
                    <a:p>
                      <a:pPr>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4"/>
                  </a:ext>
                </a:extLst>
              </a:tr>
              <a:tr h="352990">
                <a:tc gridSpan="4">
                  <a:txBody>
                    <a:bodyPr/>
                    <a:lstStyle/>
                    <a:p>
                      <a:pPr marL="0" algn="l" defTabSz="685800" rtl="0" eaLnBrk="1" latinLnBrk="0" hangingPunct="1">
                        <a:spcAft>
                          <a:spcPts val="0"/>
                        </a:spcAft>
                      </a:pPr>
                      <a:r>
                        <a:rPr lang="es-CL" sz="8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Total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Créditos: 54 horas</a:t>
                      </a:r>
                      <a:r>
                        <a:rPr lang="es-CL" sz="1000" b="0" kern="150" baseline="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cronológicas.</a:t>
                      </a:r>
                      <a:endPar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55076" marR="5507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4631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196428986"/>
              </p:ext>
            </p:extLst>
          </p:nvPr>
        </p:nvGraphicFramePr>
        <p:xfrm>
          <a:off x="544286" y="1277815"/>
          <a:ext cx="8355466" cy="3363989"/>
        </p:xfrm>
        <a:graphic>
          <a:graphicData uri="http://schemas.openxmlformats.org/drawingml/2006/table">
            <a:tbl>
              <a:tblPr firstRow="1" firstCol="1" bandRow="1"/>
              <a:tblGrid>
                <a:gridCol w="308141">
                  <a:extLst>
                    <a:ext uri="{9D8B030D-6E8A-4147-A177-3AD203B41FA5}">
                      <a16:colId xmlns="" xmlns:a16="http://schemas.microsoft.com/office/drawing/2014/main" val="20000"/>
                    </a:ext>
                  </a:extLst>
                </a:gridCol>
                <a:gridCol w="3006116">
                  <a:extLst>
                    <a:ext uri="{9D8B030D-6E8A-4147-A177-3AD203B41FA5}">
                      <a16:colId xmlns="" xmlns:a16="http://schemas.microsoft.com/office/drawing/2014/main" val="20001"/>
                    </a:ext>
                  </a:extLst>
                </a:gridCol>
                <a:gridCol w="2716428">
                  <a:extLst>
                    <a:ext uri="{9D8B030D-6E8A-4147-A177-3AD203B41FA5}">
                      <a16:colId xmlns="" xmlns:a16="http://schemas.microsoft.com/office/drawing/2014/main" val="20002"/>
                    </a:ext>
                  </a:extLst>
                </a:gridCol>
                <a:gridCol w="2324781">
                  <a:extLst>
                    <a:ext uri="{9D8B030D-6E8A-4147-A177-3AD203B41FA5}">
                      <a16:colId xmlns="" xmlns:a16="http://schemas.microsoft.com/office/drawing/2014/main" val="20003"/>
                    </a:ext>
                  </a:extLst>
                </a:gridCol>
              </a:tblGrid>
              <a:tr h="404770">
                <a:tc grid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288290" indent="-288290"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Curso Inspección Fiscal III</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b="0" kern="150" dirty="0" smtClean="0">
                          <a:effectLst/>
                          <a:latin typeface="Segoe UI" panose="020B0502040204020203" pitchFamily="34" charset="0"/>
                          <a:ea typeface="SimSun" panose="02010600030101010101" pitchFamily="2" charset="-122"/>
                          <a:cs typeface="Lucida Sans" panose="020B0602040502020204" pitchFamily="34" charset="0"/>
                        </a:rPr>
                        <a:t>Módulos </a:t>
                      </a:r>
                      <a:r>
                        <a:rPr lang="es-CL" sz="1000" b="0" kern="150" dirty="0">
                          <a:effectLst/>
                          <a:latin typeface="Segoe UI" panose="020B0502040204020203" pitchFamily="34" charset="0"/>
                          <a:ea typeface="SimSun" panose="02010600030101010101" pitchFamily="2" charset="-122"/>
                          <a:cs typeface="Lucida Sans" panose="020B0602040502020204" pitchFamily="34" charset="0"/>
                        </a:rPr>
                        <a:t>de Estudio</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0" algn="l" defTabSz="914400" rtl="0" eaLnBrk="1" latinLnBrk="0" hangingPunct="1">
                        <a:spcAft>
                          <a:spcPts val="0"/>
                        </a:spcAft>
                      </a:pP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Fecha Estudio Módulo</a:t>
                      </a:r>
                      <a:endPar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0" algn="l" defTabSz="914400" rtl="0" eaLnBrk="1" latinLnBrk="0" hangingPunct="1">
                        <a:spcAft>
                          <a:spcPts val="0"/>
                        </a:spcAft>
                      </a:pP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Metodología </a:t>
                      </a:r>
                      <a:r>
                        <a:rPr lang="es-CL" sz="1000" b="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de Clases</a:t>
                      </a:r>
                    </a:p>
                    <a:p>
                      <a:pPr marL="0" algn="l" defTabSz="914400" rtl="0" eaLnBrk="1" latinLnBrk="0" hangingPunct="1">
                        <a:spcAft>
                          <a:spcPts val="0"/>
                        </a:spcAft>
                      </a:pPr>
                      <a:endParaRPr lang="es-CL" sz="1000" b="1"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86750">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endParaRPr lang="es-CL" sz="7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spcAft>
                          <a:spcPts val="0"/>
                        </a:spcAft>
                      </a:pPr>
                      <a:r>
                        <a:rPr lang="es-CL" sz="700" b="1" kern="150" dirty="0" smtClean="0">
                          <a:effectLst/>
                          <a:latin typeface="Segoe UI" panose="020B0502040204020203" pitchFamily="34" charset="0"/>
                          <a:ea typeface="SimSun" panose="02010600030101010101" pitchFamily="2" charset="-122"/>
                          <a:cs typeface="Lucida Sans" panose="020B0602040502020204" pitchFamily="34" charset="0"/>
                        </a:rPr>
                        <a:t>I</a:t>
                      </a:r>
                      <a:endParaRPr lang="es-CL" sz="700" b="1"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Administración Financiera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MOP.</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Docentes: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Paula Zarricueta C. [DOH] </a:t>
                      </a: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Romina Cubillos A. [DOH].</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(6 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p>
                    <a:p>
                      <a:pPr algn="l">
                        <a:lnSpc>
                          <a:spcPct val="115000"/>
                        </a:lnSpc>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Lunes 28 de Septiembre al viernes 2 </a:t>
                      </a:r>
                      <a:endParaRPr lang="es-CL" sz="1000"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de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Octubre.</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Sesión Presencial y Sincrónica:</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Jueves 1 y </a:t>
                      </a:r>
                      <a:r>
                        <a:rPr lang="es-CL" sz="1000" kern="150" dirty="0" smtClean="0">
                          <a:solidFill>
                            <a:schemeClr val="tx1"/>
                          </a:solidFill>
                          <a:effectLst/>
                          <a:latin typeface="Segoe UI" panose="020B0502040204020203" pitchFamily="34" charset="0"/>
                          <a:ea typeface="SimSun" panose="02010600030101010101" pitchFamily="2" charset="-122"/>
                          <a:cs typeface="Lucida Sans" panose="020B0602040502020204" pitchFamily="34" charset="0"/>
                        </a:rPr>
                        <a:t>viernes 2 </a:t>
                      </a:r>
                      <a:r>
                        <a:rPr lang="es-CL" sz="1000" kern="150" dirty="0">
                          <a:solidFill>
                            <a:schemeClr val="tx1"/>
                          </a:solidFill>
                          <a:effectLst/>
                          <a:latin typeface="Segoe UI" panose="020B0502040204020203" pitchFamily="34" charset="0"/>
                          <a:ea typeface="SimSun" panose="02010600030101010101" pitchFamily="2" charset="-122"/>
                          <a:cs typeface="Lucida Sans" panose="020B0602040502020204" pitchFamily="34" charset="0"/>
                        </a:rPr>
                        <a:t>de Octubre. </a:t>
                      </a:r>
                      <a:endParaRPr lang="es-CL" sz="1000" kern="150" dirty="0">
                        <a:solidFill>
                          <a:schemeClr val="tx1"/>
                        </a:solidFill>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97531">
                <a:tc row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endParaRPr lang="es-CL" sz="7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spcAft>
                          <a:spcPts val="0"/>
                        </a:spcAft>
                      </a:pPr>
                      <a:endParaRPr lang="es-CL" sz="7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spcAft>
                          <a:spcPts val="0"/>
                        </a:spcAft>
                      </a:pPr>
                      <a:endParaRPr lang="es-CL" sz="7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spcAft>
                          <a:spcPts val="0"/>
                        </a:spcAft>
                      </a:pPr>
                      <a:endParaRPr lang="es-CL" sz="700" b="1" kern="150" dirty="0" smtClean="0">
                        <a:effectLst/>
                        <a:latin typeface="Segoe UI" panose="020B0502040204020203" pitchFamily="34" charset="0"/>
                        <a:ea typeface="SimSun" panose="02010600030101010101" pitchFamily="2" charset="-122"/>
                        <a:cs typeface="Lucida Sans" panose="020B0602040502020204" pitchFamily="34" charset="0"/>
                      </a:endParaRPr>
                    </a:p>
                    <a:p>
                      <a:pPr algn="l">
                        <a:spcAft>
                          <a:spcPts val="0"/>
                        </a:spcAft>
                      </a:pPr>
                      <a:r>
                        <a:rPr lang="es-CL" sz="700" b="1" kern="150" dirty="0" smtClean="0">
                          <a:effectLst/>
                          <a:latin typeface="Segoe UI" panose="020B0502040204020203" pitchFamily="34" charset="0"/>
                          <a:ea typeface="SimSun" panose="02010600030101010101" pitchFamily="2" charset="-122"/>
                          <a:cs typeface="Lucida Sans" panose="020B0602040502020204" pitchFamily="34" charset="0"/>
                        </a:rPr>
                        <a:t>II</a:t>
                      </a:r>
                      <a:endParaRPr lang="es-CL" sz="700" b="1"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Manual </a:t>
                      </a: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de Carreteras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MOP.</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Victor Reyes G. [DV].</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Equipo Técnico [DV]</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(12 horas).</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Lunes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5 al viernes 9 de Octubre.</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Sesión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8 y Viernes 9 de Octubre. </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p>
                    <a:p>
                      <a:pPr algn="l">
                        <a:lnSpc>
                          <a:spcPct val="115000"/>
                        </a:lnSpc>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33151">
                <a:tc vMerge="1">
                  <a:txBody>
                    <a:bodyPr/>
                    <a:lstStyle/>
                    <a:p>
                      <a:endParaRPr lang="es-CL"/>
                    </a:p>
                  </a:txBody>
                  <a:tcPr/>
                </a:tc>
                <a:tc vMerge="1">
                  <a:txBody>
                    <a:bodyPr/>
                    <a:lstStyle/>
                    <a:p>
                      <a:endParaRPr lang="es-CL"/>
                    </a:p>
                  </a:txBody>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Martes</a:t>
                      </a:r>
                      <a:r>
                        <a:rPr lang="es-CL" sz="1000" kern="150" baseline="0" dirty="0" smtClean="0">
                          <a:effectLst/>
                          <a:latin typeface="Segoe UI" panose="020B0502040204020203" pitchFamily="34" charset="0"/>
                          <a:ea typeface="SimSun" panose="02010600030101010101" pitchFamily="2" charset="-122"/>
                          <a:cs typeface="Lucida Sans" panose="020B0602040502020204" pitchFamily="34" charset="0"/>
                        </a:rPr>
                        <a:t> 13</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al viernes 16 de Octubre.</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Sesión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Presencial y Sincrónica: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15 y viernes 16 de Octubre. </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a:t>
                      </a:r>
                    </a:p>
                    <a:p>
                      <a:pPr algn="l">
                        <a:lnSpc>
                          <a:spcPct val="115000"/>
                        </a:lnSpc>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88459">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Lucida Sans" panose="020B0602040502020204" pitchFamily="34" charset="0"/>
                        </a:rPr>
                        <a:t>III</a:t>
                      </a:r>
                      <a:endParaRPr lang="es-CL" sz="700" b="1"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Lucida Sans" panose="020B0602040502020204" pitchFamily="34" charset="0"/>
                        </a:rPr>
                        <a:t>Liderazgo e </a:t>
                      </a:r>
                      <a:r>
                        <a:rPr lang="es-CL" sz="1000" b="1" kern="150" dirty="0" smtClean="0">
                          <a:effectLst/>
                          <a:latin typeface="Segoe UI" panose="020B0502040204020203" pitchFamily="34" charset="0"/>
                          <a:ea typeface="SimSun" panose="02010600030101010101" pitchFamily="2" charset="-122"/>
                          <a:cs typeface="Lucida Sans" panose="020B0602040502020204" pitchFamily="34" charset="0"/>
                        </a:rPr>
                        <a:t>Inteligencia. </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Docente: Mireya Parrini J. [DV].</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(6 horas).</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Lunes 19 al viernes 23 de Octubre.</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 </a:t>
                      </a: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smtClean="0">
                          <a:effectLst/>
                          <a:latin typeface="Segoe UI" panose="020B0502040204020203" pitchFamily="34" charset="0"/>
                          <a:ea typeface="SimSun" panose="02010600030101010101" pitchFamily="2" charset="-122"/>
                          <a:cs typeface="Lucida Sans" panose="020B0602040502020204" pitchFamily="34" charset="0"/>
                        </a:rPr>
                        <a:t>Sesión </a:t>
                      </a:r>
                      <a:r>
                        <a:rPr lang="es-CL" sz="1000" kern="150" dirty="0">
                          <a:effectLst/>
                          <a:latin typeface="Segoe UI" panose="020B0502040204020203" pitchFamily="34" charset="0"/>
                          <a:ea typeface="SimSun" panose="02010600030101010101" pitchFamily="2" charset="-122"/>
                          <a:cs typeface="Lucida Sans" panose="020B0602040502020204" pitchFamily="34" charset="0"/>
                        </a:rPr>
                        <a:t>Presencial y Sincrónica:</a:t>
                      </a:r>
                      <a:endParaRPr lang="es-CL" sz="1000" kern="150" dirty="0">
                        <a:effectLst/>
                        <a:latin typeface="Liberation Serif"/>
                        <a:ea typeface="SimSun" panose="02010600030101010101" pitchFamily="2" charset="-122"/>
                        <a:cs typeface="Lucida Sans" panose="020B0602040502020204"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Jueves 22 y viernes 23 de Octubre. </a:t>
                      </a:r>
                      <a:endParaRPr lang="es-CL" sz="1000" kern="150" dirty="0">
                        <a:effectLst/>
                        <a:latin typeface="Liberation Serif"/>
                        <a:ea typeface="SimSun" panose="02010600030101010101" pitchFamily="2" charset="-122"/>
                        <a:cs typeface="Lucida Sans" panose="020B0602040502020204" pitchFamily="34" charset="0"/>
                      </a:endParaRP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Lucida Sans" panose="020B0602040502020204" pitchFamily="34" charset="0"/>
                        </a:rPr>
                        <a:t>09:45 a 13:15 horas.</a:t>
                      </a:r>
                    </a:p>
                    <a:p>
                      <a:pPr algn="l">
                        <a:lnSpc>
                          <a:spcPct val="115000"/>
                        </a:lnSpc>
                        <a:spcAft>
                          <a:spcPts val="0"/>
                        </a:spcAft>
                      </a:pPr>
                      <a:endParaRPr lang="es-CL" sz="1000"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4543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33752081"/>
              </p:ext>
            </p:extLst>
          </p:nvPr>
        </p:nvGraphicFramePr>
        <p:xfrm>
          <a:off x="511628" y="1364901"/>
          <a:ext cx="8218716" cy="2348742"/>
        </p:xfrm>
        <a:graphic>
          <a:graphicData uri="http://schemas.openxmlformats.org/drawingml/2006/table">
            <a:tbl>
              <a:tblPr firstRow="1" firstCol="1" bandRow="1"/>
              <a:tblGrid>
                <a:gridCol w="342065">
                  <a:extLst>
                    <a:ext uri="{9D8B030D-6E8A-4147-A177-3AD203B41FA5}">
                      <a16:colId xmlns="" xmlns:a16="http://schemas.microsoft.com/office/drawing/2014/main" val="20000"/>
                    </a:ext>
                  </a:extLst>
                </a:gridCol>
                <a:gridCol w="2793021">
                  <a:extLst>
                    <a:ext uri="{9D8B030D-6E8A-4147-A177-3AD203B41FA5}">
                      <a16:colId xmlns="" xmlns:a16="http://schemas.microsoft.com/office/drawing/2014/main" val="20001"/>
                    </a:ext>
                  </a:extLst>
                </a:gridCol>
                <a:gridCol w="2394857">
                  <a:extLst>
                    <a:ext uri="{9D8B030D-6E8A-4147-A177-3AD203B41FA5}">
                      <a16:colId xmlns="" xmlns:a16="http://schemas.microsoft.com/office/drawing/2014/main" val="20002"/>
                    </a:ext>
                  </a:extLst>
                </a:gridCol>
                <a:gridCol w="2688773">
                  <a:extLst>
                    <a:ext uri="{9D8B030D-6E8A-4147-A177-3AD203B41FA5}">
                      <a16:colId xmlns="" xmlns:a16="http://schemas.microsoft.com/office/drawing/2014/main" val="20003"/>
                    </a:ext>
                  </a:extLst>
                </a:gridCol>
              </a:tblGrid>
              <a:tr h="371138">
                <a:tc grid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288290" indent="-288290" algn="l">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Curso Inspección Fiscal III</a:t>
                      </a:r>
                    </a:p>
                    <a:p>
                      <a:pPr algn="l">
                        <a:spcAft>
                          <a:spcPts val="0"/>
                        </a:spcAft>
                      </a:pPr>
                      <a:r>
                        <a:rPr lang="es-CL" sz="1000" b="0" kern="150" dirty="0" smtClean="0">
                          <a:effectLst/>
                          <a:latin typeface="Segoe UI" panose="020B0502040204020203" pitchFamily="34" charset="0"/>
                          <a:ea typeface="SimSun" panose="02010600030101010101" pitchFamily="2" charset="-122"/>
                          <a:cs typeface="Segoe UI" panose="020B0502040204020203" pitchFamily="34" charset="0"/>
                        </a:rPr>
                        <a:t>Módulos </a:t>
                      </a:r>
                      <a:r>
                        <a:rPr lang="es-CL" sz="1000" b="0" kern="150" dirty="0">
                          <a:effectLst/>
                          <a:latin typeface="Segoe UI" panose="020B0502040204020203" pitchFamily="34" charset="0"/>
                          <a:ea typeface="SimSun" panose="02010600030101010101" pitchFamily="2" charset="-122"/>
                          <a:cs typeface="Segoe UI" panose="020B0502040204020203" pitchFamily="34" charset="0"/>
                        </a:rPr>
                        <a:t>de Estudio</a:t>
                      </a:r>
                    </a:p>
                    <a:p>
                      <a:pPr algn="l">
                        <a:spcAft>
                          <a:spcPts val="0"/>
                        </a:spcAft>
                      </a:pP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0" algn="l" defTabSz="914400" rtl="0" eaLnBrk="1" latinLnBrk="0" hangingPunct="1">
                        <a:spcAft>
                          <a:spcPts val="0"/>
                        </a:spcAft>
                      </a:pPr>
                      <a:r>
                        <a:rPr lang="es-CL" sz="1000" b="1"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 </a:t>
                      </a:r>
                    </a:p>
                    <a:p>
                      <a:pPr marL="0" algn="l" defTabSz="914400" rtl="0" eaLnBrk="1" latinLnBrk="0" hangingPunct="1">
                        <a:spcAft>
                          <a:spcPts val="0"/>
                        </a:spcAft>
                      </a:pPr>
                      <a:r>
                        <a:rPr lang="es-CL" sz="1000" b="0" kern="150" dirty="0" smtClean="0">
                          <a:solidFill>
                            <a:schemeClr val="tx1"/>
                          </a:solidFill>
                          <a:effectLst/>
                          <a:latin typeface="Segoe UI" panose="020B0502040204020203" pitchFamily="34" charset="0"/>
                          <a:ea typeface="SimSun" panose="02010600030101010101" pitchFamily="2" charset="-122"/>
                          <a:cs typeface="Segoe UI" panose="020B0502040204020203" pitchFamily="34" charset="0"/>
                        </a:rPr>
                        <a:t>Fecha </a:t>
                      </a:r>
                      <a:r>
                        <a:rPr lang="es-CL" sz="1000" b="0"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Estudio Módulo</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marL="0" algn="l" defTabSz="914400" rtl="0" eaLnBrk="1" latinLnBrk="0" hangingPunct="1">
                        <a:spcAft>
                          <a:spcPts val="0"/>
                        </a:spcAft>
                      </a:pPr>
                      <a:r>
                        <a:rPr lang="es-CL" sz="1000" b="1"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 </a:t>
                      </a:r>
                    </a:p>
                    <a:p>
                      <a:pPr marL="0" algn="l" defTabSz="914400" rtl="0" eaLnBrk="1" latinLnBrk="0" hangingPunct="1">
                        <a:spcAft>
                          <a:spcPts val="0"/>
                        </a:spcAft>
                      </a:pPr>
                      <a:r>
                        <a:rPr lang="es-CL" sz="1000" b="0" kern="150" dirty="0" smtClean="0">
                          <a:solidFill>
                            <a:schemeClr val="tx1"/>
                          </a:solidFill>
                          <a:effectLst/>
                          <a:latin typeface="Segoe UI" panose="020B0502040204020203" pitchFamily="34" charset="0"/>
                          <a:ea typeface="SimSun" panose="02010600030101010101" pitchFamily="2" charset="-122"/>
                          <a:cs typeface="Segoe UI" panose="020B0502040204020203" pitchFamily="34" charset="0"/>
                        </a:rPr>
                        <a:t>Metodología </a:t>
                      </a:r>
                      <a:r>
                        <a:rPr lang="es-CL" sz="1000" b="0"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de Clases</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9852">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Lucida Sans" panose="020B0602040502020204" pitchFamily="34" charset="0"/>
                        </a:rPr>
                        <a:t>IV</a:t>
                      </a:r>
                      <a:endParaRPr lang="es-CL" sz="700" b="1"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Comunicación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Efectiva.</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Daniela Rojas P. [DA].</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Lunes 26 al viernes 30 de Octubre. </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 y Sincrónica: </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Jueves 29 y viernes 30 de Octubre</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80000">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700" b="1" kern="150" dirty="0">
                          <a:effectLst/>
                          <a:latin typeface="Segoe UI" panose="020B0502040204020203" pitchFamily="34" charset="0"/>
                          <a:ea typeface="SimSun" panose="02010600030101010101" pitchFamily="2" charset="-122"/>
                          <a:cs typeface="Lucida Sans" panose="020B0602040502020204" pitchFamily="34" charset="0"/>
                        </a:rPr>
                        <a:t>V</a:t>
                      </a:r>
                      <a:endParaRPr lang="es-CL" sz="700" b="1" kern="150" dirty="0">
                        <a:effectLst/>
                        <a:latin typeface="Liberation Serif"/>
                        <a:ea typeface="SimSun" panose="02010600030101010101" pitchFamily="2" charset="-122"/>
                        <a:cs typeface="Lucida Sans" panose="020B0602040502020204"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Conflicto y Toma de </a:t>
                      </a: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Decisiones.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Docente: James Spencer Olave. [SOP].</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(6 horas).</a:t>
                      </a:r>
                    </a:p>
                    <a:p>
                      <a:pPr algn="l">
                        <a:spcAft>
                          <a:spcPts val="0"/>
                        </a:spcAft>
                      </a:pPr>
                      <a:r>
                        <a:rPr lang="es-CL" sz="1000" b="1" kern="150" dirty="0">
                          <a:effectLst/>
                          <a:latin typeface="Segoe UI" panose="020B0502040204020203" pitchFamily="34" charset="0"/>
                          <a:ea typeface="SimSun" panose="02010600030101010101" pitchFamily="2" charset="-122"/>
                          <a:cs typeface="Segoe UI" panose="020B0502040204020203" pitchFamily="34" charset="0"/>
                        </a:rPr>
                        <a:t> </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Lunes 2</a:t>
                      </a:r>
                      <a:r>
                        <a:rPr lang="es-CL" sz="1000" kern="150" baseline="0" dirty="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a:effectLst/>
                          <a:latin typeface="Segoe UI" panose="020B0502040204020203" pitchFamily="34" charset="0"/>
                          <a:ea typeface="SimSun" panose="02010600030101010101" pitchFamily="2" charset="-122"/>
                          <a:cs typeface="Segoe UI" panose="020B0502040204020203" pitchFamily="34" charset="0"/>
                        </a:rPr>
                        <a:t>al viernes 6 de Noviembre. </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Sesión Presencial y Sincrónica:</a:t>
                      </a:r>
                    </a:p>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Jueves 5 y viernes 6 de Noviembre </a:t>
                      </a:r>
                    </a:p>
                    <a:p>
                      <a:pPr algn="l">
                        <a:lnSpc>
                          <a:spcPct val="115000"/>
                        </a:lnSpc>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09:45 a 13:15 horas.</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923">
                <a:tc gridSpan="2">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b="1" kern="150" dirty="0" smtClean="0">
                          <a:effectLst/>
                          <a:latin typeface="Segoe UI" panose="020B0502040204020203" pitchFamily="34" charset="0"/>
                          <a:ea typeface="SimSun" panose="02010600030101010101" pitchFamily="2" charset="-122"/>
                          <a:cs typeface="Segoe UI" panose="020B0502040204020203" pitchFamily="34" charset="0"/>
                        </a:rPr>
                        <a:t>Examen </a:t>
                      </a:r>
                      <a:r>
                        <a:rPr lang="es-CL" sz="1000" b="1" kern="150" dirty="0">
                          <a:effectLst/>
                          <a:latin typeface="Segoe UI" panose="020B0502040204020203" pitchFamily="34" charset="0"/>
                          <a:ea typeface="SimSun" panose="02010600030101010101" pitchFamily="2" charset="-122"/>
                          <a:cs typeface="Segoe UI" panose="020B0502040204020203" pitchFamily="34" charset="0"/>
                        </a:rPr>
                        <a:t>Curso.</a:t>
                      </a: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r>
                        <a:rPr lang="es-CL" sz="1000" kern="150" dirty="0" smtClean="0">
                          <a:effectLst/>
                          <a:latin typeface="Segoe UI" panose="020B0502040204020203" pitchFamily="34" charset="0"/>
                          <a:ea typeface="SimSun" panose="02010600030101010101" pitchFamily="2" charset="-122"/>
                          <a:cs typeface="Segoe UI" panose="020B0502040204020203" pitchFamily="34" charset="0"/>
                        </a:rPr>
                        <a:t>Miércoles </a:t>
                      </a:r>
                      <a:r>
                        <a:rPr lang="es-CL" sz="1000" kern="150" dirty="0">
                          <a:effectLst/>
                          <a:latin typeface="Segoe UI" panose="020B0502040204020203" pitchFamily="34" charset="0"/>
                          <a:ea typeface="SimSun" panose="02010600030101010101" pitchFamily="2" charset="-122"/>
                          <a:cs typeface="Segoe UI" panose="020B0502040204020203" pitchFamily="34" charset="0"/>
                        </a:rPr>
                        <a:t>11 de Noviembre.</a:t>
                      </a: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000" kern="150" dirty="0">
                          <a:effectLst/>
                          <a:latin typeface="Segoe UI" panose="020B0502040204020203" pitchFamily="34" charset="0"/>
                          <a:ea typeface="SimSun" panose="02010600030101010101" pitchFamily="2" charset="-122"/>
                          <a:cs typeface="Segoe UI" panose="020B0502040204020203" pitchFamily="34" charset="0"/>
                        </a:rPr>
                        <a:t> </a:t>
                      </a:r>
                      <a:r>
                        <a:rPr lang="es-ES" sz="1000" kern="150" dirty="0" smtClean="0">
                          <a:effectLst/>
                          <a:latin typeface="Segoe UI" panose="020B0502040204020203" pitchFamily="34" charset="0"/>
                          <a:ea typeface="SimSun" panose="02010600030101010101" pitchFamily="2" charset="-122"/>
                          <a:cs typeface="Segoe UI" panose="020B0502040204020203" pitchFamily="34" charset="0"/>
                        </a:rPr>
                        <a:t>Formato </a:t>
                      </a:r>
                      <a:r>
                        <a:rPr lang="es-ES" sz="1000" kern="150" dirty="0">
                          <a:effectLst/>
                          <a:latin typeface="Segoe UI" panose="020B0502040204020203" pitchFamily="34" charset="0"/>
                          <a:ea typeface="SimSun" panose="02010600030101010101" pitchFamily="2" charset="-122"/>
                          <a:cs typeface="Segoe UI" panose="020B0502040204020203" pitchFamily="34" charset="0"/>
                        </a:rPr>
                        <a:t>asincrónico </a:t>
                      </a:r>
                      <a:r>
                        <a:rPr lang="es-ES" sz="1000" kern="150" dirty="0" smtClean="0">
                          <a:effectLst/>
                          <a:latin typeface="Segoe UI" panose="020B0502040204020203" pitchFamily="34" charset="0"/>
                          <a:ea typeface="SimSun" panose="02010600030101010101" pitchFamily="2" charset="-122"/>
                          <a:cs typeface="Segoe UI" panose="020B0502040204020203" pitchFamily="34" charset="0"/>
                        </a:rPr>
                        <a:t>(presencial </a:t>
                      </a:r>
                      <a:r>
                        <a:rPr lang="es-ES" sz="1000" kern="150" dirty="0">
                          <a:effectLst/>
                          <a:latin typeface="Segoe UI" panose="020B0502040204020203" pitchFamily="34" charset="0"/>
                          <a:ea typeface="SimSun" panose="02010600030101010101" pitchFamily="2" charset="-122"/>
                          <a:cs typeface="Segoe UI" panose="020B0502040204020203" pitchFamily="34" charset="0"/>
                        </a:rPr>
                        <a:t>y </a:t>
                      </a:r>
                      <a:r>
                        <a:rPr lang="es-ES" sz="1000" kern="150" dirty="0" smtClean="0">
                          <a:effectLst/>
                          <a:latin typeface="Segoe UI" panose="020B0502040204020203" pitchFamily="34" charset="0"/>
                          <a:ea typeface="SimSun" panose="02010600030101010101" pitchFamily="2" charset="-122"/>
                          <a:cs typeface="Segoe UI" panose="020B0502040204020203" pitchFamily="34" charset="0"/>
                        </a:rPr>
                        <a:t>sincrónico). </a:t>
                      </a:r>
                      <a:endParaRPr lang="es-ES" sz="1000" kern="150" dirty="0">
                        <a:effectLst/>
                        <a:latin typeface="Segoe UI" panose="020B0502040204020203" pitchFamily="34" charset="0"/>
                        <a:ea typeface="SimSun" panose="02010600030101010101" pitchFamily="2" charset="-122"/>
                        <a:cs typeface="Segoe UI" panose="020B0502040204020203" pitchFamily="34" charset="0"/>
                      </a:endParaRPr>
                    </a:p>
                    <a:p>
                      <a:pPr algn="l">
                        <a:spcAft>
                          <a:spcPts val="0"/>
                        </a:spcAft>
                      </a:pPr>
                      <a:endParaRPr lang="es-CL" sz="1000" kern="150" dirty="0">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01699">
                <a:tc gridSpan="4">
                  <a:txBody>
                    <a:bodyPr/>
                    <a:lstStyle>
                      <a:lvl1pPr marL="0" algn="l" defTabSz="685800" rtl="0" eaLnBrk="1" latinLnBrk="0" hangingPunct="1">
                        <a:defRPr sz="1350" kern="1200">
                          <a:solidFill>
                            <a:schemeClr val="tx1"/>
                          </a:solidFill>
                          <a:latin typeface="Aptos" panose="02110004020202020204"/>
                        </a:defRPr>
                      </a:lvl1pPr>
                      <a:lvl2pPr marL="342900" algn="l" defTabSz="685800" rtl="0" eaLnBrk="1" latinLnBrk="0" hangingPunct="1">
                        <a:defRPr sz="1350" kern="1200">
                          <a:solidFill>
                            <a:schemeClr val="tx1"/>
                          </a:solidFill>
                          <a:latin typeface="Aptos" panose="02110004020202020204"/>
                        </a:defRPr>
                      </a:lvl2pPr>
                      <a:lvl3pPr marL="685800" algn="l" defTabSz="685800" rtl="0" eaLnBrk="1" latinLnBrk="0" hangingPunct="1">
                        <a:defRPr sz="1350" kern="1200">
                          <a:solidFill>
                            <a:schemeClr val="tx1"/>
                          </a:solidFill>
                          <a:latin typeface="Aptos" panose="02110004020202020204"/>
                        </a:defRPr>
                      </a:lvl3pPr>
                      <a:lvl4pPr marL="1028700" algn="l" defTabSz="685800" rtl="0" eaLnBrk="1" latinLnBrk="0" hangingPunct="1">
                        <a:defRPr sz="1350" kern="1200">
                          <a:solidFill>
                            <a:schemeClr val="tx1"/>
                          </a:solidFill>
                          <a:latin typeface="Aptos" panose="02110004020202020204"/>
                        </a:defRPr>
                      </a:lvl4pPr>
                      <a:lvl5pPr marL="1371600" algn="l" defTabSz="685800" rtl="0" eaLnBrk="1" latinLnBrk="0" hangingPunct="1">
                        <a:defRPr sz="1350" kern="1200">
                          <a:solidFill>
                            <a:schemeClr val="tx1"/>
                          </a:solidFill>
                          <a:latin typeface="Aptos" panose="02110004020202020204"/>
                        </a:defRPr>
                      </a:lvl5pPr>
                      <a:lvl6pPr marL="1714500" algn="l" defTabSz="685800" rtl="0" eaLnBrk="1" latinLnBrk="0" hangingPunct="1">
                        <a:defRPr sz="1350" kern="1200">
                          <a:solidFill>
                            <a:schemeClr val="tx1"/>
                          </a:solidFill>
                          <a:latin typeface="Aptos" panose="02110004020202020204"/>
                        </a:defRPr>
                      </a:lvl6pPr>
                      <a:lvl7pPr marL="2057400" algn="l" defTabSz="685800" rtl="0" eaLnBrk="1" latinLnBrk="0" hangingPunct="1">
                        <a:defRPr sz="1350" kern="1200">
                          <a:solidFill>
                            <a:schemeClr val="tx1"/>
                          </a:solidFill>
                          <a:latin typeface="Aptos" panose="02110004020202020204"/>
                        </a:defRPr>
                      </a:lvl7pPr>
                      <a:lvl8pPr marL="2400300" algn="l" defTabSz="685800" rtl="0" eaLnBrk="1" latinLnBrk="0" hangingPunct="1">
                        <a:defRPr sz="1350" kern="1200">
                          <a:solidFill>
                            <a:schemeClr val="tx1"/>
                          </a:solidFill>
                          <a:latin typeface="Aptos" panose="02110004020202020204"/>
                        </a:defRPr>
                      </a:lvl8pPr>
                      <a:lvl9pPr marL="2743200" algn="l" defTabSz="685800" rtl="0" eaLnBrk="1" latinLnBrk="0" hangingPunct="1">
                        <a:defRPr sz="1350" kern="1200">
                          <a:solidFill>
                            <a:schemeClr val="tx1"/>
                          </a:solidFill>
                          <a:latin typeface="Aptos" panose="02110004020202020204"/>
                        </a:defRPr>
                      </a:lvl9pPr>
                    </a:lstStyle>
                    <a:p>
                      <a:pPr algn="l">
                        <a:spcAft>
                          <a:spcPts val="0"/>
                        </a:spcAft>
                      </a:pPr>
                      <a:r>
                        <a:rPr lang="es-CL" sz="1100" kern="150" dirty="0">
                          <a:effectLst/>
                          <a:latin typeface="Segoe UI" panose="020B0502040204020203" pitchFamily="34" charset="0"/>
                          <a:ea typeface="SimSun" panose="02010600030101010101" pitchFamily="2" charset="-122"/>
                          <a:cs typeface="Segoe UI" panose="020B0502040204020203" pitchFamily="34" charset="0"/>
                        </a:rPr>
                        <a:t> </a:t>
                      </a:r>
                      <a:r>
                        <a:rPr lang="es-CL" sz="1000" b="0" kern="150" dirty="0" smtClean="0">
                          <a:solidFill>
                            <a:schemeClr val="tx1"/>
                          </a:solidFill>
                          <a:effectLst/>
                          <a:latin typeface="Segoe UI" panose="020B0502040204020203" pitchFamily="34" charset="0"/>
                          <a:ea typeface="SimSun" panose="02010600030101010101" pitchFamily="2" charset="-122"/>
                          <a:cs typeface="Segoe UI" panose="020B0502040204020203" pitchFamily="34" charset="0"/>
                        </a:rPr>
                        <a:t>Total </a:t>
                      </a:r>
                      <a:r>
                        <a:rPr lang="es-CL" sz="1000" b="0"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Créditos: 36 horas</a:t>
                      </a:r>
                      <a:r>
                        <a:rPr lang="es-CL" sz="1000" b="0" kern="150" baseline="0" dirty="0">
                          <a:solidFill>
                            <a:schemeClr val="tx1"/>
                          </a:solidFill>
                          <a:effectLst/>
                          <a:latin typeface="Segoe UI" panose="020B0502040204020203" pitchFamily="34" charset="0"/>
                          <a:ea typeface="SimSun" panose="02010600030101010101" pitchFamily="2" charset="-122"/>
                          <a:cs typeface="Segoe UI" panose="020B0502040204020203" pitchFamily="34" charset="0"/>
                        </a:rPr>
                        <a:t> cronológicas.</a:t>
                      </a:r>
                      <a:endParaRPr lang="es-CL" sz="1000" b="0" kern="150" dirty="0">
                        <a:solidFill>
                          <a:schemeClr val="tx1"/>
                        </a:solidFill>
                        <a:effectLst/>
                        <a:latin typeface="Segoe UI" panose="020B0502040204020203" pitchFamily="34" charset="0"/>
                        <a:ea typeface="SimSun" panose="02010600030101010101" pitchFamily="2" charset="-122"/>
                        <a:cs typeface="Segoe UI" panose="020B0502040204020203" pitchFamily="34" charset="0"/>
                      </a:endParaRPr>
                    </a:p>
                  </a:txBody>
                  <a:tcPr marL="46101" marR="461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3394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468085" y="1170062"/>
            <a:ext cx="8240485" cy="3752309"/>
          </a:xfrm>
          <a:prstGeom prst="rect">
            <a:avLst/>
          </a:prstGeom>
        </p:spPr>
        <p:txBody>
          <a:bodyPr wrap="square">
            <a:spAutoFit/>
          </a:bodyPr>
          <a:lstStyle/>
          <a:p>
            <a:pPr lvl="0" algn="just" defTabSz="914400">
              <a:lnSpc>
                <a:spcPct val="150000"/>
              </a:lnSpc>
              <a:spcBef>
                <a:spcPts val="1000"/>
              </a:spcBef>
            </a:pPr>
            <a:r>
              <a:rPr lang="es-ES" sz="1400" b="1" dirty="0">
                <a:solidFill>
                  <a:prstClr val="black"/>
                </a:solidFill>
                <a:latin typeface="Segoe UI" panose="020B0502040204020203" pitchFamily="34" charset="0"/>
                <a:cs typeface="Segoe UI" panose="020B0502040204020203" pitchFamily="34" charset="0"/>
              </a:rPr>
              <a:t>XV. Mecanismo y Periodo de Postulación </a:t>
            </a:r>
            <a:endParaRPr lang="es-CL" sz="1400" b="1" dirty="0">
              <a:solidFill>
                <a:prstClr val="black"/>
              </a:solidFill>
              <a:latin typeface="Segoe UI" panose="020B0502040204020203" pitchFamily="34" charset="0"/>
              <a:cs typeface="Segoe UI" panose="020B0502040204020203" pitchFamily="34" charset="0"/>
            </a:endParaRPr>
          </a:p>
          <a:p>
            <a:pPr lvl="0" algn="just" defTabSz="914400">
              <a:lnSpc>
                <a:spcPct val="150000"/>
              </a:lnSpc>
            </a:pPr>
            <a:r>
              <a:rPr lang="es-ES" sz="1200" dirty="0" smtClean="0">
                <a:solidFill>
                  <a:prstClr val="black"/>
                </a:solidFill>
                <a:latin typeface="Segoe UI" panose="020B0502040204020203" pitchFamily="34" charset="0"/>
                <a:cs typeface="Segoe UI" panose="020B0502040204020203" pitchFamily="34" charset="0"/>
              </a:rPr>
              <a:t>Los interesados/as deberán completar el siguiente formulario de postulación en el siguiente web link: </a:t>
            </a:r>
          </a:p>
          <a:p>
            <a:pPr lvl="0" algn="just" defTabSz="914400">
              <a:lnSpc>
                <a:spcPct val="150000"/>
              </a:lnSpc>
            </a:pPr>
            <a:r>
              <a:rPr lang="es-ES" sz="1200" dirty="0">
                <a:solidFill>
                  <a:prstClr val="black"/>
                </a:solidFill>
                <a:latin typeface="Segoe UI" panose="020B0502040204020203" pitchFamily="34" charset="0"/>
                <a:cs typeface="Segoe UI" panose="020B0502040204020203" pitchFamily="34" charset="0"/>
                <a:hlinkClick r:id="rId3"/>
              </a:rPr>
              <a:t>https://</a:t>
            </a:r>
            <a:r>
              <a:rPr lang="es-ES" sz="1200" dirty="0" smtClean="0">
                <a:solidFill>
                  <a:prstClr val="black"/>
                </a:solidFill>
                <a:latin typeface="Segoe UI" panose="020B0502040204020203" pitchFamily="34" charset="0"/>
                <a:cs typeface="Segoe UI" panose="020B0502040204020203" pitchFamily="34" charset="0"/>
                <a:hlinkClick r:id="rId3"/>
              </a:rPr>
              <a:t>docs.google.com/forms/d/e/1FAIpQLSebj3FfJCF8dS26cZXaL_UIkEpMkBu1cNuh_Yj-1uy6ReFA_Q/viewform?usp=dialog</a:t>
            </a:r>
            <a:r>
              <a:rPr lang="es-ES" sz="1200" dirty="0" smtClean="0">
                <a:solidFill>
                  <a:prstClr val="black"/>
                </a:solidFill>
                <a:latin typeface="Segoe UI" panose="020B0502040204020203" pitchFamily="34" charset="0"/>
                <a:cs typeface="Segoe UI" panose="020B0502040204020203" pitchFamily="34" charset="0"/>
              </a:rPr>
              <a:t> </a:t>
            </a:r>
            <a:endParaRPr lang="es-ES" sz="1200" dirty="0" smtClean="0">
              <a:solidFill>
                <a:prstClr val="black"/>
              </a:solidFill>
              <a:latin typeface="Segoe UI" panose="020B0502040204020203" pitchFamily="34" charset="0"/>
              <a:cs typeface="Segoe UI" panose="020B0502040204020203" pitchFamily="34" charset="0"/>
            </a:endParaRPr>
          </a:p>
          <a:p>
            <a:pPr lvl="0" algn="just" defTabSz="914400">
              <a:lnSpc>
                <a:spcPct val="150000"/>
              </a:lnSpc>
            </a:pPr>
            <a:r>
              <a:rPr lang="es-ES" sz="1200" dirty="0" smtClean="0">
                <a:solidFill>
                  <a:prstClr val="black"/>
                </a:solidFill>
                <a:latin typeface="Segoe UI" panose="020B0502040204020203" pitchFamily="34" charset="0"/>
                <a:cs typeface="Segoe UI" panose="020B0502040204020203" pitchFamily="34" charset="0"/>
              </a:rPr>
              <a:t>socializado </a:t>
            </a:r>
            <a:r>
              <a:rPr lang="es-ES" sz="1200" dirty="0" smtClean="0">
                <a:solidFill>
                  <a:prstClr val="black"/>
                </a:solidFill>
                <a:latin typeface="Segoe UI" panose="020B0502040204020203" pitchFamily="34" charset="0"/>
                <a:cs typeface="Segoe UI" panose="020B0502040204020203" pitchFamily="34" charset="0"/>
              </a:rPr>
              <a:t>a través de los medios y canales de comunicación institucionales (correo electrónico e intranet MOP) y enviar hasta las </a:t>
            </a:r>
            <a:r>
              <a:rPr lang="es-ES" sz="1200" b="1" dirty="0" smtClean="0">
                <a:solidFill>
                  <a:prstClr val="black"/>
                </a:solidFill>
                <a:latin typeface="Segoe UI" panose="020B0502040204020203" pitchFamily="34" charset="0"/>
                <a:cs typeface="Segoe UI" panose="020B0502040204020203" pitchFamily="34" charset="0"/>
              </a:rPr>
              <a:t>23:59 horas del Viernes 22 de Mayo</a:t>
            </a:r>
            <a:r>
              <a:rPr lang="es-ES" sz="1200" dirty="0" smtClean="0">
                <a:solidFill>
                  <a:prstClr val="black"/>
                </a:solidFill>
                <a:latin typeface="Segoe UI" panose="020B0502040204020203" pitchFamily="34" charset="0"/>
                <a:cs typeface="Segoe UI" panose="020B0502040204020203" pitchFamily="34" charset="0"/>
              </a:rPr>
              <a:t>. Los resultados serán informados el día </a:t>
            </a:r>
            <a:r>
              <a:rPr lang="es-ES" sz="1200" b="1" dirty="0" smtClean="0">
                <a:solidFill>
                  <a:prstClr val="black"/>
                </a:solidFill>
                <a:latin typeface="Segoe UI" panose="020B0502040204020203" pitchFamily="34" charset="0"/>
                <a:cs typeface="Segoe UI" panose="020B0502040204020203" pitchFamily="34" charset="0"/>
              </a:rPr>
              <a:t>Jueves 28 de Mayo </a:t>
            </a:r>
            <a:r>
              <a:rPr lang="es-ES" sz="1200" dirty="0" smtClean="0">
                <a:solidFill>
                  <a:prstClr val="black"/>
                </a:solidFill>
                <a:latin typeface="Segoe UI" panose="020B0502040204020203" pitchFamily="34" charset="0"/>
                <a:cs typeface="Segoe UI" panose="020B0502040204020203" pitchFamily="34" charset="0"/>
              </a:rPr>
              <a:t>vía correo electrónico institucional a los postulantes seleccionados/as.</a:t>
            </a:r>
          </a:p>
          <a:p>
            <a:pPr lvl="0" algn="ctr" defTabSz="914400">
              <a:lnSpc>
                <a:spcPct val="150000"/>
              </a:lnSpc>
              <a:spcBef>
                <a:spcPts val="1000"/>
              </a:spcBef>
            </a:pPr>
            <a:r>
              <a:rPr lang="es-ES" sz="1000" dirty="0" smtClean="0">
                <a:solidFill>
                  <a:prstClr val="black"/>
                </a:solidFill>
                <a:latin typeface="Segoe UI" panose="020B0502040204020203" pitchFamily="34" charset="0"/>
                <a:cs typeface="Segoe UI" panose="020B0502040204020203" pitchFamily="34" charset="0"/>
              </a:rPr>
              <a:t>Nota</a:t>
            </a:r>
            <a:r>
              <a:rPr lang="es-ES" sz="1000" dirty="0">
                <a:solidFill>
                  <a:prstClr val="black"/>
                </a:solidFill>
                <a:latin typeface="Segoe UI" panose="020B0502040204020203" pitchFamily="34" charset="0"/>
                <a:cs typeface="Segoe UI" panose="020B0502040204020203" pitchFamily="34" charset="0"/>
              </a:rPr>
              <a:t>: Los/as postulantes serán seleccionadas de acuerdo al cumplimiento de los criterios de selección y evaluación indicados en el programa, orden de inscripción y cupos definidos para la presente versión del programa.</a:t>
            </a:r>
          </a:p>
          <a:p>
            <a:pPr lvl="0" algn="ctr" defTabSz="914400">
              <a:lnSpc>
                <a:spcPct val="150000"/>
              </a:lnSpc>
            </a:pPr>
            <a:endParaRPr lang="es-ES" sz="900" b="1" dirty="0">
              <a:solidFill>
                <a:prstClr val="black"/>
              </a:solidFill>
              <a:latin typeface="Segoe UI" panose="020B0502040204020203" pitchFamily="34" charset="0"/>
              <a:cs typeface="Segoe UI" panose="020B0502040204020203" pitchFamily="34" charset="0"/>
            </a:endParaRPr>
          </a:p>
          <a:p>
            <a:pPr lvl="0" algn="just" defTabSz="914400">
              <a:lnSpc>
                <a:spcPct val="150000"/>
              </a:lnSpc>
            </a:pPr>
            <a:r>
              <a:rPr lang="es-ES" sz="1400" b="1" dirty="0">
                <a:solidFill>
                  <a:prstClr val="black"/>
                </a:solidFill>
                <a:latin typeface="Segoe UI" panose="020B0502040204020203" pitchFamily="34" charset="0"/>
                <a:cs typeface="Segoe UI" panose="020B0502040204020203" pitchFamily="34" charset="0"/>
              </a:rPr>
              <a:t>XVI. Cupos </a:t>
            </a:r>
          </a:p>
          <a:p>
            <a:pPr lvl="0" algn="just" defTabSz="914400">
              <a:lnSpc>
                <a:spcPct val="150000"/>
              </a:lnSpc>
            </a:pPr>
            <a:r>
              <a:rPr lang="es-ES" sz="1200" dirty="0">
                <a:solidFill>
                  <a:prstClr val="black"/>
                </a:solidFill>
                <a:latin typeface="Segoe UI" panose="020B0502040204020203" pitchFamily="34" charset="0"/>
                <a:cs typeface="Segoe UI" panose="020B0502040204020203" pitchFamily="34" charset="0"/>
              </a:rPr>
              <a:t>Formato presencial: </a:t>
            </a:r>
            <a:r>
              <a:rPr lang="es-ES" sz="1200" dirty="0" smtClean="0">
                <a:solidFill>
                  <a:prstClr val="black"/>
                </a:solidFill>
                <a:latin typeface="Segoe UI" panose="020B0502040204020203" pitchFamily="34" charset="0"/>
                <a:cs typeface="Segoe UI" panose="020B0502040204020203" pitchFamily="34" charset="0"/>
              </a:rPr>
              <a:t>30 </a:t>
            </a:r>
            <a:r>
              <a:rPr lang="es-ES" sz="1200" dirty="0">
                <a:solidFill>
                  <a:prstClr val="black"/>
                </a:solidFill>
                <a:latin typeface="Segoe UI" panose="020B0502040204020203" pitchFamily="34" charset="0"/>
                <a:cs typeface="Segoe UI" panose="020B0502040204020203" pitchFamily="34" charset="0"/>
              </a:rPr>
              <a:t>cupos.</a:t>
            </a:r>
          </a:p>
          <a:p>
            <a:pPr lvl="0" algn="just" defTabSz="914400">
              <a:lnSpc>
                <a:spcPct val="150000"/>
              </a:lnSpc>
            </a:pPr>
            <a:r>
              <a:rPr lang="es-ES" sz="1200" dirty="0" smtClean="0">
                <a:solidFill>
                  <a:prstClr val="black"/>
                </a:solidFill>
                <a:latin typeface="Segoe UI" panose="020B0502040204020203" pitchFamily="34" charset="0"/>
                <a:cs typeface="Segoe UI" panose="020B0502040204020203" pitchFamily="34" charset="0"/>
              </a:rPr>
              <a:t>Formato virtual sincrónico: </a:t>
            </a:r>
            <a:r>
              <a:rPr lang="es-ES" sz="1200" dirty="0">
                <a:solidFill>
                  <a:prstClr val="black"/>
                </a:solidFill>
                <a:latin typeface="Segoe UI" panose="020B0502040204020203" pitchFamily="34" charset="0"/>
                <a:cs typeface="Segoe UI" panose="020B0502040204020203" pitchFamily="34" charset="0"/>
              </a:rPr>
              <a:t>5</a:t>
            </a:r>
            <a:r>
              <a:rPr lang="es-ES" sz="1200" dirty="0" smtClean="0">
                <a:solidFill>
                  <a:prstClr val="black"/>
                </a:solidFill>
                <a:latin typeface="Segoe UI" panose="020B0502040204020203" pitchFamily="34" charset="0"/>
                <a:cs typeface="Segoe UI" panose="020B0502040204020203" pitchFamily="34" charset="0"/>
              </a:rPr>
              <a:t> cupos</a:t>
            </a:r>
            <a:r>
              <a:rPr lang="es-ES" sz="1200" dirty="0">
                <a:solidFill>
                  <a:prstClr val="black"/>
                </a:solidFill>
                <a:latin typeface="Segoe UI" panose="020B0502040204020203" pitchFamily="34" charset="0"/>
                <a:cs typeface="Segoe UI" panose="020B0502040204020203" pitchFamily="34" charset="0"/>
              </a:rPr>
              <a:t> </a:t>
            </a:r>
            <a:r>
              <a:rPr lang="es-ES" sz="1200" dirty="0" smtClean="0">
                <a:solidFill>
                  <a:prstClr val="black"/>
                </a:solidFill>
                <a:latin typeface="Segoe UI" panose="020B0502040204020203" pitchFamily="34" charset="0"/>
                <a:cs typeface="Segoe UI" panose="020B0502040204020203" pitchFamily="34" charset="0"/>
              </a:rPr>
              <a:t>por </a:t>
            </a:r>
            <a:r>
              <a:rPr lang="es-ES" sz="1200" dirty="0" err="1" smtClean="0">
                <a:solidFill>
                  <a:prstClr val="black"/>
                </a:solidFill>
                <a:latin typeface="Segoe UI" panose="020B0502040204020203" pitchFamily="34" charset="0"/>
                <a:cs typeface="Segoe UI" panose="020B0502040204020203" pitchFamily="34" charset="0"/>
              </a:rPr>
              <a:t>region</a:t>
            </a:r>
            <a:endParaRPr lang="es-ES" sz="12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34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468085" y="1170062"/>
            <a:ext cx="8240485" cy="3116238"/>
          </a:xfrm>
          <a:prstGeom prst="rect">
            <a:avLst/>
          </a:prstGeom>
        </p:spPr>
        <p:txBody>
          <a:bodyPr wrap="square">
            <a:spAutoFit/>
          </a:bodyPr>
          <a:lstStyle/>
          <a:p>
            <a:pPr algn="just">
              <a:lnSpc>
                <a:spcPct val="150000"/>
              </a:lnSpc>
            </a:pPr>
            <a:r>
              <a:rPr lang="es-ES" sz="1400" b="1" dirty="0" smtClean="0">
                <a:solidFill>
                  <a:prstClr val="black"/>
                </a:solidFill>
                <a:latin typeface="Segoe UI" panose="020B0502040204020203" pitchFamily="34" charset="0"/>
                <a:cs typeface="Segoe UI" panose="020B0502040204020203" pitchFamily="34" charset="0"/>
              </a:rPr>
              <a:t>X</a:t>
            </a:r>
            <a:r>
              <a:rPr lang="es-ES" sz="1400" b="1" dirty="0" smtClean="0">
                <a:latin typeface="Segoe UI" panose="020B0502040204020203" pitchFamily="34" charset="0"/>
                <a:cs typeface="Segoe UI" panose="020B0502040204020203" pitchFamily="34" charset="0"/>
              </a:rPr>
              <a:t>VII</a:t>
            </a:r>
            <a:r>
              <a:rPr lang="es-ES" sz="1400" b="1" dirty="0">
                <a:latin typeface="Segoe UI" panose="020B0502040204020203" pitchFamily="34" charset="0"/>
                <a:cs typeface="Segoe UI" panose="020B0502040204020203" pitchFamily="34" charset="0"/>
              </a:rPr>
              <a:t>. Criterios de Selección y Evaluación del/a Postulante</a:t>
            </a:r>
            <a:r>
              <a:rPr lang="es-ES" sz="1400" b="1" dirty="0" smtClean="0">
                <a:latin typeface="Segoe UI" panose="020B0502040204020203" pitchFamily="34" charset="0"/>
                <a:cs typeface="Segoe UI" panose="020B0502040204020203" pitchFamily="34" charset="0"/>
              </a:rPr>
              <a:t>:</a:t>
            </a:r>
          </a:p>
          <a:p>
            <a:pPr algn="just">
              <a:lnSpc>
                <a:spcPct val="150000"/>
              </a:lnSpc>
            </a:pPr>
            <a:endParaRPr lang="es-ES" sz="900" b="1" dirty="0">
              <a:latin typeface="Segoe UI" panose="020B0502040204020203" pitchFamily="34" charset="0"/>
              <a:cs typeface="Segoe UI" panose="020B0502040204020203" pitchFamily="34" charset="0"/>
            </a:endParaRPr>
          </a:p>
          <a:p>
            <a:pPr marL="228600" indent="-228600" algn="just">
              <a:lnSpc>
                <a:spcPct val="150000"/>
              </a:lnSpc>
              <a:buAutoNum type="arabicPeriod"/>
            </a:pPr>
            <a:r>
              <a:rPr lang="es-ES" sz="1200" dirty="0">
                <a:latin typeface="Segoe UI" panose="020B0502040204020203" pitchFamily="34" charset="0"/>
                <a:cs typeface="Segoe UI" panose="020B0502040204020203" pitchFamily="34" charset="0"/>
              </a:rPr>
              <a:t>Ejercer el cargo de inspector/a fiscal vigente nombrado formalmente por la Dirección u/o Servicio de origen</a:t>
            </a:r>
          </a:p>
          <a:p>
            <a:pPr marL="228600" indent="-228600" algn="just">
              <a:lnSpc>
                <a:spcPct val="150000"/>
              </a:lnSpc>
              <a:buAutoNum type="arabicPeriod"/>
            </a:pPr>
            <a:r>
              <a:rPr lang="es-ES" sz="1200" dirty="0">
                <a:latin typeface="Segoe UI" panose="020B0502040204020203" pitchFamily="34" charset="0"/>
                <a:cs typeface="Segoe UI" panose="020B0502040204020203" pitchFamily="34" charset="0"/>
              </a:rPr>
              <a:t>Funcionarios Inspectores/as Fiscales con 6 meses mínimo de ingreso a la Dirección u/o Servicio de origen</a:t>
            </a:r>
          </a:p>
          <a:p>
            <a:pPr marL="228600" indent="-228600" algn="just">
              <a:lnSpc>
                <a:spcPct val="150000"/>
              </a:lnSpc>
              <a:buAutoNum type="arabicPeriod"/>
            </a:pPr>
            <a:r>
              <a:rPr lang="es-ES" sz="1200" dirty="0">
                <a:latin typeface="Segoe UI" panose="020B0502040204020203" pitchFamily="34" charset="0"/>
                <a:cs typeface="Segoe UI" panose="020B0502040204020203" pitchFamily="34" charset="0"/>
              </a:rPr>
              <a:t>Integrante de equipos de trabajo que formen parte de la cadena de valor del proceso de gestión asociado a la inspección fiscal de contratos de obra pública.</a:t>
            </a:r>
          </a:p>
          <a:p>
            <a:pPr marL="228600" indent="-228600" algn="just">
              <a:lnSpc>
                <a:spcPct val="150000"/>
              </a:lnSpc>
              <a:buAutoNum type="arabicPeriod"/>
            </a:pPr>
            <a:r>
              <a:rPr lang="es-ES" sz="1200" dirty="0">
                <a:latin typeface="Segoe UI" panose="020B0502040204020203" pitchFamily="34" charset="0"/>
                <a:cs typeface="Segoe UI" panose="020B0502040204020203" pitchFamily="34" charset="0"/>
              </a:rPr>
              <a:t>Contar con respaldo jefatura directa para cursar el programa. (</a:t>
            </a:r>
            <a:r>
              <a:rPr lang="es-ES" sz="1200" dirty="0" smtClean="0">
                <a:latin typeface="Segoe UI" panose="020B0502040204020203" pitchFamily="34" charset="0"/>
                <a:cs typeface="Segoe UI" panose="020B0502040204020203" pitchFamily="34" charset="0"/>
              </a:rPr>
              <a:t>obligatorio).</a:t>
            </a:r>
            <a:endParaRPr lang="es-ES" sz="1200" dirty="0">
              <a:latin typeface="Segoe UI" panose="020B0502040204020203" pitchFamily="34" charset="0"/>
              <a:cs typeface="Segoe UI" panose="020B0502040204020203" pitchFamily="34" charset="0"/>
            </a:endParaRPr>
          </a:p>
          <a:p>
            <a:pPr marL="228600" indent="-228600" algn="just">
              <a:lnSpc>
                <a:spcPct val="150000"/>
              </a:lnSpc>
              <a:buAutoNum type="arabicPeriod"/>
            </a:pPr>
            <a:r>
              <a:rPr lang="es-ES" sz="1200" dirty="0">
                <a:latin typeface="Segoe UI" panose="020B0502040204020203" pitchFamily="34" charset="0"/>
                <a:cs typeface="Segoe UI" panose="020B0502040204020203" pitchFamily="34" charset="0"/>
              </a:rPr>
              <a:t>Motivación, consistencia y coherencia de la postulación</a:t>
            </a:r>
          </a:p>
          <a:p>
            <a:pPr algn="just">
              <a:lnSpc>
                <a:spcPct val="150000"/>
              </a:lnSpc>
            </a:pPr>
            <a:endParaRPr lang="es-ES" sz="1500" dirty="0">
              <a:latin typeface="Segoe UI" panose="020B0502040204020203" pitchFamily="34" charset="0"/>
              <a:cs typeface="Segoe UI" panose="020B0502040204020203" pitchFamily="34" charset="0"/>
            </a:endParaRPr>
          </a:p>
          <a:p>
            <a:pPr algn="ctr">
              <a:lnSpc>
                <a:spcPct val="150000"/>
              </a:lnSpc>
            </a:pPr>
            <a:r>
              <a:rPr lang="es-ES" sz="1000" dirty="0">
                <a:latin typeface="Segoe UI" panose="020B0502040204020203" pitchFamily="34" charset="0"/>
                <a:cs typeface="Segoe UI" panose="020B0502040204020203" pitchFamily="34" charset="0"/>
              </a:rPr>
              <a:t>Nota: Los/as postulantes serán seleccionadas de acuerdo al cumplimiento de los criterios de selección y evaluación antes indicados, orden de inscripción y cupos definidos para la presente versión del </a:t>
            </a:r>
            <a:r>
              <a:rPr lang="es-ES" sz="1000" dirty="0" smtClean="0">
                <a:latin typeface="Segoe UI" panose="020B0502040204020203" pitchFamily="34" charset="0"/>
                <a:cs typeface="Segoe UI" panose="020B0502040204020203" pitchFamily="34" charset="0"/>
              </a:rPr>
              <a:t>programa</a:t>
            </a:r>
            <a:r>
              <a:rPr lang="es-ES" sz="1000" dirty="0">
                <a:solidFill>
                  <a:prstClr val="black"/>
                </a:solidFill>
                <a:latin typeface="Segoe UI" panose="020B0502040204020203" pitchFamily="34" charset="0"/>
                <a:cs typeface="Segoe UI" panose="020B0502040204020203" pitchFamily="34" charset="0"/>
              </a:rPr>
              <a:t>.</a:t>
            </a:r>
            <a:endParaRPr lang="es-ES" sz="1000" b="1" dirty="0" smtClean="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120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628650" y="1138002"/>
            <a:ext cx="7886700" cy="771185"/>
          </a:xfrm>
        </p:spPr>
        <p:txBody>
          <a:bodyPr>
            <a:normAutofit/>
          </a:bodyPr>
          <a:lstStyle/>
          <a:p>
            <a:r>
              <a:rPr lang="es-ES" sz="1400" b="1" dirty="0" smtClean="0">
                <a:latin typeface="Segoe UI" panose="020B0502040204020203" pitchFamily="34" charset="0"/>
                <a:cs typeface="Segoe UI" panose="020B0502040204020203" pitchFamily="34" charset="0"/>
              </a:rPr>
              <a:t>XVII. </a:t>
            </a:r>
            <a:r>
              <a:rPr lang="es-ES" sz="1400" b="1" dirty="0">
                <a:latin typeface="Segoe UI" panose="020B0502040204020203" pitchFamily="34" charset="0"/>
                <a:cs typeface="Segoe UI" panose="020B0502040204020203" pitchFamily="34" charset="0"/>
              </a:rPr>
              <a:t>Descripción Plan de Estudios/ Malla Curricular </a:t>
            </a:r>
            <a:r>
              <a:rPr lang="es-ES" sz="1400" b="1" dirty="0" smtClean="0">
                <a:latin typeface="Segoe UI" panose="020B0502040204020203" pitchFamily="34" charset="0"/>
                <a:cs typeface="Segoe UI" panose="020B0502040204020203" pitchFamily="34" charset="0"/>
              </a:rPr>
              <a:t>2026</a:t>
            </a:r>
            <a:r>
              <a:rPr lang="es-ES" sz="1400" b="1" dirty="0">
                <a:latin typeface="Segoe UI" panose="020B0502040204020203" pitchFamily="34" charset="0"/>
                <a:cs typeface="Segoe UI" panose="020B0502040204020203" pitchFamily="34" charset="0"/>
              </a:rPr>
              <a:t/>
            </a:r>
            <a:br>
              <a:rPr lang="es-ES" sz="1400" b="1" dirty="0">
                <a:latin typeface="Segoe UI" panose="020B0502040204020203" pitchFamily="34" charset="0"/>
                <a:cs typeface="Segoe UI" panose="020B0502040204020203" pitchFamily="34" charset="0"/>
              </a:rPr>
            </a:br>
            <a:r>
              <a:rPr lang="es-ES" sz="1400" b="1" dirty="0">
                <a:latin typeface="Segoe UI" panose="020B0502040204020203" pitchFamily="34" charset="0"/>
                <a:cs typeface="Segoe UI" panose="020B0502040204020203" pitchFamily="34" charset="0"/>
              </a:rPr>
              <a:t/>
            </a:r>
            <a:br>
              <a:rPr lang="es-ES" sz="1400" b="1" dirty="0">
                <a:latin typeface="Segoe UI" panose="020B0502040204020203" pitchFamily="34" charset="0"/>
                <a:cs typeface="Segoe UI" panose="020B0502040204020203" pitchFamily="34" charset="0"/>
              </a:rPr>
            </a:br>
            <a:endParaRPr lang="es-CL" sz="1400" dirty="0"/>
          </a:p>
        </p:txBody>
      </p:sp>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785257"/>
            <a:ext cx="7886700" cy="3113313"/>
          </a:xfrm>
        </p:spPr>
        <p:txBody>
          <a:bodyPr>
            <a:normAutofit fontScale="47500" lnSpcReduction="20000"/>
          </a:bodyPr>
          <a:lstStyle/>
          <a:p>
            <a:pPr algn="just">
              <a:lnSpc>
                <a:spcPct val="150000"/>
              </a:lnSpc>
              <a:spcBef>
                <a:spcPts val="0"/>
              </a:spcBef>
              <a:buFont typeface="Wingdings" panose="05000000000000000000" pitchFamily="2" charset="2"/>
              <a:buChar char="§"/>
            </a:pPr>
            <a:r>
              <a:rPr lang="es-ES" sz="2500" b="1" dirty="0" smtClean="0">
                <a:latin typeface="Segoe UI" panose="020B0502040204020203" pitchFamily="34" charset="0"/>
                <a:cs typeface="Segoe UI" panose="020B0502040204020203" pitchFamily="34" charset="0"/>
              </a:rPr>
              <a:t>Entorno </a:t>
            </a:r>
            <a:r>
              <a:rPr lang="es-ES" sz="2500" b="1" dirty="0">
                <a:latin typeface="Segoe UI" panose="020B0502040204020203" pitchFamily="34" charset="0"/>
                <a:cs typeface="Segoe UI" panose="020B0502040204020203" pitchFamily="34" charset="0"/>
              </a:rPr>
              <a:t>Político Institucional: </a:t>
            </a:r>
            <a:r>
              <a:rPr lang="es-ES" sz="2500" dirty="0">
                <a:latin typeface="Segoe UI" panose="020B0502040204020203" pitchFamily="34" charset="0"/>
                <a:cs typeface="Segoe UI" panose="020B0502040204020203" pitchFamily="34" charset="0"/>
              </a:rPr>
              <a:t>Módulo de estudio que aborda el entorno político, institucional y social en el que está inserto el Ministerio de Obras Públicas, teniendo como eje central las nociones de estado, gobierno, administración pública, políticas públicas y ciudadanía. Proporciona metodologías que permiten hacer efectiva la participación ciudadana en el ámbito de las obras públicas, minimizando con ello las posibilidades de conflicto</a:t>
            </a:r>
            <a:r>
              <a:rPr lang="es-ES" sz="2500" dirty="0" smtClean="0">
                <a:latin typeface="Segoe UI" panose="020B0502040204020203" pitchFamily="34" charset="0"/>
                <a:cs typeface="Segoe UI" panose="020B0502040204020203" pitchFamily="34" charset="0"/>
              </a:rPr>
              <a:t>.</a:t>
            </a:r>
          </a:p>
          <a:p>
            <a:pPr marL="0" indent="0" algn="just">
              <a:lnSpc>
                <a:spcPct val="150000"/>
              </a:lnSpc>
              <a:spcBef>
                <a:spcPts val="0"/>
              </a:spcBef>
              <a:buNone/>
            </a:pPr>
            <a:endParaRPr lang="es-CL" sz="800" dirty="0" smtClean="0">
              <a:latin typeface="Segoe UI" panose="020B0502040204020203" pitchFamily="34" charset="0"/>
              <a:cs typeface="Segoe UI" panose="020B0502040204020203" pitchFamily="34" charset="0"/>
            </a:endParaRPr>
          </a:p>
          <a:p>
            <a:pPr marL="0" indent="0" algn="just">
              <a:lnSpc>
                <a:spcPct val="150000"/>
              </a:lnSpc>
              <a:spcBef>
                <a:spcPts val="0"/>
              </a:spcBef>
              <a:buNone/>
            </a:pPr>
            <a:r>
              <a:rPr lang="es-CL" dirty="0" smtClean="0">
                <a:latin typeface="Segoe UI" panose="020B0502040204020203" pitchFamily="34" charset="0"/>
                <a:cs typeface="Segoe UI" panose="020B0502040204020203" pitchFamily="34" charset="0"/>
              </a:rPr>
              <a:t>     </a:t>
            </a:r>
            <a:r>
              <a:rPr lang="es-ES" dirty="0" smtClean="0">
                <a:latin typeface="Segoe UI" panose="020B0502040204020203" pitchFamily="34" charset="0"/>
                <a:cs typeface="Segoe UI" panose="020B0502040204020203" pitchFamily="34" charset="0"/>
              </a:rPr>
              <a:t>Docente</a:t>
            </a:r>
            <a:r>
              <a:rPr lang="es-ES" dirty="0">
                <a:latin typeface="Segoe UI" panose="020B0502040204020203" pitchFamily="34" charset="0"/>
                <a:cs typeface="Segoe UI" panose="020B0502040204020203" pitchFamily="34" charset="0"/>
              </a:rPr>
              <a:t>: Lilia Sánchez Beltrán. [Dirección de Vialidad</a:t>
            </a:r>
            <a:r>
              <a:rPr lang="es-ES" dirty="0" smtClean="0">
                <a:latin typeface="Segoe UI" panose="020B0502040204020203" pitchFamily="34" charset="0"/>
                <a:cs typeface="Segoe UI" panose="020B0502040204020203" pitchFamily="34" charset="0"/>
              </a:rPr>
              <a:t>].</a:t>
            </a:r>
            <a:endParaRPr lang="es-CL" dirty="0" smtClean="0">
              <a:latin typeface="Segoe UI" panose="020B0502040204020203" pitchFamily="34" charset="0"/>
              <a:cs typeface="Segoe UI" panose="020B0502040204020203" pitchFamily="34" charset="0"/>
            </a:endParaRPr>
          </a:p>
          <a:p>
            <a:pPr marL="0" indent="0" algn="just">
              <a:lnSpc>
                <a:spcPct val="150000"/>
              </a:lnSpc>
              <a:spcBef>
                <a:spcPts val="0"/>
              </a:spcBef>
              <a:buNone/>
            </a:pPr>
            <a:endParaRPr lang="es-CL" sz="2500" b="1" dirty="0">
              <a:latin typeface="Segoe UI" panose="020B0502040204020203" pitchFamily="34" charset="0"/>
              <a:cs typeface="Segoe UI" panose="020B0502040204020203" pitchFamily="34" charset="0"/>
            </a:endParaRPr>
          </a:p>
          <a:p>
            <a:pPr algn="just">
              <a:lnSpc>
                <a:spcPct val="150000"/>
              </a:lnSpc>
              <a:spcBef>
                <a:spcPts val="0"/>
              </a:spcBef>
              <a:buFont typeface="Wingdings" panose="05000000000000000000" pitchFamily="2" charset="2"/>
              <a:buChar char="§"/>
            </a:pPr>
            <a:r>
              <a:rPr lang="es-ES" sz="2500" b="1" dirty="0" smtClean="0">
                <a:latin typeface="Segoe UI" panose="020B0502040204020203" pitchFamily="34" charset="0"/>
                <a:cs typeface="Segoe UI" panose="020B0502040204020203" pitchFamily="34" charset="0"/>
              </a:rPr>
              <a:t>Responsabilidad </a:t>
            </a:r>
            <a:r>
              <a:rPr lang="es-ES" sz="2500" b="1" dirty="0">
                <a:latin typeface="Segoe UI" panose="020B0502040204020203" pitchFamily="34" charset="0"/>
                <a:cs typeface="Segoe UI" panose="020B0502040204020203" pitchFamily="34" charset="0"/>
              </a:rPr>
              <a:t>Administrativa del Inspector Fiscal: </a:t>
            </a:r>
            <a:r>
              <a:rPr lang="es-ES" sz="2500" dirty="0">
                <a:latin typeface="Segoe UI" panose="020B0502040204020203" pitchFamily="34" charset="0"/>
                <a:cs typeface="Segoe UI" panose="020B0502040204020203" pitchFamily="34" charset="0"/>
              </a:rPr>
              <a:t>Módulo de estudio cuyo objetivo es entregar nociones y principios básicos del derecho que faciliten la comprensión del marco jurídico de la administración pública en general, y la ley orgánica del Ministerio de Obras Públicas en particular, para comprender la naturaleza jurídica y </a:t>
            </a:r>
            <a:r>
              <a:rPr lang="es-ES" sz="2500" dirty="0" smtClean="0">
                <a:latin typeface="Segoe UI" panose="020B0502040204020203" pitchFamily="34" charset="0"/>
                <a:cs typeface="Segoe UI" panose="020B0502040204020203" pitchFamily="34" charset="0"/>
              </a:rPr>
              <a:t>los </a:t>
            </a:r>
            <a:r>
              <a:rPr lang="es-ES" sz="2500" dirty="0">
                <a:latin typeface="Segoe UI" panose="020B0502040204020203" pitchFamily="34" charset="0"/>
                <a:cs typeface="Segoe UI" panose="020B0502040204020203" pitchFamily="34" charset="0"/>
              </a:rPr>
              <a:t>principios éticos que rigen la Función Pública.</a:t>
            </a:r>
            <a:r>
              <a:rPr lang="es-CL" sz="2500" dirty="0">
                <a:latin typeface="Segoe UI" panose="020B0502040204020203" pitchFamily="34" charset="0"/>
                <a:cs typeface="Segoe UI" panose="020B0502040204020203" pitchFamily="34" charset="0"/>
              </a:rPr>
              <a:t> </a:t>
            </a:r>
          </a:p>
          <a:p>
            <a:pPr algn="just">
              <a:lnSpc>
                <a:spcPct val="150000"/>
              </a:lnSpc>
              <a:spcBef>
                <a:spcPts val="0"/>
              </a:spcBef>
              <a:buFont typeface="Wingdings" panose="05000000000000000000" pitchFamily="2" charset="2"/>
              <a:buChar char="§"/>
            </a:pPr>
            <a:endParaRPr lang="es-CL" sz="800" dirty="0" smtClean="0">
              <a:latin typeface="Segoe UI" panose="020B0502040204020203" pitchFamily="34" charset="0"/>
              <a:cs typeface="Segoe UI" panose="020B0502040204020203" pitchFamily="34" charset="0"/>
            </a:endParaRPr>
          </a:p>
          <a:p>
            <a:pPr marL="0" indent="0" algn="just">
              <a:lnSpc>
                <a:spcPct val="150000"/>
              </a:lnSpc>
              <a:spcBef>
                <a:spcPts val="0"/>
              </a:spcBef>
              <a:buNone/>
            </a:pPr>
            <a:r>
              <a:rPr lang="es-ES" dirty="0" smtClean="0">
                <a:latin typeface="Segoe UI" panose="020B0502040204020203" pitchFamily="34" charset="0"/>
                <a:cs typeface="Segoe UI" panose="020B0502040204020203" pitchFamily="34" charset="0"/>
              </a:rPr>
              <a:t>     Docente</a:t>
            </a:r>
            <a:r>
              <a:rPr lang="es-ES" dirty="0">
                <a:latin typeface="Segoe UI" panose="020B0502040204020203" pitchFamily="34" charset="0"/>
                <a:cs typeface="Segoe UI" panose="020B0502040204020203" pitchFamily="34" charset="0"/>
              </a:rPr>
              <a:t>: José Luis Cortés Recabarren. [Fiscalía].</a:t>
            </a:r>
            <a:endParaRPr lang="es-CL" dirty="0">
              <a:latin typeface="Segoe UI" panose="020B0502040204020203" pitchFamily="34" charset="0"/>
              <a:cs typeface="Segoe UI" panose="020B0502040204020203" pitchFamily="34" charset="0"/>
            </a:endParaRPr>
          </a:p>
          <a:p>
            <a:pPr marL="0" indent="0" algn="just">
              <a:lnSpc>
                <a:spcPct val="150000"/>
              </a:lnSpc>
              <a:buNone/>
            </a:pPr>
            <a:endParaRPr lang="es-CL" dirty="0"/>
          </a:p>
        </p:txBody>
      </p:sp>
    </p:spTree>
    <p:extLst>
      <p:ext uri="{BB962C8B-B14F-4D97-AF65-F5344CB8AC3E}">
        <p14:creationId xmlns:p14="http://schemas.microsoft.com/office/powerpoint/2010/main" val="354113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19201"/>
            <a:ext cx="7886700" cy="3657600"/>
          </a:xfrm>
        </p:spPr>
        <p:txBody>
          <a:bodyPr>
            <a:noAutofit/>
          </a:bodyPr>
          <a:lstStyle/>
          <a:p>
            <a:pPr lvl="0" algn="just" defTabSz="914400">
              <a:lnSpc>
                <a:spcPct val="150000"/>
              </a:lnSpc>
              <a:spcBef>
                <a:spcPts val="0"/>
              </a:spcBef>
              <a:buFont typeface="Wingdings" panose="05000000000000000000" pitchFamily="2" charset="2"/>
              <a:buChar char="§"/>
            </a:pPr>
            <a:r>
              <a:rPr lang="es-ES" sz="1200" b="1" dirty="0">
                <a:solidFill>
                  <a:prstClr val="black"/>
                </a:solidFill>
                <a:latin typeface="Segoe UI" panose="020B0502040204020203" pitchFamily="34" charset="0"/>
                <a:cs typeface="Segoe UI" panose="020B0502040204020203" pitchFamily="34" charset="0"/>
              </a:rPr>
              <a:t>Entorno de la Inspección Fiscal: </a:t>
            </a:r>
            <a:r>
              <a:rPr lang="es-ES" sz="1200" dirty="0">
                <a:solidFill>
                  <a:prstClr val="black"/>
                </a:solidFill>
                <a:latin typeface="Segoe UI" panose="020B0502040204020203" pitchFamily="34" charset="0"/>
                <a:cs typeface="Segoe UI" panose="020B0502040204020203" pitchFamily="34" charset="0"/>
              </a:rPr>
              <a:t>Módulo de estudio cuyo objetivo es propiciar el conocimiento de los actores con los cuales se relacionan los inspectores fiscales en el ejercicio de sus funciones y comprendan sus intereses y lógicas de comportamiento. </a:t>
            </a:r>
            <a:endParaRPr lang="es-ES" sz="12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    Docente</a:t>
            </a:r>
            <a:r>
              <a:rPr lang="es-ES" sz="1000" dirty="0">
                <a:solidFill>
                  <a:prstClr val="black"/>
                </a:solidFill>
                <a:latin typeface="Segoe UI" panose="020B0502040204020203" pitchFamily="34" charset="0"/>
                <a:cs typeface="Segoe UI" panose="020B0502040204020203" pitchFamily="34" charset="0"/>
              </a:rPr>
              <a:t>: Juan Alberto González Ortega. [Dirección de Obras Hidráulicas].</a:t>
            </a:r>
            <a:endParaRPr lang="es-CL" sz="10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200" dirty="0">
                <a:solidFill>
                  <a:prstClr val="black"/>
                </a:solidFill>
                <a:latin typeface="Segoe UI" panose="020B0502040204020203" pitchFamily="34" charset="0"/>
                <a:cs typeface="Segoe UI" panose="020B0502040204020203" pitchFamily="34" charset="0"/>
              </a:rPr>
              <a:t> </a:t>
            </a:r>
            <a:endParaRPr lang="es-CL" sz="1200" dirty="0">
              <a:solidFill>
                <a:prstClr val="black"/>
              </a:solidFill>
              <a:latin typeface="Segoe UI" panose="020B0502040204020203" pitchFamily="34" charset="0"/>
              <a:cs typeface="Segoe UI" panose="020B0502040204020203" pitchFamily="34" charset="0"/>
            </a:endParaRPr>
          </a:p>
          <a:p>
            <a:pPr lvl="0" algn="just" defTabSz="914400">
              <a:lnSpc>
                <a:spcPct val="150000"/>
              </a:lnSpc>
              <a:spcBef>
                <a:spcPts val="0"/>
              </a:spcBef>
              <a:buFont typeface="Wingdings" panose="05000000000000000000" pitchFamily="2" charset="2"/>
              <a:buChar char="§"/>
            </a:pPr>
            <a:r>
              <a:rPr lang="es-ES" sz="1200" b="1" dirty="0">
                <a:solidFill>
                  <a:prstClr val="black"/>
                </a:solidFill>
                <a:latin typeface="Segoe UI" panose="020B0502040204020203" pitchFamily="34" charset="0"/>
                <a:cs typeface="Segoe UI" panose="020B0502040204020203" pitchFamily="34" charset="0"/>
              </a:rPr>
              <a:t>Gestión Territorial: </a:t>
            </a:r>
            <a:r>
              <a:rPr lang="es-ES" sz="1200" dirty="0">
                <a:solidFill>
                  <a:prstClr val="black"/>
                </a:solidFill>
                <a:latin typeface="Segoe UI" panose="020B0502040204020203" pitchFamily="34" charset="0"/>
                <a:cs typeface="Segoe UI" panose="020B0502040204020203" pitchFamily="34" charset="0"/>
              </a:rPr>
              <a:t>Módulo de estudio que aborda desde una visión general el comportamiento natural del territorio, conociendo las disciplinas que lo estudian desde las distintas perspectivas científicas, para luego introducirse en las políticas e instrumentos de planificación territorial del estado. El objetivo es comprender la gestión de los órganos del estado que lideran esta temática y como el Ministerio de Obras Públicas interactúa con ellos, entregando una visión clara y categórica del impacto que provoca nuestro quehacer en el territorio y como se debe acoplar al desarrollo del mismo, dando sentido al rol y responsabilidad de la Inspección Fiscal MOP al desarrollo del país.  </a:t>
            </a:r>
            <a:endParaRPr lang="es-ES" sz="12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    Docente: </a:t>
            </a:r>
            <a:r>
              <a:rPr lang="es-ES" sz="1000" dirty="0">
                <a:solidFill>
                  <a:prstClr val="black"/>
                </a:solidFill>
                <a:latin typeface="Segoe UI" panose="020B0502040204020203" pitchFamily="34" charset="0"/>
                <a:cs typeface="Segoe UI" panose="020B0502040204020203" pitchFamily="34" charset="0"/>
              </a:rPr>
              <a:t>Gianpaolo Darigo Fuentes. [Dirección de Vialidad].</a:t>
            </a:r>
            <a:endParaRPr lang="es-CL" sz="1000" dirty="0">
              <a:solidFill>
                <a:prstClr val="black"/>
              </a:solidFill>
              <a:latin typeface="Segoe UI" panose="020B0502040204020203" pitchFamily="34" charset="0"/>
              <a:cs typeface="Segoe UI" panose="020B0502040204020203" pitchFamily="34" charset="0"/>
            </a:endParaRPr>
          </a:p>
          <a:p>
            <a:pPr marL="0" indent="0" algn="just">
              <a:lnSpc>
                <a:spcPct val="150000"/>
              </a:lnSpc>
              <a:buNone/>
            </a:pPr>
            <a:endParaRPr lang="es-CL" sz="1200" dirty="0"/>
          </a:p>
        </p:txBody>
      </p:sp>
    </p:spTree>
    <p:extLst>
      <p:ext uri="{BB962C8B-B14F-4D97-AF65-F5344CB8AC3E}">
        <p14:creationId xmlns:p14="http://schemas.microsoft.com/office/powerpoint/2010/main" val="2937298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61307" y="1353179"/>
            <a:ext cx="7886700" cy="2783393"/>
          </a:xfrm>
        </p:spPr>
        <p:txBody>
          <a:bodyPr>
            <a:normAutofit fontScale="92500"/>
          </a:bodyPr>
          <a:lstStyle/>
          <a:p>
            <a:pPr lvl="0" algn="just" defTabSz="914400">
              <a:lnSpc>
                <a:spcPct val="150000"/>
              </a:lnSpc>
              <a:spcBef>
                <a:spcPts val="0"/>
              </a:spcBef>
              <a:buFont typeface="Wingdings" panose="05000000000000000000" pitchFamily="2" charset="2"/>
              <a:buChar char="§"/>
            </a:pPr>
            <a:r>
              <a:rPr lang="es-ES" sz="1300" b="1" dirty="0" smtClean="0">
                <a:solidFill>
                  <a:prstClr val="black"/>
                </a:solidFill>
                <a:latin typeface="Segoe UI" panose="020B0502040204020203" pitchFamily="34" charset="0"/>
                <a:cs typeface="Segoe UI" panose="020B0502040204020203" pitchFamily="34" charset="0"/>
              </a:rPr>
              <a:t>Gestión </a:t>
            </a:r>
            <a:r>
              <a:rPr lang="es-ES" sz="1300" b="1" dirty="0">
                <a:solidFill>
                  <a:prstClr val="black"/>
                </a:solidFill>
                <a:latin typeface="Segoe UI" panose="020B0502040204020203" pitchFamily="34" charset="0"/>
                <a:cs typeface="Segoe UI" panose="020B0502040204020203" pitchFamily="34" charset="0"/>
              </a:rPr>
              <a:t>Medioambiental: </a:t>
            </a:r>
            <a:r>
              <a:rPr lang="es-ES" sz="1300" dirty="0">
                <a:solidFill>
                  <a:prstClr val="black"/>
                </a:solidFill>
                <a:latin typeface="Segoe UI" panose="020B0502040204020203" pitchFamily="34" charset="0"/>
                <a:cs typeface="Segoe UI" panose="020B0502040204020203" pitchFamily="34" charset="0"/>
              </a:rPr>
              <a:t>Módulo de estudio que aborda el contexto normativo e institucional de la temática ambiental y su incidencia en la gestión y desarrollo en las distintas etapas del ciclo de vida de las obras públicas, teniendo como principal eje el análisis de la ley de bases del medio ambiente y la legislación sectorial ligada a la protección del patrimonio natural y cultural del país. También aborda el marco normativo y procedimental de carácter general que regulan la participación de la ciudadanía en la planificación, diseño y construcción de las obras de infraestructura y el carácter singular que reviste la </a:t>
            </a:r>
            <a:r>
              <a:rPr lang="es-ES" sz="1300" dirty="0" smtClean="0">
                <a:solidFill>
                  <a:prstClr val="black"/>
                </a:solidFill>
                <a:latin typeface="Segoe UI" panose="020B0502040204020203" pitchFamily="34" charset="0"/>
                <a:cs typeface="Segoe UI" panose="020B0502040204020203" pitchFamily="34" charset="0"/>
              </a:rPr>
              <a:t>relación con </a:t>
            </a:r>
            <a:r>
              <a:rPr lang="es-ES" sz="1300" dirty="0">
                <a:solidFill>
                  <a:prstClr val="black"/>
                </a:solidFill>
                <a:latin typeface="Segoe UI" panose="020B0502040204020203" pitchFamily="34" charset="0"/>
                <a:cs typeface="Segoe UI" panose="020B0502040204020203" pitchFamily="34" charset="0"/>
              </a:rPr>
              <a:t>las comunidades indígenas involucradas. En base a lo anterior, se identifican y describen los procedimientos vigentes, así como los recursos e instrumentos disponibles a nivel ministerial para una adecuada gestión de las temáticas indicadas. </a:t>
            </a:r>
            <a:endParaRPr lang="es-ES" sz="1300" dirty="0" smtClean="0">
              <a:solidFill>
                <a:prstClr val="black"/>
              </a:solidFill>
              <a:latin typeface="Segoe UI" panose="020B0502040204020203" pitchFamily="34" charset="0"/>
              <a:cs typeface="Segoe UI" panose="020B0502040204020203" pitchFamily="34" charset="0"/>
            </a:endParaRPr>
          </a:p>
          <a:p>
            <a:pPr lvl="0" algn="just" defTabSz="914400">
              <a:lnSpc>
                <a:spcPct val="150000"/>
              </a:lnSpc>
              <a:spcBef>
                <a:spcPts val="0"/>
              </a:spcBef>
              <a:buFont typeface="Wingdings" panose="05000000000000000000" pitchFamily="2" charset="2"/>
              <a:buChar char="§"/>
            </a:pPr>
            <a:endParaRPr lang="es-ES" sz="2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100" dirty="0">
                <a:solidFill>
                  <a:prstClr val="black"/>
                </a:solidFill>
                <a:latin typeface="Segoe UI" panose="020B0502040204020203" pitchFamily="34" charset="0"/>
                <a:cs typeface="Segoe UI" panose="020B0502040204020203" pitchFamily="34" charset="0"/>
              </a:rPr>
              <a:t> </a:t>
            </a:r>
            <a:r>
              <a:rPr lang="es-ES" sz="1100" dirty="0" smtClean="0">
                <a:solidFill>
                  <a:prstClr val="black"/>
                </a:solidFill>
                <a:latin typeface="Segoe UI" panose="020B0502040204020203" pitchFamily="34" charset="0"/>
                <a:cs typeface="Segoe UI" panose="020B0502040204020203" pitchFamily="34" charset="0"/>
              </a:rPr>
              <a:t>    Docente</a:t>
            </a:r>
            <a:r>
              <a:rPr lang="es-ES" sz="1100" dirty="0">
                <a:solidFill>
                  <a:prstClr val="black"/>
                </a:solidFill>
                <a:latin typeface="Segoe UI" panose="020B0502040204020203" pitchFamily="34" charset="0"/>
                <a:cs typeface="Segoe UI" panose="020B0502040204020203" pitchFamily="34" charset="0"/>
              </a:rPr>
              <a:t>: Carlos Herrera García. [Dirección de Vialidad].</a:t>
            </a:r>
            <a:endParaRPr lang="es-CL" sz="1100" dirty="0">
              <a:solidFill>
                <a:prstClr val="black"/>
              </a:solidFill>
              <a:latin typeface="Segoe UI" panose="020B0502040204020203" pitchFamily="34" charset="0"/>
              <a:cs typeface="Segoe UI" panose="020B0502040204020203" pitchFamily="34" charset="0"/>
            </a:endParaRPr>
          </a:p>
          <a:p>
            <a:pPr lvl="0" algn="just" defTabSz="914400">
              <a:lnSpc>
                <a:spcPct val="150000"/>
              </a:lnSpc>
              <a:spcBef>
                <a:spcPts val="0"/>
              </a:spcBef>
              <a:buFont typeface="Wingdings" panose="05000000000000000000" pitchFamily="2" charset="2"/>
              <a:buChar char="§"/>
            </a:pPr>
            <a:endParaRPr lang="es-CL" dirty="0"/>
          </a:p>
        </p:txBody>
      </p:sp>
    </p:spTree>
    <p:extLst>
      <p:ext uri="{BB962C8B-B14F-4D97-AF65-F5344CB8AC3E}">
        <p14:creationId xmlns:p14="http://schemas.microsoft.com/office/powerpoint/2010/main" val="151135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628650" y="1138002"/>
            <a:ext cx="7886700" cy="771185"/>
          </a:xfrm>
        </p:spPr>
        <p:txBody>
          <a:bodyPr>
            <a:normAutofit/>
          </a:bodyPr>
          <a:lstStyle/>
          <a:p>
            <a:r>
              <a:rPr lang="es-ES" sz="1400" b="1" dirty="0">
                <a:latin typeface="Segoe UI" panose="020B0502040204020203" pitchFamily="34" charset="0"/>
                <a:cs typeface="Segoe UI" panose="020B0502040204020203" pitchFamily="34" charset="0"/>
              </a:rPr>
              <a:t>I. Acerca de Academia de Obras Públicas de Chile</a:t>
            </a:r>
            <a:br>
              <a:rPr lang="es-ES" sz="1400" b="1" dirty="0">
                <a:latin typeface="Segoe UI" panose="020B0502040204020203" pitchFamily="34" charset="0"/>
                <a:cs typeface="Segoe UI" panose="020B0502040204020203" pitchFamily="34" charset="0"/>
              </a:rPr>
            </a:br>
            <a:endParaRPr lang="es-CL" sz="1400" dirty="0"/>
          </a:p>
        </p:txBody>
      </p:sp>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2049864"/>
            <a:ext cx="7886700" cy="2582857"/>
          </a:xfrm>
        </p:spPr>
        <p:txBody>
          <a:bodyPr>
            <a:normAutofit fontScale="77500" lnSpcReduction="20000"/>
          </a:bodyPr>
          <a:lstStyle/>
          <a:p>
            <a:pPr marL="0" indent="0" algn="just">
              <a:lnSpc>
                <a:spcPct val="150000"/>
              </a:lnSpc>
              <a:buNone/>
            </a:pPr>
            <a:r>
              <a:rPr lang="es-ES" sz="1600" dirty="0">
                <a:latin typeface="Segoe UI" panose="020B0502040204020203" pitchFamily="34" charset="0"/>
                <a:cs typeface="Segoe UI" panose="020B0502040204020203" pitchFamily="34" charset="0"/>
              </a:rPr>
              <a:t>El Departamento de Capacitación y Estudios </a:t>
            </a:r>
            <a:r>
              <a:rPr lang="es-ES" sz="1600" dirty="0" smtClean="0">
                <a:latin typeface="Segoe UI" panose="020B0502040204020203" pitchFamily="34" charset="0"/>
                <a:cs typeface="Segoe UI" panose="020B0502040204020203" pitchFamily="34" charset="0"/>
              </a:rPr>
              <a:t>Academia </a:t>
            </a:r>
            <a:r>
              <a:rPr lang="es-ES" sz="1600" dirty="0">
                <a:latin typeface="Segoe UI" panose="020B0502040204020203" pitchFamily="34" charset="0"/>
                <a:cs typeface="Segoe UI" panose="020B0502040204020203" pitchFamily="34" charset="0"/>
              </a:rPr>
              <a:t>de Obras Públicas de Chile Presidente José Manuel </a:t>
            </a:r>
            <a:r>
              <a:rPr lang="es-ES" sz="1600" dirty="0" smtClean="0">
                <a:latin typeface="Segoe UI" panose="020B0502040204020203" pitchFamily="34" charset="0"/>
                <a:cs typeface="Segoe UI" panose="020B0502040204020203" pitchFamily="34" charset="0"/>
              </a:rPr>
              <a:t>Balmaceda, </a:t>
            </a:r>
            <a:r>
              <a:rPr lang="es-ES" sz="1600" dirty="0">
                <a:latin typeface="Segoe UI" panose="020B0502040204020203" pitchFamily="34" charset="0"/>
                <a:cs typeface="Segoe UI" panose="020B0502040204020203" pitchFamily="34" charset="0"/>
              </a:rPr>
              <a:t>dependiente de la División de Desarrollo y Gestión de Personas de la Subsecretaría de Obras </a:t>
            </a:r>
            <a:r>
              <a:rPr lang="es-ES" sz="1600" dirty="0" smtClean="0">
                <a:latin typeface="Segoe UI" panose="020B0502040204020203" pitchFamily="34" charset="0"/>
                <a:cs typeface="Segoe UI" panose="020B0502040204020203" pitchFamily="34" charset="0"/>
              </a:rPr>
              <a:t>Públicas, </a:t>
            </a:r>
            <a:r>
              <a:rPr lang="es-ES" sz="1600" dirty="0">
                <a:latin typeface="Segoe UI" panose="020B0502040204020203" pitchFamily="34" charset="0"/>
                <a:cs typeface="Segoe UI" panose="020B0502040204020203" pitchFamily="34" charset="0"/>
              </a:rPr>
              <a:t>es un espacio de formación, capacitación, perfeccionamiento, gestión y difusión del conocimiento interno del Ministerio de Obras Públicas. </a:t>
            </a:r>
          </a:p>
          <a:p>
            <a:pPr marL="0" indent="0" algn="just">
              <a:lnSpc>
                <a:spcPct val="150000"/>
              </a:lnSpc>
              <a:buNone/>
            </a:pPr>
            <a:r>
              <a:rPr lang="es-ES" sz="1600" dirty="0">
                <a:latin typeface="Segoe UI" panose="020B0502040204020203" pitchFamily="34" charset="0"/>
                <a:cs typeface="Segoe UI" panose="020B0502040204020203" pitchFamily="34" charset="0"/>
              </a:rPr>
              <a:t>Su objetivo principal es promover la idoneidad técnica de su capital humano, considerando la complejidad de sus funciones especializadas, propendiendo al desarrollo de una mayor eficiencia y eficacia de la función pública correspondiente a los ámbitos de competencia institucional, tales como: infraestructura pública y administración del recurso hídrico. </a:t>
            </a:r>
          </a:p>
          <a:p>
            <a:pPr marL="0" indent="0" algn="r">
              <a:lnSpc>
                <a:spcPct val="150000"/>
              </a:lnSpc>
              <a:buNone/>
            </a:pPr>
            <a:r>
              <a:rPr lang="es-ES" sz="1200" dirty="0">
                <a:latin typeface="Segoe UI" panose="020B0502040204020203" pitchFamily="34" charset="0"/>
                <a:cs typeface="Segoe UI" panose="020B0502040204020203" pitchFamily="34" charset="0"/>
              </a:rPr>
              <a:t>							       	       </a:t>
            </a:r>
            <a:r>
              <a:rPr lang="es-ES" sz="1200" dirty="0" smtClean="0">
                <a:latin typeface="Segoe UI" panose="020B0502040204020203" pitchFamily="34" charset="0"/>
                <a:cs typeface="Segoe UI" panose="020B0502040204020203" pitchFamily="34" charset="0"/>
              </a:rPr>
              <a:t>Decreto </a:t>
            </a:r>
            <a:r>
              <a:rPr lang="es-ES" sz="1200" dirty="0">
                <a:latin typeface="Segoe UI" panose="020B0502040204020203" pitchFamily="34" charset="0"/>
                <a:cs typeface="Segoe UI" panose="020B0502040204020203" pitchFamily="34" charset="0"/>
              </a:rPr>
              <a:t>Supremo MOP N° 197 de 2009</a:t>
            </a:r>
            <a:endParaRPr lang="es-CL" dirty="0"/>
          </a:p>
        </p:txBody>
      </p:sp>
    </p:spTree>
    <p:extLst>
      <p:ext uri="{BB962C8B-B14F-4D97-AF65-F5344CB8AC3E}">
        <p14:creationId xmlns:p14="http://schemas.microsoft.com/office/powerpoint/2010/main" val="400057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309635"/>
            <a:ext cx="7886700" cy="2783393"/>
          </a:xfrm>
        </p:spPr>
        <p:txBody>
          <a:bodyPr>
            <a:normAutofit/>
          </a:bodyPr>
          <a:lstStyle/>
          <a:p>
            <a:pPr marL="0" lvl="0" indent="0" algn="just" defTabSz="914400">
              <a:lnSpc>
                <a:spcPct val="150000"/>
              </a:lnSpc>
              <a:spcBef>
                <a:spcPts val="0"/>
              </a:spcBef>
              <a:buNone/>
            </a:pPr>
            <a:r>
              <a:rPr lang="es-ES" sz="1200" b="1" dirty="0">
                <a:solidFill>
                  <a:prstClr val="black"/>
                </a:solidFill>
                <a:latin typeface="Segoe UI" panose="020B0502040204020203" pitchFamily="34" charset="0"/>
                <a:cs typeface="Segoe UI" panose="020B0502040204020203" pitchFamily="34" charset="0"/>
              </a:rPr>
              <a:t>Marco Normativo de la Inspección Fiscal MOP: </a:t>
            </a:r>
            <a:r>
              <a:rPr lang="es-ES" sz="1200" dirty="0">
                <a:solidFill>
                  <a:prstClr val="black"/>
                </a:solidFill>
                <a:latin typeface="Segoe UI" panose="020B0502040204020203" pitchFamily="34" charset="0"/>
                <a:cs typeface="Segoe UI" panose="020B0502040204020203" pitchFamily="34" charset="0"/>
              </a:rPr>
              <a:t>Módulos de estudio cuyo objetivo es desarrollar competencias que permitan comprender y aplicar de mejor manera las principales normas asociadas al ejercicio de la inspección fiscal y al manejo de los recursos hídricos en el ámbito de la fiscalización, así como las disposiciones contractuales que dan sustento jurídico a las obras, con énfasis en sus bases técnicas y administrativas. </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11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Múltiples </a:t>
            </a:r>
            <a:r>
              <a:rPr lang="es-ES" sz="1000" dirty="0">
                <a:solidFill>
                  <a:prstClr val="black"/>
                </a:solidFill>
                <a:latin typeface="Segoe UI" panose="020B0502040204020203" pitchFamily="34" charset="0"/>
                <a:cs typeface="Segoe UI" panose="020B0502040204020203" pitchFamily="34" charset="0"/>
              </a:rPr>
              <a:t>Docentes: Christian Meneses H. [Dirección de Vialidad], Erika Velez P. [DGOP], Carlos Carrasco L. [Dirección de Vialidad], Marly Flores A. [Dirección de Vialidad], Rodrigo Toro R. (Dirección General de Concesiones), Javier Soto M. [Dirección General de Concesiones], Pedro Montero F. [Dirección General de Obras Públicas].</a:t>
            </a:r>
            <a:endParaRPr lang="es-CL" sz="1000" dirty="0">
              <a:solidFill>
                <a:prstClr val="black"/>
              </a:solidFill>
              <a:latin typeface="Segoe UI" panose="020B0502040204020203" pitchFamily="34" charset="0"/>
              <a:cs typeface="Segoe UI" panose="020B0502040204020203" pitchFamily="34" charset="0"/>
            </a:endParaRPr>
          </a:p>
          <a:p>
            <a:pPr lvl="0" algn="just" defTabSz="914400">
              <a:lnSpc>
                <a:spcPct val="150000"/>
              </a:lnSpc>
              <a:spcBef>
                <a:spcPts val="0"/>
              </a:spcBef>
              <a:buFont typeface="Wingdings" panose="05000000000000000000" pitchFamily="2" charset="2"/>
              <a:buChar char="§"/>
            </a:pPr>
            <a:endParaRPr lang="es-CL" dirty="0"/>
          </a:p>
        </p:txBody>
      </p:sp>
    </p:spTree>
    <p:extLst>
      <p:ext uri="{BB962C8B-B14F-4D97-AF65-F5344CB8AC3E}">
        <p14:creationId xmlns:p14="http://schemas.microsoft.com/office/powerpoint/2010/main" val="978879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50421" y="1331407"/>
            <a:ext cx="7886700" cy="2783393"/>
          </a:xfrm>
        </p:spPr>
        <p:txBody>
          <a:bodyPr>
            <a:normAutofit fontScale="77500" lnSpcReduction="20000"/>
          </a:bodyPr>
          <a:lstStyle/>
          <a:p>
            <a:pPr marL="0" lvl="0" indent="0" algn="just" defTabSz="914400">
              <a:lnSpc>
                <a:spcPct val="150000"/>
              </a:lnSpc>
              <a:spcBef>
                <a:spcPts val="0"/>
              </a:spcBef>
              <a:buNone/>
            </a:pPr>
            <a:r>
              <a:rPr lang="es-CL" sz="1500" b="1" dirty="0" smtClean="0">
                <a:solidFill>
                  <a:prstClr val="black"/>
                </a:solidFill>
                <a:latin typeface="Segoe UI" panose="020B0502040204020203" pitchFamily="34" charset="0"/>
                <a:cs typeface="Segoe UI" panose="020B0502040204020203" pitchFamily="34" charset="0"/>
              </a:rPr>
              <a:t>A</a:t>
            </a:r>
            <a:r>
              <a:rPr lang="es-ES" sz="1500" b="1" dirty="0" err="1" smtClean="0">
                <a:solidFill>
                  <a:prstClr val="black"/>
                </a:solidFill>
                <a:latin typeface="Segoe UI" panose="020B0502040204020203" pitchFamily="34" charset="0"/>
                <a:cs typeface="Segoe UI" panose="020B0502040204020203" pitchFamily="34" charset="0"/>
              </a:rPr>
              <a:t>dministración</a:t>
            </a:r>
            <a:r>
              <a:rPr lang="es-ES" sz="1500" b="1" dirty="0" smtClean="0">
                <a:solidFill>
                  <a:prstClr val="black"/>
                </a:solidFill>
                <a:latin typeface="Segoe UI" panose="020B0502040204020203" pitchFamily="34" charset="0"/>
                <a:cs typeface="Segoe UI" panose="020B0502040204020203" pitchFamily="34" charset="0"/>
              </a:rPr>
              <a:t> </a:t>
            </a:r>
            <a:r>
              <a:rPr lang="es-ES" sz="1500" b="1" dirty="0">
                <a:solidFill>
                  <a:prstClr val="black"/>
                </a:solidFill>
                <a:latin typeface="Segoe UI" panose="020B0502040204020203" pitchFamily="34" charset="0"/>
                <a:cs typeface="Segoe UI" panose="020B0502040204020203" pitchFamily="34" charset="0"/>
              </a:rPr>
              <a:t>Financiera MOP: </a:t>
            </a:r>
            <a:r>
              <a:rPr lang="es-ES" sz="1500" dirty="0">
                <a:solidFill>
                  <a:prstClr val="black"/>
                </a:solidFill>
                <a:latin typeface="Segoe UI" panose="020B0502040204020203" pitchFamily="34" charset="0"/>
                <a:cs typeface="Segoe UI" panose="020B0502040204020203" pitchFamily="34" charset="0"/>
              </a:rPr>
              <a:t>Módulo cuyo objetivo es entregar conocimientos teóricos y prácticos fundamentales en el ámbito de administración financiera, enfocado específicamente a las finanzas públicas, siendo imprescindible analizar las variables y normativas principales del proceso presupuestario del sector público, tanto en su aspecto legal, jurídico y normativo, como en cuanto a la lógica financiera y estructura de funcionamiento. El desarrollo del módulo comprende un análisis general y específico, extendiéndose desde los conceptos fundamentales del sistema económico-financiero, hasta la aplicación presupuestaria en los procesos internos a nivel ministerial, considerando sus efectos en la inspección fiscal, toda vez que la administración financiera es un instrumento efectivo en el control y la eficiencia de los procesos de negocio sujetos a la inspección fiscal. </a:t>
            </a:r>
            <a:endParaRPr lang="es-CL" sz="15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13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300" dirty="0" smtClean="0">
                <a:solidFill>
                  <a:prstClr val="black"/>
                </a:solidFill>
                <a:latin typeface="Segoe UI" panose="020B0502040204020203" pitchFamily="34" charset="0"/>
                <a:cs typeface="Segoe UI" panose="020B0502040204020203" pitchFamily="34" charset="0"/>
              </a:rPr>
              <a:t>Docentes</a:t>
            </a:r>
            <a:r>
              <a:rPr lang="es-ES" sz="1300" dirty="0">
                <a:solidFill>
                  <a:prstClr val="black"/>
                </a:solidFill>
                <a:latin typeface="Segoe UI" panose="020B0502040204020203" pitchFamily="34" charset="0"/>
                <a:cs typeface="Segoe UI" panose="020B0502040204020203" pitchFamily="34" charset="0"/>
              </a:rPr>
              <a:t>: Romina Cubillos Aros. [Dirección de Obras Hidráulicas] y Paula Zarricueta Carmona. [Dirección de Obras Hidráulicas].</a:t>
            </a:r>
            <a:endParaRPr lang="es-CL" sz="13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dirty="0"/>
          </a:p>
        </p:txBody>
      </p:sp>
    </p:spTree>
    <p:extLst>
      <p:ext uri="{BB962C8B-B14F-4D97-AF65-F5344CB8AC3E}">
        <p14:creationId xmlns:p14="http://schemas.microsoft.com/office/powerpoint/2010/main" val="3475467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396721"/>
            <a:ext cx="7886700" cy="2957565"/>
          </a:xfrm>
        </p:spPr>
        <p:txBody>
          <a:bodyPr>
            <a:normAutofit/>
          </a:bodyPr>
          <a:lstStyle/>
          <a:p>
            <a:pPr marL="0" lvl="0" indent="0" algn="just" defTabSz="914400">
              <a:lnSpc>
                <a:spcPct val="150000"/>
              </a:lnSpc>
              <a:spcBef>
                <a:spcPts val="0"/>
              </a:spcBef>
              <a:buNone/>
            </a:pPr>
            <a:r>
              <a:rPr lang="es-ES" sz="1200" b="1" dirty="0">
                <a:solidFill>
                  <a:prstClr val="black"/>
                </a:solidFill>
                <a:latin typeface="Segoe UI" panose="020B0502040204020203" pitchFamily="34" charset="0"/>
                <a:cs typeface="Segoe UI" panose="020B0502040204020203" pitchFamily="34" charset="0"/>
              </a:rPr>
              <a:t>Manual de Carreteras MOP: </a:t>
            </a:r>
            <a:r>
              <a:rPr lang="es-ES" sz="1200" dirty="0">
                <a:solidFill>
                  <a:prstClr val="black"/>
                </a:solidFill>
                <a:latin typeface="Segoe UI" panose="020B0502040204020203" pitchFamily="34" charset="0"/>
                <a:cs typeface="Segoe UI" panose="020B0502040204020203" pitchFamily="34" charset="0"/>
              </a:rPr>
              <a:t>Módulo de estudio que aborda la descripción y revisión del Manual de Carreteras, explicando su formación, composición y funcionamiento como documento normativo de los proyectos viales, revisando con relativo nivel de detalle cada uno de los volúmenes que lo componen y describiendo brevemente los aspectos técnicos que involucra a cada uno de ellos. </a:t>
            </a:r>
            <a:endParaRPr lang="es-ES" sz="12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8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Docente</a:t>
            </a:r>
            <a:r>
              <a:rPr lang="es-ES" sz="1000" dirty="0">
                <a:solidFill>
                  <a:prstClr val="black"/>
                </a:solidFill>
                <a:latin typeface="Segoe UI" panose="020B0502040204020203" pitchFamily="34" charset="0"/>
                <a:cs typeface="Segoe UI" panose="020B0502040204020203" pitchFamily="34" charset="0"/>
              </a:rPr>
              <a:t>: Víctor Reyes González y Equipo Técnico. [Dirección de Vialidad].</a:t>
            </a:r>
            <a:endParaRPr lang="es-CL" sz="10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13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200" b="1" dirty="0">
                <a:solidFill>
                  <a:prstClr val="black"/>
                </a:solidFill>
                <a:latin typeface="Segoe UI" panose="020B0502040204020203" pitchFamily="34" charset="0"/>
                <a:cs typeface="Segoe UI" panose="020B0502040204020203" pitchFamily="34" charset="0"/>
              </a:rPr>
              <a:t>Liderazgo e Inteligencia: </a:t>
            </a:r>
            <a:r>
              <a:rPr lang="es-ES" sz="1200" dirty="0">
                <a:solidFill>
                  <a:prstClr val="black"/>
                </a:solidFill>
                <a:latin typeface="Segoe UI" panose="020B0502040204020203" pitchFamily="34" charset="0"/>
                <a:cs typeface="Segoe UI" panose="020B0502040204020203" pitchFamily="34" charset="0"/>
              </a:rPr>
              <a:t>Módulo de estudio cuyo objetivo es fortalecer actitudes y comportamientos que faciliten y permitan desenvolverse de manera exitosa en escenarios complejos y de alta conflictividad. </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6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Docente</a:t>
            </a:r>
            <a:r>
              <a:rPr lang="es-ES" sz="1000" dirty="0">
                <a:solidFill>
                  <a:prstClr val="black"/>
                </a:solidFill>
                <a:latin typeface="Segoe UI" panose="020B0502040204020203" pitchFamily="34" charset="0"/>
                <a:cs typeface="Segoe UI" panose="020B0502040204020203" pitchFamily="34" charset="0"/>
              </a:rPr>
              <a:t>: Mireya </a:t>
            </a:r>
            <a:r>
              <a:rPr lang="es-ES" sz="1000" dirty="0" err="1">
                <a:solidFill>
                  <a:prstClr val="black"/>
                </a:solidFill>
                <a:latin typeface="Segoe UI" panose="020B0502040204020203" pitchFamily="34" charset="0"/>
                <a:cs typeface="Segoe UI" panose="020B0502040204020203" pitchFamily="34" charset="0"/>
              </a:rPr>
              <a:t>Parrini</a:t>
            </a:r>
            <a:r>
              <a:rPr lang="es-ES" sz="1000" dirty="0">
                <a:solidFill>
                  <a:prstClr val="black"/>
                </a:solidFill>
                <a:latin typeface="Segoe UI" panose="020B0502040204020203" pitchFamily="34" charset="0"/>
                <a:cs typeface="Segoe UI" panose="020B0502040204020203" pitchFamily="34" charset="0"/>
              </a:rPr>
              <a:t> Jimenez. [Dirección de Vialidad</a:t>
            </a:r>
            <a:r>
              <a:rPr lang="es-ES" sz="1000" dirty="0" smtClean="0">
                <a:solidFill>
                  <a:prstClr val="black"/>
                </a:solidFill>
                <a:latin typeface="Segoe UI" panose="020B0502040204020203" pitchFamily="34" charset="0"/>
                <a:cs typeface="Segoe UI" panose="020B0502040204020203" pitchFamily="34" charset="0"/>
              </a:rPr>
              <a:t>].</a:t>
            </a:r>
          </a:p>
          <a:p>
            <a:pPr marL="0" lvl="0" indent="0" algn="just" defTabSz="914400">
              <a:lnSpc>
                <a:spcPct val="150000"/>
              </a:lnSpc>
              <a:spcBef>
                <a:spcPts val="0"/>
              </a:spcBef>
              <a:buNone/>
            </a:pPr>
            <a:endParaRPr lang="es-ES"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dirty="0"/>
          </a:p>
        </p:txBody>
      </p:sp>
    </p:spTree>
    <p:extLst>
      <p:ext uri="{BB962C8B-B14F-4D97-AF65-F5344CB8AC3E}">
        <p14:creationId xmlns:p14="http://schemas.microsoft.com/office/powerpoint/2010/main" val="261232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50421" y="1451150"/>
            <a:ext cx="7886700" cy="2783393"/>
          </a:xfrm>
        </p:spPr>
        <p:txBody>
          <a:bodyPr>
            <a:normAutofit/>
          </a:bodyPr>
          <a:lstStyle/>
          <a:p>
            <a:pPr marL="0" lvl="0" indent="0" algn="just" defTabSz="914400">
              <a:lnSpc>
                <a:spcPct val="150000"/>
              </a:lnSpc>
              <a:spcBef>
                <a:spcPts val="0"/>
              </a:spcBef>
              <a:buNone/>
            </a:pPr>
            <a:r>
              <a:rPr lang="es-ES" sz="1200" b="1" dirty="0">
                <a:solidFill>
                  <a:prstClr val="black"/>
                </a:solidFill>
                <a:latin typeface="Segoe UI" panose="020B0502040204020203" pitchFamily="34" charset="0"/>
                <a:cs typeface="Segoe UI" panose="020B0502040204020203" pitchFamily="34" charset="0"/>
              </a:rPr>
              <a:t>Comunicación Efectiva: </a:t>
            </a:r>
            <a:r>
              <a:rPr lang="es-ES" sz="1200" dirty="0">
                <a:solidFill>
                  <a:prstClr val="black"/>
                </a:solidFill>
                <a:latin typeface="Segoe UI" panose="020B0502040204020203" pitchFamily="34" charset="0"/>
                <a:cs typeface="Segoe UI" panose="020B0502040204020203" pitchFamily="34" charset="0"/>
              </a:rPr>
              <a:t>Módulo de estudio cuyo objetivo es desarrollar habilidades que permitan liderar procesos de comunicación en las respectivas áreas de interés, principalmente la inspección fiscal. </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ES" sz="3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smtClean="0">
                <a:solidFill>
                  <a:prstClr val="black"/>
                </a:solidFill>
                <a:latin typeface="Segoe UI" panose="020B0502040204020203" pitchFamily="34" charset="0"/>
                <a:cs typeface="Segoe UI" panose="020B0502040204020203" pitchFamily="34" charset="0"/>
              </a:rPr>
              <a:t>Docente</a:t>
            </a:r>
            <a:r>
              <a:rPr lang="es-ES" sz="1000" dirty="0">
                <a:solidFill>
                  <a:prstClr val="black"/>
                </a:solidFill>
                <a:latin typeface="Segoe UI" panose="020B0502040204020203" pitchFamily="34" charset="0"/>
                <a:cs typeface="Segoe UI" panose="020B0502040204020203" pitchFamily="34" charset="0"/>
              </a:rPr>
              <a:t>: Daniela Rojas Prado. [Dirección de Arquitectura].</a:t>
            </a:r>
            <a:endParaRPr lang="es-CL" sz="10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500" dirty="0">
                <a:solidFill>
                  <a:prstClr val="black"/>
                </a:solidFill>
                <a:latin typeface="Segoe UI" panose="020B0502040204020203" pitchFamily="34" charset="0"/>
                <a:cs typeface="Segoe UI" panose="020B0502040204020203" pitchFamily="34" charset="0"/>
              </a:rPr>
              <a:t> </a:t>
            </a:r>
            <a:endParaRPr lang="es-CL" sz="15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200" b="1" dirty="0">
                <a:solidFill>
                  <a:prstClr val="black"/>
                </a:solidFill>
                <a:latin typeface="Segoe UI" panose="020B0502040204020203" pitchFamily="34" charset="0"/>
                <a:cs typeface="Segoe UI" panose="020B0502040204020203" pitchFamily="34" charset="0"/>
              </a:rPr>
              <a:t>Conflicto y Toma de Decisiones: </a:t>
            </a:r>
            <a:r>
              <a:rPr lang="es-ES" sz="1200" dirty="0">
                <a:solidFill>
                  <a:prstClr val="black"/>
                </a:solidFill>
                <a:latin typeface="Segoe UI" panose="020B0502040204020203" pitchFamily="34" charset="0"/>
                <a:cs typeface="Segoe UI" panose="020B0502040204020203" pitchFamily="34" charset="0"/>
              </a:rPr>
              <a:t>Módulo de estudio cuyo objetivo es desarrollar competencias que permitan analizar situaciones conflictivas, identificando intereses y posiciones. Además, proporciona metodologías para tomar decisiones asertivas en escenarios complejos. </a:t>
            </a:r>
            <a:endParaRPr lang="es-ES" sz="1200" dirty="0" smtClean="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sz="6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r>
              <a:rPr lang="es-ES" sz="1000" dirty="0">
                <a:solidFill>
                  <a:prstClr val="black"/>
                </a:solidFill>
                <a:latin typeface="Segoe UI" panose="020B0502040204020203" pitchFamily="34" charset="0"/>
                <a:cs typeface="Segoe UI" panose="020B0502040204020203" pitchFamily="34" charset="0"/>
              </a:rPr>
              <a:t>Docente: James Spencer Olave. [Subsecretaría de Obras Públicas].</a:t>
            </a:r>
            <a:endParaRPr lang="es-CL" sz="10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dirty="0"/>
          </a:p>
        </p:txBody>
      </p:sp>
    </p:spTree>
    <p:extLst>
      <p:ext uri="{BB962C8B-B14F-4D97-AF65-F5344CB8AC3E}">
        <p14:creationId xmlns:p14="http://schemas.microsoft.com/office/powerpoint/2010/main" val="2255568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628650" y="1138002"/>
            <a:ext cx="7886700" cy="771185"/>
          </a:xfrm>
        </p:spPr>
        <p:txBody>
          <a:bodyPr>
            <a:normAutofit/>
          </a:bodyPr>
          <a:lstStyle/>
          <a:p>
            <a:pPr lvl="0" defTabSz="914400">
              <a:lnSpc>
                <a:spcPct val="130000"/>
              </a:lnSpc>
              <a:spcBef>
                <a:spcPts val="1000"/>
              </a:spcBef>
            </a:pPr>
            <a:r>
              <a:rPr lang="es-ES" sz="1400" b="1" dirty="0">
                <a:solidFill>
                  <a:prstClr val="black"/>
                </a:solidFill>
                <a:latin typeface="Segoe UI" panose="020B0502040204020203" pitchFamily="34" charset="0"/>
                <a:ea typeface="+mn-ea"/>
                <a:cs typeface="Segoe UI" panose="020B0502040204020203" pitchFamily="34" charset="0"/>
              </a:rPr>
              <a:t>XIX. Reglamento Academia de Obras Publicas de Chile </a:t>
            </a:r>
            <a:r>
              <a:rPr lang="es-ES" sz="1400" b="1" dirty="0" smtClean="0">
                <a:solidFill>
                  <a:prstClr val="black"/>
                </a:solidFill>
                <a:latin typeface="Segoe UI" panose="020B0502040204020203" pitchFamily="34" charset="0"/>
                <a:ea typeface="+mn-ea"/>
                <a:cs typeface="Segoe UI" panose="020B0502040204020203" pitchFamily="34" charset="0"/>
              </a:rPr>
              <a:t>2026</a:t>
            </a:r>
            <a:r>
              <a:rPr lang="es-CL" sz="1400" b="1" dirty="0">
                <a:solidFill>
                  <a:prstClr val="black"/>
                </a:solidFill>
                <a:latin typeface="Segoe UI" panose="020B0502040204020203" pitchFamily="34" charset="0"/>
                <a:ea typeface="+mn-ea"/>
                <a:cs typeface="Segoe UI" panose="020B0502040204020203" pitchFamily="34" charset="0"/>
              </a:rPr>
              <a:t/>
            </a:r>
            <a:br>
              <a:rPr lang="es-CL" sz="1400" b="1" dirty="0">
                <a:solidFill>
                  <a:prstClr val="black"/>
                </a:solidFill>
                <a:latin typeface="Segoe UI" panose="020B0502040204020203" pitchFamily="34" charset="0"/>
                <a:ea typeface="+mn-ea"/>
                <a:cs typeface="Segoe UI" panose="020B0502040204020203" pitchFamily="34" charset="0"/>
              </a:rPr>
            </a:br>
            <a:endParaRPr lang="es-CL" sz="1400" dirty="0"/>
          </a:p>
        </p:txBody>
      </p:sp>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2049864"/>
            <a:ext cx="7886700" cy="2783393"/>
          </a:xfrm>
        </p:spPr>
        <p:txBody>
          <a:bodyPr>
            <a:normAutofit/>
          </a:bodyPr>
          <a:lstStyle/>
          <a:p>
            <a:pPr marL="0" lvl="0" indent="0" algn="just" defTabSz="914400">
              <a:lnSpc>
                <a:spcPct val="150000"/>
              </a:lnSpc>
              <a:spcBef>
                <a:spcPts val="1000"/>
              </a:spcBef>
              <a:buNone/>
            </a:pPr>
            <a:r>
              <a:rPr lang="es-ES" sz="1200" b="1" dirty="0" smtClean="0">
                <a:solidFill>
                  <a:prstClr val="black"/>
                </a:solidFill>
                <a:latin typeface="Segoe UI" panose="020B0502040204020203" pitchFamily="34" charset="0"/>
                <a:cs typeface="Segoe UI" panose="020B0502040204020203" pitchFamily="34" charset="0"/>
              </a:rPr>
              <a:t>Título </a:t>
            </a:r>
            <a:r>
              <a:rPr lang="es-ES" sz="1200" b="1" dirty="0">
                <a:solidFill>
                  <a:prstClr val="black"/>
                </a:solidFill>
                <a:latin typeface="Segoe UI" panose="020B0502040204020203" pitchFamily="34" charset="0"/>
                <a:cs typeface="Segoe UI" panose="020B0502040204020203" pitchFamily="34" charset="0"/>
              </a:rPr>
              <a:t>I: Administración de Programas, Cursos, Talleres u otras Actividades Formativas y de Capacitación.</a:t>
            </a:r>
            <a:endParaRPr lang="es-CL" sz="12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1º. La Jefatura del Departamento de Capacitación y Estudios – Academia de Obras Públicas­ de Chile– será la autoridad administrativa responsable de velar por el cumplimiento y el adecuado funcionamiento de cada uno de los cursos integrantes del Programa. Al respecto le corresponderá resolver las solicitudes presentadas por los alumnos/as, equipo docente y realizar la programación de todas las actividades del Programa.</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dirty="0"/>
          </a:p>
        </p:txBody>
      </p:sp>
    </p:spTree>
    <p:extLst>
      <p:ext uri="{BB962C8B-B14F-4D97-AF65-F5344CB8AC3E}">
        <p14:creationId xmlns:p14="http://schemas.microsoft.com/office/powerpoint/2010/main" val="3256048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58586" y="1331407"/>
            <a:ext cx="7886700" cy="3093636"/>
          </a:xfrm>
        </p:spPr>
        <p:txBody>
          <a:bodyPr>
            <a:normAutofit fontScale="25000" lnSpcReduction="20000"/>
          </a:bodyPr>
          <a:lstStyle/>
          <a:p>
            <a:pPr marL="0" lvl="0" indent="0" algn="just" defTabSz="914400">
              <a:lnSpc>
                <a:spcPct val="130000"/>
              </a:lnSpc>
              <a:spcBef>
                <a:spcPts val="1000"/>
              </a:spcBef>
              <a:buNone/>
            </a:pPr>
            <a:r>
              <a:rPr lang="es-ES" sz="4400" b="1" dirty="0">
                <a:solidFill>
                  <a:prstClr val="black"/>
                </a:solidFill>
                <a:latin typeface="Segoe UI" panose="020B0502040204020203" pitchFamily="34" charset="0"/>
                <a:cs typeface="Segoe UI" panose="020B0502040204020203" pitchFamily="34" charset="0"/>
              </a:rPr>
              <a:t>Título II: Asistencia a Clases, Evaluación de Alumnos/as y Requisitos de Aprobación</a:t>
            </a:r>
            <a:endParaRPr lang="es-CL" sz="44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60000"/>
              </a:lnSpc>
              <a:spcBef>
                <a:spcPts val="1000"/>
              </a:spcBef>
              <a:buNone/>
            </a:pPr>
            <a:r>
              <a:rPr lang="es-ES" sz="4400" dirty="0">
                <a:solidFill>
                  <a:prstClr val="black"/>
                </a:solidFill>
                <a:latin typeface="Segoe UI" panose="020B0502040204020203" pitchFamily="34" charset="0"/>
                <a:cs typeface="Segoe UI" panose="020B0502040204020203" pitchFamily="34" charset="0"/>
              </a:rPr>
              <a:t>2º. El Programa está constituido por módulos en cada uno de los cursos, entendiendo como módulo de estudio al conjunto de contenidos, exposiciones y/o actividades prácticas, que aunque puedan tener diferente contenido, forman una unidad temática o unidad temporal de desarrollo.</a:t>
            </a:r>
            <a:endParaRPr lang="es-CL" sz="44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60000"/>
              </a:lnSpc>
              <a:spcBef>
                <a:spcPts val="1000"/>
              </a:spcBef>
              <a:buNone/>
            </a:pPr>
            <a:r>
              <a:rPr lang="es-ES" sz="4400" dirty="0">
                <a:solidFill>
                  <a:prstClr val="black"/>
                </a:solidFill>
                <a:latin typeface="Segoe UI" panose="020B0502040204020203" pitchFamily="34" charset="0"/>
                <a:cs typeface="Segoe UI" panose="020B0502040204020203" pitchFamily="34" charset="0"/>
              </a:rPr>
              <a:t>3º. Cada curso y sus respectivos módulos de estudio serán evaluados mediante la ejecución de exámenes de carácter presencial o virtual, según corresponda y acorde a la naturaleza del programa, curso, taller u actividad formativa y de capacitación desarrollada por Academia. La modalidad de las evaluaciones será informada al inicio de cada curso integrante del programa</a:t>
            </a:r>
            <a:r>
              <a:rPr lang="es-ES" sz="4400" dirty="0" smtClean="0">
                <a:solidFill>
                  <a:prstClr val="black"/>
                </a:solidFill>
                <a:latin typeface="Segoe UI" panose="020B0502040204020203" pitchFamily="34" charset="0"/>
                <a:cs typeface="Segoe UI" panose="020B0502040204020203" pitchFamily="34" charset="0"/>
              </a:rPr>
              <a:t>.</a:t>
            </a:r>
            <a:endParaRPr lang="es-CL" sz="44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60000"/>
              </a:lnSpc>
              <a:spcBef>
                <a:spcPts val="1000"/>
              </a:spcBef>
              <a:buNone/>
            </a:pPr>
            <a:r>
              <a:rPr lang="es-ES" sz="4400" dirty="0">
                <a:solidFill>
                  <a:prstClr val="black"/>
                </a:solidFill>
                <a:latin typeface="Segoe UI" panose="020B0502040204020203" pitchFamily="34" charset="0"/>
                <a:cs typeface="Segoe UI" panose="020B0502040204020203" pitchFamily="34" charset="0"/>
              </a:rPr>
              <a:t>Las escala de notas para calificar el rendimiento será de 1,0 (uno y cero décima) a 7,0 (siete y cero décima), siendo la nota mínima de aprobación igual o superior a 4,0 (cuatro y cero décima). El sistema de calificación puede variar según programa, curso, taller u actividad formativa y de capacitación desarrollada por Academia, metodología de clases y recursos disponibles</a:t>
            </a:r>
            <a:endParaRPr lang="es-CL" sz="44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0"/>
              </a:spcBef>
              <a:buNone/>
            </a:pPr>
            <a:endParaRPr lang="es-CL" dirty="0"/>
          </a:p>
        </p:txBody>
      </p:sp>
    </p:spTree>
    <p:extLst>
      <p:ext uri="{BB962C8B-B14F-4D97-AF65-F5344CB8AC3E}">
        <p14:creationId xmlns:p14="http://schemas.microsoft.com/office/powerpoint/2010/main" val="2107816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47701" y="1287864"/>
            <a:ext cx="7886700" cy="3093636"/>
          </a:xfrm>
        </p:spPr>
        <p:txBody>
          <a:bodyPr>
            <a:normAutofit fontScale="70000" lnSpcReduction="20000"/>
          </a:bodyPr>
          <a:lstStyle/>
          <a:p>
            <a:pPr marL="0" lvl="0" indent="0" algn="just" defTabSz="914400">
              <a:lnSpc>
                <a:spcPct val="150000"/>
              </a:lnSpc>
              <a:spcBef>
                <a:spcPts val="1000"/>
              </a:spcBef>
              <a:buNone/>
            </a:pPr>
            <a:r>
              <a:rPr lang="es-ES" sz="1500" dirty="0" smtClean="0">
                <a:solidFill>
                  <a:prstClr val="black"/>
                </a:solidFill>
                <a:latin typeface="Segoe UI" panose="020B0502040204020203" pitchFamily="34" charset="0"/>
                <a:cs typeface="Segoe UI" panose="020B0502040204020203" pitchFamily="34" charset="0"/>
              </a:rPr>
              <a:t>4º</a:t>
            </a:r>
            <a:r>
              <a:rPr lang="es-ES" sz="1500" dirty="0">
                <a:solidFill>
                  <a:prstClr val="black"/>
                </a:solidFill>
                <a:latin typeface="Segoe UI" panose="020B0502040204020203" pitchFamily="34" charset="0"/>
                <a:cs typeface="Segoe UI" panose="020B0502040204020203" pitchFamily="34" charset="0"/>
              </a:rPr>
              <a:t>. El alumno/a deberá asistir a las sesiones de clases indicadas en el plan de estudios/ malla curricular, ya sea de manera presencial o virtual sincrónica según corresponda, siendo este un requisito obligatorio para la aprobación integral de cada curso del programa. No se aceptarán solicitudes de modificación de modalidad de clases (</a:t>
            </a:r>
            <a:r>
              <a:rPr lang="es-ES" sz="1500" dirty="0" err="1">
                <a:solidFill>
                  <a:prstClr val="black"/>
                </a:solidFill>
                <a:latin typeface="Segoe UI" panose="020B0502040204020203" pitchFamily="34" charset="0"/>
                <a:cs typeface="Segoe UI" panose="020B0502040204020203" pitchFamily="34" charset="0"/>
              </a:rPr>
              <a:t>ej</a:t>
            </a:r>
            <a:r>
              <a:rPr lang="es-ES" sz="1500" dirty="0">
                <a:solidFill>
                  <a:prstClr val="black"/>
                </a:solidFill>
                <a:latin typeface="Segoe UI" panose="020B0502040204020203" pitchFamily="34" charset="0"/>
                <a:cs typeface="Segoe UI" panose="020B0502040204020203" pitchFamily="34" charset="0"/>
              </a:rPr>
              <a:t>: modalidad presencial a virtual sincrónica).</a:t>
            </a:r>
          </a:p>
          <a:p>
            <a:pPr marL="0" lvl="0" indent="0" algn="just" defTabSz="914400">
              <a:lnSpc>
                <a:spcPct val="150000"/>
              </a:lnSpc>
              <a:spcBef>
                <a:spcPts val="1000"/>
              </a:spcBef>
              <a:buNone/>
            </a:pPr>
            <a:r>
              <a:rPr lang="es-ES" sz="1500" dirty="0">
                <a:solidFill>
                  <a:prstClr val="black"/>
                </a:solidFill>
                <a:latin typeface="Segoe UI" panose="020B0502040204020203" pitchFamily="34" charset="0"/>
                <a:cs typeface="Segoe UI" panose="020B0502040204020203" pitchFamily="34" charset="0"/>
              </a:rPr>
              <a:t>Los alumnos/as deberán permanecer a lo menos el 60% de la duración de las sesiones de clases presenciales o virtual sincrónicas según corresponda, para adquirir el estatus de asistencia efectivamente lograda.</a:t>
            </a:r>
          </a:p>
          <a:p>
            <a:pPr marL="0" lvl="0" indent="0" algn="just" defTabSz="914400">
              <a:lnSpc>
                <a:spcPct val="150000"/>
              </a:lnSpc>
              <a:spcBef>
                <a:spcPts val="1000"/>
              </a:spcBef>
              <a:buNone/>
            </a:pPr>
            <a:r>
              <a:rPr lang="es-ES" sz="1500" dirty="0">
                <a:solidFill>
                  <a:prstClr val="black"/>
                </a:solidFill>
                <a:latin typeface="Segoe UI" panose="020B0502040204020203" pitchFamily="34" charset="0"/>
                <a:cs typeface="Segoe UI" panose="020B0502040204020203" pitchFamily="34" charset="0"/>
              </a:rPr>
              <a:t>Los alumnos/as deberán cumplir con un mínimo de 70% (setenta por ciento) de asistencia al programa global para su aprobación.</a:t>
            </a:r>
          </a:p>
          <a:p>
            <a:pPr marL="0" lvl="0" indent="0" algn="just" defTabSz="914400">
              <a:lnSpc>
                <a:spcPct val="150000"/>
              </a:lnSpc>
              <a:spcBef>
                <a:spcPts val="1000"/>
              </a:spcBef>
              <a:buNone/>
            </a:pPr>
            <a:endParaRPr lang="es-CL" sz="1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500" dirty="0">
                <a:solidFill>
                  <a:prstClr val="black"/>
                </a:solidFill>
                <a:latin typeface="Segoe UI" panose="020B0502040204020203" pitchFamily="34" charset="0"/>
                <a:cs typeface="Segoe UI" panose="020B0502040204020203" pitchFamily="34" charset="0"/>
              </a:rPr>
              <a:t>5º. En caso de inasistencias durante alguna evaluación, el alumno/a será calificado con nota 1,0 (uno y cero décima) u/o puntaje mínimo según corresponda. Si la causal de inasistencia es justificada, la evaluación no rendida será calificada mediante un mecanismo único en el proceso de evaluaciones finales.</a:t>
            </a:r>
            <a:endParaRPr lang="es-CL" sz="15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30000"/>
              </a:lnSpc>
              <a:spcBef>
                <a:spcPts val="1000"/>
              </a:spcBef>
              <a:buNone/>
            </a:pPr>
            <a:endParaRPr lang="es-CL" dirty="0"/>
          </a:p>
        </p:txBody>
      </p:sp>
    </p:spTree>
    <p:extLst>
      <p:ext uri="{BB962C8B-B14F-4D97-AF65-F5344CB8AC3E}">
        <p14:creationId xmlns:p14="http://schemas.microsoft.com/office/powerpoint/2010/main" val="1047794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04158" y="1287864"/>
            <a:ext cx="7886700" cy="3093636"/>
          </a:xfrm>
        </p:spPr>
        <p:txBody>
          <a:bodyPr>
            <a:noAutofit/>
          </a:bodyPr>
          <a:lstStyle/>
          <a:p>
            <a:pPr marL="0" lvl="0" indent="0" algn="just" defTabSz="914400">
              <a:lnSpc>
                <a:spcPct val="150000"/>
              </a:lnSpc>
              <a:spcBef>
                <a:spcPts val="1000"/>
              </a:spcBef>
              <a:buNone/>
            </a:pPr>
            <a:r>
              <a:rPr lang="es-ES" sz="1200" b="1" dirty="0">
                <a:solidFill>
                  <a:prstClr val="black"/>
                </a:solidFill>
                <a:latin typeface="Segoe UI" panose="020B0502040204020203" pitchFamily="34" charset="0"/>
                <a:cs typeface="Segoe UI" panose="020B0502040204020203" pitchFamily="34" charset="0"/>
              </a:rPr>
              <a:t>Título III: Evaluación Recuperativa.</a:t>
            </a:r>
            <a:endParaRPr lang="es-CL" sz="12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6º. Tendrán derecho a evaluación recuperativa todos los alumnos/as que cumplan con el siguiente requisito:</a:t>
            </a:r>
            <a:endParaRPr lang="es-CL" sz="1200" dirty="0">
              <a:solidFill>
                <a:prstClr val="black"/>
              </a:solidFill>
              <a:latin typeface="Segoe UI" panose="020B0502040204020203" pitchFamily="34" charset="0"/>
              <a:cs typeface="Segoe UI" panose="020B0502040204020203" pitchFamily="34" charset="0"/>
            </a:endParaRPr>
          </a:p>
          <a:p>
            <a:pPr marL="228600" lvl="0" indent="-228600" algn="just" defTabSz="914400">
              <a:lnSpc>
                <a:spcPct val="150000"/>
              </a:lnSpc>
              <a:spcBef>
                <a:spcPts val="1000"/>
              </a:spcBef>
              <a:buFontTx/>
              <a:buChar char="-"/>
            </a:pPr>
            <a:r>
              <a:rPr lang="es-ES" sz="1200" dirty="0">
                <a:solidFill>
                  <a:prstClr val="black"/>
                </a:solidFill>
                <a:latin typeface="Segoe UI" panose="020B0502040204020203" pitchFamily="34" charset="0"/>
                <a:cs typeface="Segoe UI" panose="020B0502040204020203" pitchFamily="34" charset="0"/>
              </a:rPr>
              <a:t>Adjuntar la debida documentación que acredite el motivo de ausencia. Lo anterior se traduce en copias de licencias médicas, días administrativos, feriados legales, cometidos funcionario, resoluciones u otro que acredite la ausencia debidamente firmados y/o tramitados. </a:t>
            </a:r>
            <a:endParaRPr lang="es-CL" sz="1200" dirty="0">
              <a:solidFill>
                <a:prstClr val="black"/>
              </a:solidFill>
              <a:latin typeface="Segoe UI" panose="020B0502040204020203" pitchFamily="34" charset="0"/>
              <a:cs typeface="Segoe UI" panose="020B0502040204020203" pitchFamily="34" charset="0"/>
            </a:endParaRPr>
          </a:p>
          <a:p>
            <a:pPr marL="228600" lvl="0" indent="-228600" algn="just" defTabSz="914400">
              <a:lnSpc>
                <a:spcPct val="150000"/>
              </a:lnSpc>
              <a:spcBef>
                <a:spcPts val="1000"/>
              </a:spcBef>
              <a:buFontTx/>
              <a:buChar char="-"/>
            </a:pPr>
            <a:r>
              <a:rPr lang="es-ES" sz="1200" dirty="0">
                <a:solidFill>
                  <a:prstClr val="black"/>
                </a:solidFill>
                <a:latin typeface="Segoe UI" panose="020B0502040204020203" pitchFamily="34" charset="0"/>
                <a:cs typeface="Segoe UI" panose="020B0502040204020203" pitchFamily="34" charset="0"/>
              </a:rPr>
              <a:t>No se aceptarán documentos sobre citas, reuniones, etc. El rendimiento de exámenes recuperativos será secuencial y en una misma oportunidad determinada por Academia de Obras Públicas</a:t>
            </a:r>
            <a:r>
              <a:rPr lang="es-ES" sz="1200" dirty="0" smtClean="0">
                <a:solidFill>
                  <a:prstClr val="black"/>
                </a:solidFill>
                <a:latin typeface="Segoe UI" panose="020B0502040204020203" pitchFamily="34" charset="0"/>
                <a:cs typeface="Segoe UI" panose="020B0502040204020203" pitchFamily="34" charset="0"/>
              </a:rPr>
              <a:t>.</a:t>
            </a:r>
            <a:endParaRPr lang="es-ES" sz="1200" b="1"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3131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47700" y="1287864"/>
            <a:ext cx="7886700" cy="3093636"/>
          </a:xfrm>
        </p:spPr>
        <p:txBody>
          <a:bodyPr>
            <a:noAutofit/>
          </a:bodyPr>
          <a:lstStyle/>
          <a:p>
            <a:pPr marL="0" lvl="0" indent="0" algn="just" defTabSz="914400">
              <a:lnSpc>
                <a:spcPct val="160000"/>
              </a:lnSpc>
              <a:spcBef>
                <a:spcPts val="1000"/>
              </a:spcBef>
              <a:buNone/>
            </a:pPr>
            <a:r>
              <a:rPr lang="es-ES" sz="1200" b="1" dirty="0">
                <a:solidFill>
                  <a:prstClr val="black"/>
                </a:solidFill>
                <a:latin typeface="Segoe UI" panose="020B0502040204020203" pitchFamily="34" charset="0"/>
                <a:cs typeface="Segoe UI" panose="020B0502040204020203" pitchFamily="34" charset="0"/>
              </a:rPr>
              <a:t>Título IV: Registros de Notas y Asistencias</a:t>
            </a:r>
            <a:endParaRPr lang="es-CL" sz="12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7º. Los informes de notas y asistencia serán emitidos por Academia al final del Programa, Dicho reporte estará disponible exclusivamente para las Direcciones, Divisiones y Departamentos de Desarrollo y Gestión de Personas de las Direcciones y Servicios MOP, además de los alumnos/as.</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endParaRPr lang="es-ES" sz="1200" b="1"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3534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15043" y="1298750"/>
            <a:ext cx="7886700" cy="3093636"/>
          </a:xfrm>
        </p:spPr>
        <p:txBody>
          <a:bodyPr>
            <a:noAutofit/>
          </a:bodyPr>
          <a:lstStyle/>
          <a:p>
            <a:pPr marL="0" lvl="0" indent="0" algn="just" defTabSz="914400">
              <a:lnSpc>
                <a:spcPct val="150000"/>
              </a:lnSpc>
              <a:spcBef>
                <a:spcPts val="1000"/>
              </a:spcBef>
              <a:buNone/>
            </a:pPr>
            <a:r>
              <a:rPr lang="es-ES" sz="1200" b="1" dirty="0">
                <a:solidFill>
                  <a:prstClr val="black"/>
                </a:solidFill>
                <a:latin typeface="Segoe UI" panose="020B0502040204020203" pitchFamily="34" charset="0"/>
                <a:cs typeface="Segoe UI" panose="020B0502040204020203" pitchFamily="34" charset="0"/>
              </a:rPr>
              <a:t>Título V: Código de Honor y Normas de Conducta</a:t>
            </a:r>
            <a:endParaRPr lang="es-CL" sz="12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8º. Es deber de todo alumno/a observar una conducta ética, leal, honorable, honesta y de respeto en el contexto del proceso de aprendizaje, hacia el equipo Academia su equipo docente y los demás alumnos/as.</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9º. El alumno/a deberá mantener una sana convivencia, en todas las actividades desarrolladas en cada uno de los cursos integrantes del Programa. En especial, la conducta del alumno/a debe permitir siempre la adecuada realización de las actividades académicas. Al momento de adquirir la calidad de alumno/a de Academia, el/la estudiante asume el deber de obrar de buena fe en todos los ámbitos de su quehacer y especialmente compromete su honor en orden a evitar conductas que impliquen fraude académico, entendiendo por tal, todo acto que impida una correcta evaluación académica.</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endParaRPr lang="es-ES" sz="1200" b="1"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2439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628650" y="1138002"/>
            <a:ext cx="7886700" cy="771185"/>
          </a:xfrm>
        </p:spPr>
        <p:txBody>
          <a:bodyPr>
            <a:normAutofit/>
          </a:bodyPr>
          <a:lstStyle/>
          <a:p>
            <a:r>
              <a:rPr lang="es-ES" sz="1400" b="1" dirty="0">
                <a:latin typeface="Segoe UI" panose="020B0502040204020203" pitchFamily="34" charset="0"/>
                <a:cs typeface="Segoe UI" panose="020B0502040204020203" pitchFamily="34" charset="0"/>
              </a:rPr>
              <a:t>II. Fundamentación</a:t>
            </a:r>
            <a:br>
              <a:rPr lang="es-ES" sz="1400" b="1" dirty="0">
                <a:latin typeface="Segoe UI" panose="020B0502040204020203" pitchFamily="34" charset="0"/>
                <a:cs typeface="Segoe UI" panose="020B0502040204020203" pitchFamily="34" charset="0"/>
              </a:rPr>
            </a:br>
            <a:endParaRPr lang="es-CL" sz="1400" dirty="0"/>
          </a:p>
        </p:txBody>
      </p:sp>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2049864"/>
            <a:ext cx="7886700" cy="2582857"/>
          </a:xfrm>
        </p:spPr>
        <p:txBody>
          <a:bodyPr>
            <a:normAutofit lnSpcReduction="10000"/>
          </a:bodyPr>
          <a:lstStyle/>
          <a:p>
            <a:pPr marL="0" indent="0" algn="just">
              <a:lnSpc>
                <a:spcPct val="150000"/>
              </a:lnSpc>
              <a:buNone/>
            </a:pPr>
            <a:r>
              <a:rPr lang="es-ES" sz="1200" dirty="0">
                <a:latin typeface="Segoe UI" panose="020B0502040204020203" pitchFamily="34" charset="0"/>
                <a:cs typeface="Segoe UI" panose="020B0502040204020203" pitchFamily="34" charset="0"/>
              </a:rPr>
              <a:t>L</a:t>
            </a:r>
            <a:r>
              <a:rPr lang="es-ES" sz="1200" dirty="0" smtClean="0">
                <a:latin typeface="Segoe UI" panose="020B0502040204020203" pitchFamily="34" charset="0"/>
                <a:cs typeface="Segoe UI" panose="020B0502040204020203" pitchFamily="34" charset="0"/>
              </a:rPr>
              <a:t>a inversión en </a:t>
            </a:r>
            <a:r>
              <a:rPr lang="es-ES" sz="1200" dirty="0">
                <a:latin typeface="Segoe UI" panose="020B0502040204020203" pitchFamily="34" charset="0"/>
                <a:cs typeface="Segoe UI" panose="020B0502040204020203" pitchFamily="34" charset="0"/>
              </a:rPr>
              <a:t>infraestructura pública </a:t>
            </a:r>
            <a:r>
              <a:rPr lang="es-ES" sz="1200" dirty="0" smtClean="0">
                <a:latin typeface="Segoe UI" panose="020B0502040204020203" pitchFamily="34" charset="0"/>
                <a:cs typeface="Segoe UI" panose="020B0502040204020203" pitchFamily="34" charset="0"/>
              </a:rPr>
              <a:t>y gestión </a:t>
            </a:r>
            <a:r>
              <a:rPr lang="es-ES" sz="1200" dirty="0">
                <a:latin typeface="Segoe UI" panose="020B0502040204020203" pitchFamily="34" charset="0"/>
                <a:cs typeface="Segoe UI" panose="020B0502040204020203" pitchFamily="34" charset="0"/>
              </a:rPr>
              <a:t>del recurso hídrico como ejes clave del desarrollo </a:t>
            </a:r>
            <a:r>
              <a:rPr lang="es-ES" sz="1200" dirty="0" smtClean="0">
                <a:latin typeface="Segoe UI" panose="020B0502040204020203" pitchFamily="34" charset="0"/>
                <a:cs typeface="Segoe UI" panose="020B0502040204020203" pitchFamily="34" charset="0"/>
              </a:rPr>
              <a:t>económico del país, </a:t>
            </a:r>
            <a:r>
              <a:rPr lang="es-ES" sz="1200" dirty="0">
                <a:latin typeface="Segoe UI" panose="020B0502040204020203" pitchFamily="34" charset="0"/>
                <a:cs typeface="Segoe UI" panose="020B0502040204020203" pitchFamily="34" charset="0"/>
              </a:rPr>
              <a:t>representan un desafío de gran relevancia para el capital humano institucional ligado a la inspección </a:t>
            </a:r>
            <a:r>
              <a:rPr lang="es-ES" sz="1200" dirty="0" smtClean="0">
                <a:latin typeface="Segoe UI" panose="020B0502040204020203" pitchFamily="34" charset="0"/>
                <a:cs typeface="Segoe UI" panose="020B0502040204020203" pitchFamily="34" charset="0"/>
              </a:rPr>
              <a:t>fiscal MOP, </a:t>
            </a:r>
            <a:r>
              <a:rPr lang="es-ES" sz="1200" dirty="0">
                <a:latin typeface="Segoe UI" panose="020B0502040204020203" pitchFamily="34" charset="0"/>
                <a:cs typeface="Segoe UI" panose="020B0502040204020203" pitchFamily="34" charset="0"/>
              </a:rPr>
              <a:t>quienes a través de </a:t>
            </a:r>
            <a:r>
              <a:rPr lang="es-ES" sz="1200" dirty="0" smtClean="0">
                <a:latin typeface="Segoe UI" panose="020B0502040204020203" pitchFamily="34" charset="0"/>
                <a:cs typeface="Segoe UI" panose="020B0502040204020203" pitchFamily="34" charset="0"/>
              </a:rPr>
              <a:t>su conocimiento </a:t>
            </a:r>
            <a:r>
              <a:rPr lang="es-ES" sz="1200" dirty="0">
                <a:latin typeface="Segoe UI" panose="020B0502040204020203" pitchFamily="34" charset="0"/>
                <a:cs typeface="Segoe UI" panose="020B0502040204020203" pitchFamily="34" charset="0"/>
              </a:rPr>
              <a:t>experto </a:t>
            </a:r>
            <a:r>
              <a:rPr lang="es-ES" sz="1200" dirty="0" smtClean="0">
                <a:latin typeface="Segoe UI" panose="020B0502040204020203" pitchFamily="34" charset="0"/>
                <a:cs typeface="Segoe UI" panose="020B0502040204020203" pitchFamily="34" charset="0"/>
              </a:rPr>
              <a:t>y competencias, supervisan el cumplimiento de los </a:t>
            </a:r>
            <a:r>
              <a:rPr lang="es-ES" sz="1200" dirty="0">
                <a:latin typeface="Segoe UI" panose="020B0502040204020203" pitchFamily="34" charset="0"/>
                <a:cs typeface="Segoe UI" panose="020B0502040204020203" pitchFamily="34" charset="0"/>
              </a:rPr>
              <a:t>contratos de obra pública, fiscalizando de manera oportuna, eficiente y eficaz su </a:t>
            </a:r>
            <a:r>
              <a:rPr lang="es-ES" sz="1200" dirty="0" smtClean="0">
                <a:latin typeface="Segoe UI" panose="020B0502040204020203" pitchFamily="34" charset="0"/>
                <a:cs typeface="Segoe UI" panose="020B0502040204020203" pitchFamily="34" charset="0"/>
              </a:rPr>
              <a:t>normal ejecución, </a:t>
            </a:r>
            <a:r>
              <a:rPr lang="es-ES" sz="1200" dirty="0">
                <a:latin typeface="Segoe UI" panose="020B0502040204020203" pitchFamily="34" charset="0"/>
                <a:cs typeface="Segoe UI" panose="020B0502040204020203" pitchFamily="34" charset="0"/>
              </a:rPr>
              <a:t>impactando en mejoras al entorno público, conectividad, niveles de satisfacción y calidad de vida de la ciudadanía.</a:t>
            </a:r>
          </a:p>
          <a:p>
            <a:pPr marL="0" indent="0" algn="just">
              <a:lnSpc>
                <a:spcPct val="150000"/>
              </a:lnSpc>
              <a:buNone/>
            </a:pPr>
            <a:r>
              <a:rPr lang="es-ES" sz="1200" dirty="0">
                <a:latin typeface="Segoe UI" panose="020B0502040204020203" pitchFamily="34" charset="0"/>
                <a:cs typeface="Segoe UI" panose="020B0502040204020203" pitchFamily="34" charset="0"/>
              </a:rPr>
              <a:t>El ejercicio de la inspección fiscal requiere formación, capacitación y un aprendizaje continuo basado en la transferencia del conocimiento experto residente y la experiencia aprendida respecto del saber hacer MOP para un desempeño exitoso, orientado a la mejora continua de los estándares de calidad y el fortalecimiento de la función publica en contextos de cambio y transformación permanente.</a:t>
            </a:r>
          </a:p>
          <a:p>
            <a:pPr marL="0" indent="0" algn="just">
              <a:lnSpc>
                <a:spcPct val="150000"/>
              </a:lnSpc>
              <a:buNone/>
            </a:pPr>
            <a:endParaRPr lang="es-CL" dirty="0"/>
          </a:p>
        </p:txBody>
      </p:sp>
    </p:spTree>
    <p:extLst>
      <p:ext uri="{BB962C8B-B14F-4D97-AF65-F5344CB8AC3E}">
        <p14:creationId xmlns:p14="http://schemas.microsoft.com/office/powerpoint/2010/main" val="2406755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197022"/>
            <a:ext cx="7886700" cy="3093636"/>
          </a:xfrm>
        </p:spPr>
        <p:txBody>
          <a:bodyPr>
            <a:noAutofit/>
          </a:bodyPr>
          <a:lstStyle/>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10º. Entre otras, el Alumno/a no podrá:</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a. Emplear, procurarse o facilitar información u otros medios destinados a perturbar o impedir una correcta evaluación académica, antes, durante o después del desarrollo de cada evaluación.</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b. Utilizar o proporcionar para fines no autorizados información o documentos confidenciales de Academia de Obras Públicas.</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c. Transcribir, sin la correspondiente cita de su autor, textos, artículos, monografías, apuntes de clases u otras obras y trabajos, en cualquier actividad académica.</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d. Presentar documentos adulterados o falsos a Academia.</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e. Suplantar personas o permitir ser suplantado por otra persona.</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f. Incumplir el reglamento de higiene y seguridad u otro que se deba cumplir en las dependencias del Ministerio.</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endParaRPr lang="es-ES" sz="1200" b="1"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1553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582386" y="1316765"/>
            <a:ext cx="7886700" cy="3093636"/>
          </a:xfrm>
        </p:spPr>
        <p:txBody>
          <a:bodyPr>
            <a:noAutofit/>
          </a:bodyPr>
          <a:lstStyle/>
          <a:p>
            <a:pPr marL="0" lvl="0" indent="0" algn="just" defTabSz="914400">
              <a:lnSpc>
                <a:spcPct val="150000"/>
              </a:lnSpc>
              <a:spcBef>
                <a:spcPts val="1000"/>
              </a:spcBef>
              <a:buNone/>
            </a:pPr>
            <a:r>
              <a:rPr lang="es-ES" sz="1200" b="1" dirty="0">
                <a:solidFill>
                  <a:prstClr val="black"/>
                </a:solidFill>
                <a:latin typeface="Segoe UI" panose="020B0502040204020203" pitchFamily="34" charset="0"/>
                <a:cs typeface="Segoe UI" panose="020B0502040204020203" pitchFamily="34" charset="0"/>
              </a:rPr>
              <a:t>Título VI: Otras situaciones. </a:t>
            </a:r>
            <a:endParaRPr lang="es-CL" sz="1200" b="1"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11º. Cualquier situación no contemplada será definida por el Jefe del Departamento de Capacitación y Estudios Academia de Obras Públicas.</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0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Para consultas favor comunicarse con él Sr. James Spencer Olave. Psicólogo Organizacional. </a:t>
            </a:r>
          </a:p>
          <a:p>
            <a:pPr marL="0" lvl="0" indent="0" algn="just" defTabSz="914400">
              <a:lnSpc>
                <a:spcPct val="100000"/>
              </a:lnSpc>
              <a:spcBef>
                <a:spcPts val="1000"/>
              </a:spcBef>
              <a:buNone/>
            </a:pPr>
            <a:r>
              <a:rPr lang="es-ES" sz="1200" dirty="0" err="1">
                <a:solidFill>
                  <a:prstClr val="black"/>
                </a:solidFill>
                <a:latin typeface="Segoe UI" panose="020B0502040204020203" pitchFamily="34" charset="0"/>
                <a:cs typeface="Segoe UI" panose="020B0502040204020203" pitchFamily="34" charset="0"/>
              </a:rPr>
              <a:t>Msc</a:t>
            </a:r>
            <a:r>
              <a:rPr lang="es-ES" sz="1200" dirty="0">
                <a:solidFill>
                  <a:prstClr val="black"/>
                </a:solidFill>
                <a:latin typeface="Segoe UI" panose="020B0502040204020203" pitchFamily="34" charset="0"/>
                <a:cs typeface="Segoe UI" panose="020B0502040204020203" pitchFamily="34" charset="0"/>
              </a:rPr>
              <a:t>. Jefe Departamento de Capacitación y </a:t>
            </a:r>
            <a:r>
              <a:rPr lang="es-ES" sz="1200" dirty="0" smtClean="0">
                <a:solidFill>
                  <a:prstClr val="black"/>
                </a:solidFill>
                <a:latin typeface="Segoe UI" panose="020B0502040204020203" pitchFamily="34" charset="0"/>
                <a:cs typeface="Segoe UI" panose="020B0502040204020203" pitchFamily="34" charset="0"/>
              </a:rPr>
              <a:t>Estudios.</a:t>
            </a:r>
            <a:endParaRPr lang="es-ES"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00000"/>
              </a:lnSpc>
              <a:spcBef>
                <a:spcPts val="1000"/>
              </a:spcBef>
              <a:buNone/>
            </a:pPr>
            <a:r>
              <a:rPr lang="es-ES" sz="1200" dirty="0">
                <a:solidFill>
                  <a:prstClr val="black"/>
                </a:solidFill>
                <a:latin typeface="Segoe UI" panose="020B0502040204020203" pitchFamily="34" charset="0"/>
                <a:cs typeface="Segoe UI" panose="020B0502040204020203" pitchFamily="34" charset="0"/>
              </a:rPr>
              <a:t>Correo electrónico: </a:t>
            </a:r>
            <a:r>
              <a:rPr lang="es-ES" sz="1200" u="sng" dirty="0">
                <a:solidFill>
                  <a:prstClr val="black"/>
                </a:solidFill>
                <a:latin typeface="Segoe UI" panose="020B0502040204020203" pitchFamily="34" charset="0"/>
                <a:cs typeface="Segoe UI" panose="020B0502040204020203" pitchFamily="34" charset="0"/>
                <a:hlinkClick r:id="rId3"/>
              </a:rPr>
              <a:t>james.spencer@mop.gov.cl</a:t>
            </a:r>
            <a:r>
              <a:rPr lang="es-ES" sz="1200" dirty="0">
                <a:solidFill>
                  <a:prstClr val="black"/>
                </a:solidFill>
                <a:latin typeface="Segoe UI" panose="020B0502040204020203" pitchFamily="34" charset="0"/>
                <a:cs typeface="Segoe UI" panose="020B0502040204020203" pitchFamily="34" charset="0"/>
              </a:rPr>
              <a:t>  Fono: 56-2-4493134. </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00000"/>
              </a:lnSpc>
              <a:spcBef>
                <a:spcPts val="1000"/>
              </a:spcBef>
              <a:buNone/>
            </a:pPr>
            <a:endParaRPr lang="es-CL" sz="12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04044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36815" y="1360308"/>
            <a:ext cx="7886700" cy="3093636"/>
          </a:xfrm>
        </p:spPr>
        <p:txBody>
          <a:bodyPr>
            <a:noAutofit/>
          </a:bodyPr>
          <a:lstStyle/>
          <a:p>
            <a:pPr marL="0" lvl="0" indent="0" algn="just" defTabSz="914400">
              <a:lnSpc>
                <a:spcPct val="150000"/>
              </a:lnSpc>
              <a:spcBef>
                <a:spcPts val="1000"/>
              </a:spcBef>
              <a:buNone/>
            </a:pPr>
            <a:r>
              <a:rPr lang="es-ES" sz="1200" dirty="0" smtClean="0">
                <a:solidFill>
                  <a:prstClr val="black"/>
                </a:solidFill>
                <a:latin typeface="Segoe UI" panose="020B0502040204020203" pitchFamily="34" charset="0"/>
                <a:cs typeface="Segoe UI" panose="020B0502040204020203" pitchFamily="34" charset="0"/>
              </a:rPr>
              <a:t>El </a:t>
            </a:r>
            <a:r>
              <a:rPr lang="es-ES" sz="1200" dirty="0">
                <a:solidFill>
                  <a:prstClr val="black"/>
                </a:solidFill>
                <a:latin typeface="Segoe UI" panose="020B0502040204020203" pitchFamily="34" charset="0"/>
                <a:cs typeface="Segoe UI" panose="020B0502040204020203" pitchFamily="34" charset="0"/>
              </a:rPr>
              <a:t>presente Programa ha sido elaborado por el Departamento de Capacitación y Estudios </a:t>
            </a:r>
            <a:r>
              <a:rPr lang="es-ES" sz="1200" dirty="0" smtClean="0">
                <a:solidFill>
                  <a:prstClr val="black"/>
                </a:solidFill>
                <a:latin typeface="Segoe UI" panose="020B0502040204020203" pitchFamily="34" charset="0"/>
                <a:cs typeface="Segoe UI" panose="020B0502040204020203" pitchFamily="34" charset="0"/>
              </a:rPr>
              <a:t>Academia </a:t>
            </a:r>
            <a:r>
              <a:rPr lang="es-ES" sz="1200" dirty="0">
                <a:solidFill>
                  <a:prstClr val="black"/>
                </a:solidFill>
                <a:latin typeface="Segoe UI" panose="020B0502040204020203" pitchFamily="34" charset="0"/>
                <a:cs typeface="Segoe UI" panose="020B0502040204020203" pitchFamily="34" charset="0"/>
              </a:rPr>
              <a:t>de Obras Públicas de Chile Presidente José Manuel </a:t>
            </a:r>
            <a:r>
              <a:rPr lang="es-ES" sz="1200" dirty="0" smtClean="0">
                <a:solidFill>
                  <a:prstClr val="black"/>
                </a:solidFill>
                <a:latin typeface="Segoe UI" panose="020B0502040204020203" pitchFamily="34" charset="0"/>
                <a:cs typeface="Segoe UI" panose="020B0502040204020203" pitchFamily="34" charset="0"/>
              </a:rPr>
              <a:t>Balmaceda. División </a:t>
            </a:r>
            <a:r>
              <a:rPr lang="es-ES" sz="1200" dirty="0">
                <a:solidFill>
                  <a:prstClr val="black"/>
                </a:solidFill>
                <a:latin typeface="Segoe UI" panose="020B0502040204020203" pitchFamily="34" charset="0"/>
                <a:cs typeface="Segoe UI" panose="020B0502040204020203" pitchFamily="34" charset="0"/>
              </a:rPr>
              <a:t>de Desarrollo y Gestión de Personas. </a:t>
            </a:r>
            <a:r>
              <a:rPr lang="es-ES" sz="1200" dirty="0" smtClean="0">
                <a:solidFill>
                  <a:prstClr val="black"/>
                </a:solidFill>
                <a:latin typeface="Segoe UI" panose="020B0502040204020203" pitchFamily="34" charset="0"/>
                <a:cs typeface="Segoe UI" panose="020B0502040204020203" pitchFamily="34" charset="0"/>
              </a:rPr>
              <a:t>Subsecretaría </a:t>
            </a:r>
            <a:r>
              <a:rPr lang="es-ES" sz="1200" dirty="0">
                <a:solidFill>
                  <a:prstClr val="black"/>
                </a:solidFill>
                <a:latin typeface="Segoe UI" panose="020B0502040204020203" pitchFamily="34" charset="0"/>
                <a:cs typeface="Segoe UI" panose="020B0502040204020203" pitchFamily="34" charset="0"/>
              </a:rPr>
              <a:t>de Obras Públicas.</a:t>
            </a:r>
            <a:r>
              <a:rPr lang="es-CL" sz="1200" dirty="0">
                <a:solidFill>
                  <a:prstClr val="black"/>
                </a:solidFill>
                <a:latin typeface="Segoe UI" panose="020B0502040204020203" pitchFamily="34" charset="0"/>
                <a:cs typeface="Segoe UI" panose="020B0502040204020203" pitchFamily="34" charset="0"/>
              </a:rPr>
              <a:t>  </a:t>
            </a:r>
            <a:r>
              <a:rPr lang="es-ES" sz="1200" dirty="0" err="1" smtClean="0">
                <a:solidFill>
                  <a:prstClr val="black"/>
                </a:solidFill>
                <a:latin typeface="Segoe UI" panose="020B0502040204020203" pitchFamily="34" charset="0"/>
                <a:cs typeface="Segoe UI" panose="020B0502040204020203" pitchFamily="34" charset="0"/>
              </a:rPr>
              <a:t>Morand</a:t>
            </a:r>
            <a:r>
              <a:rPr lang="es-CL" altLang="zh-CN" sz="1200" dirty="0">
                <a:solidFill>
                  <a:prstClr val="black"/>
                </a:solidFill>
                <a:latin typeface="Segoe UI" panose="020B0502040204020203" pitchFamily="34" charset="0"/>
                <a:cs typeface="Segoe UI" panose="020B0502040204020203" pitchFamily="34" charset="0"/>
              </a:rPr>
              <a:t>é</a:t>
            </a:r>
            <a:r>
              <a:rPr lang="es-ES" sz="1200" dirty="0">
                <a:solidFill>
                  <a:prstClr val="black"/>
                </a:solidFill>
                <a:latin typeface="Segoe UI" panose="020B0502040204020203" pitchFamily="34" charset="0"/>
                <a:cs typeface="Segoe UI" panose="020B0502040204020203" pitchFamily="34" charset="0"/>
              </a:rPr>
              <a:t> 71. 6</a:t>
            </a:r>
            <a:r>
              <a:rPr lang="es-ES" sz="1200" baseline="30000" dirty="0">
                <a:solidFill>
                  <a:prstClr val="black"/>
                </a:solidFill>
                <a:latin typeface="Segoe UI" panose="020B0502040204020203" pitchFamily="34" charset="0"/>
                <a:cs typeface="Segoe UI" panose="020B0502040204020203" pitchFamily="34" charset="0"/>
              </a:rPr>
              <a:t>to</a:t>
            </a:r>
            <a:r>
              <a:rPr lang="es-ES" sz="1200" dirty="0">
                <a:solidFill>
                  <a:prstClr val="black"/>
                </a:solidFill>
                <a:latin typeface="Segoe UI" panose="020B0502040204020203" pitchFamily="34" charset="0"/>
                <a:cs typeface="Segoe UI" panose="020B0502040204020203" pitchFamily="34" charset="0"/>
              </a:rPr>
              <a:t> piso. Oficina 606</a:t>
            </a:r>
            <a:r>
              <a:rPr lang="es-ES" sz="1200" dirty="0" smtClean="0">
                <a:solidFill>
                  <a:prstClr val="black"/>
                </a:solidFill>
                <a:latin typeface="Segoe UI" panose="020B0502040204020203" pitchFamily="34" charset="0"/>
                <a:cs typeface="Segoe UI" panose="020B0502040204020203" pitchFamily="34" charset="0"/>
              </a:rPr>
              <a:t>. Tel: 56 2- 24493134</a:t>
            </a:r>
          </a:p>
          <a:p>
            <a:pPr marL="0" lvl="0" indent="0" algn="just" defTabSz="914400">
              <a:lnSpc>
                <a:spcPct val="150000"/>
              </a:lnSpc>
              <a:spcBef>
                <a:spcPts val="1000"/>
              </a:spcBef>
              <a:buNone/>
            </a:pPr>
            <a:r>
              <a:rPr lang="es-ES" sz="1200" dirty="0" smtClean="0">
                <a:solidFill>
                  <a:prstClr val="black"/>
                </a:solidFill>
                <a:latin typeface="Segoe UI" panose="020B0502040204020203" pitchFamily="34" charset="0"/>
                <a:cs typeface="Segoe UI" panose="020B0502040204020203" pitchFamily="34" charset="0"/>
              </a:rPr>
              <a:t>Correo electrónico Institucional: </a:t>
            </a:r>
            <a:r>
              <a:rPr lang="es-ES" sz="1200" dirty="0" smtClean="0">
                <a:solidFill>
                  <a:prstClr val="black"/>
                </a:solidFill>
                <a:latin typeface="Segoe UI" panose="020B0502040204020203" pitchFamily="34" charset="0"/>
                <a:cs typeface="Segoe UI" panose="020B0502040204020203" pitchFamily="34" charset="0"/>
                <a:hlinkClick r:id="rId3"/>
              </a:rPr>
              <a:t>james.spencer@mop.gov.cl</a:t>
            </a:r>
            <a:r>
              <a:rPr lang="es-ES" sz="1200" dirty="0" smtClean="0">
                <a:solidFill>
                  <a:prstClr val="black"/>
                </a:solidFill>
                <a:latin typeface="Segoe UI" panose="020B0502040204020203" pitchFamily="34" charset="0"/>
                <a:cs typeface="Segoe UI" panose="020B0502040204020203" pitchFamily="34" charset="0"/>
              </a:rPr>
              <a:t> </a:t>
            </a:r>
            <a:endParaRPr lang="es-CL" sz="1200" dirty="0">
              <a:solidFill>
                <a:prstClr val="black"/>
              </a:solidFill>
              <a:latin typeface="Segoe UI" panose="020B0502040204020203" pitchFamily="34" charset="0"/>
              <a:cs typeface="Segoe UI" panose="020B0502040204020203" pitchFamily="34" charset="0"/>
            </a:endParaRPr>
          </a:p>
          <a:p>
            <a:pPr marL="0" lvl="0" indent="0" algn="just" defTabSz="914400">
              <a:lnSpc>
                <a:spcPct val="150000"/>
              </a:lnSpc>
              <a:spcBef>
                <a:spcPts val="1000"/>
              </a:spcBef>
              <a:buNone/>
            </a:pPr>
            <a:endParaRPr lang="es-ES" sz="1200" b="1"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9886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0D67872-CE46-4872-AA90-A62EFA582F6B}"/>
              </a:ext>
            </a:extLst>
          </p:cNvPr>
          <p:cNvPicPr>
            <a:picLocks noChangeAspect="1"/>
          </p:cNvPicPr>
          <p:nvPr/>
        </p:nvPicPr>
        <p:blipFill>
          <a:blip r:embed="rId3"/>
          <a:stretch>
            <a:fillRect/>
          </a:stretch>
        </p:blipFill>
        <p:spPr>
          <a:xfrm>
            <a:off x="142593" y="1464315"/>
            <a:ext cx="9001408" cy="2008000"/>
          </a:xfrm>
          <a:prstGeom prst="rect">
            <a:avLst/>
          </a:prstGeom>
        </p:spPr>
      </p:pic>
    </p:spTree>
    <p:extLst>
      <p:ext uri="{BB962C8B-B14F-4D97-AF65-F5344CB8AC3E}">
        <p14:creationId xmlns:p14="http://schemas.microsoft.com/office/powerpoint/2010/main" val="424071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6D9DF3-5E39-5C77-B480-063FF56C5F6E}"/>
              </a:ext>
            </a:extLst>
          </p:cNvPr>
          <p:cNvSpPr>
            <a:spLocks noGrp="1"/>
          </p:cNvSpPr>
          <p:nvPr>
            <p:ph type="title"/>
          </p:nvPr>
        </p:nvSpPr>
        <p:spPr>
          <a:xfrm>
            <a:off x="628650" y="1138002"/>
            <a:ext cx="7886700" cy="771185"/>
          </a:xfrm>
        </p:spPr>
        <p:txBody>
          <a:bodyPr>
            <a:normAutofit/>
          </a:bodyPr>
          <a:lstStyle/>
          <a:p>
            <a:r>
              <a:rPr lang="es-ES" sz="1400" b="1" dirty="0">
                <a:latin typeface="Segoe UI" panose="020B0502040204020203" pitchFamily="34" charset="0"/>
                <a:cs typeface="Segoe UI" panose="020B0502040204020203" pitchFamily="34" charset="0"/>
              </a:rPr>
              <a:t>III. Descripción del Programa </a:t>
            </a:r>
            <a:br>
              <a:rPr lang="es-ES" sz="1400" b="1" dirty="0">
                <a:latin typeface="Segoe UI" panose="020B0502040204020203" pitchFamily="34" charset="0"/>
                <a:cs typeface="Segoe UI" panose="020B0502040204020203" pitchFamily="34" charset="0"/>
              </a:rPr>
            </a:br>
            <a:r>
              <a:rPr lang="es-ES" sz="1400" b="1" dirty="0">
                <a:latin typeface="Segoe UI" panose="020B0502040204020203" pitchFamily="34" charset="0"/>
                <a:cs typeface="Segoe UI" panose="020B0502040204020203" pitchFamily="34" charset="0"/>
              </a:rPr>
              <a:t/>
            </a:r>
            <a:br>
              <a:rPr lang="es-ES" sz="1400" b="1" dirty="0">
                <a:latin typeface="Segoe UI" panose="020B0502040204020203" pitchFamily="34" charset="0"/>
                <a:cs typeface="Segoe UI" panose="020B0502040204020203" pitchFamily="34" charset="0"/>
              </a:rPr>
            </a:br>
            <a:endParaRPr lang="es-CL" sz="1400" dirty="0"/>
          </a:p>
        </p:txBody>
      </p:sp>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2049864"/>
            <a:ext cx="7886700" cy="2761622"/>
          </a:xfrm>
        </p:spPr>
        <p:txBody>
          <a:bodyPr>
            <a:normAutofit fontScale="32500" lnSpcReduction="20000"/>
          </a:bodyPr>
          <a:lstStyle/>
          <a:p>
            <a:pPr marL="0" indent="0" algn="just">
              <a:lnSpc>
                <a:spcPct val="170000"/>
              </a:lnSpc>
              <a:buNone/>
            </a:pPr>
            <a:r>
              <a:rPr lang="es-ES" sz="3700" dirty="0" smtClean="0">
                <a:latin typeface="Segoe UI" panose="020B0502040204020203" pitchFamily="34" charset="0"/>
                <a:cs typeface="Segoe UI" panose="020B0502040204020203" pitchFamily="34" charset="0"/>
              </a:rPr>
              <a:t>La Academia </a:t>
            </a:r>
            <a:r>
              <a:rPr lang="es-ES" sz="3700" dirty="0">
                <a:latin typeface="Segoe UI" panose="020B0502040204020203" pitchFamily="34" charset="0"/>
                <a:cs typeface="Segoe UI" panose="020B0502040204020203" pitchFamily="34" charset="0"/>
              </a:rPr>
              <a:t>junto a su Equipo Docente han diseñado para su implementación mediante metodología hibrida (presencial y virtual sincrónica) una nueva versión del Programa de Inspectores Fiscales. </a:t>
            </a:r>
          </a:p>
          <a:p>
            <a:pPr marL="0" indent="0" algn="just">
              <a:lnSpc>
                <a:spcPct val="170000"/>
              </a:lnSpc>
              <a:buNone/>
            </a:pPr>
            <a:r>
              <a:rPr lang="es-ES" sz="3700" dirty="0">
                <a:latin typeface="Segoe UI" panose="020B0502040204020203" pitchFamily="34" charset="0"/>
                <a:cs typeface="Segoe UI" panose="020B0502040204020203" pitchFamily="34" charset="0"/>
              </a:rPr>
              <a:t>La versión 2026 </a:t>
            </a:r>
            <a:r>
              <a:rPr lang="es-ES" sz="3700" dirty="0" smtClean="0">
                <a:latin typeface="Segoe UI" panose="020B0502040204020203" pitchFamily="34" charset="0"/>
                <a:cs typeface="Segoe UI" panose="020B0502040204020203" pitchFamily="34" charset="0"/>
              </a:rPr>
              <a:t>se estructura </a:t>
            </a:r>
            <a:r>
              <a:rPr lang="es-ES" sz="3700" dirty="0">
                <a:latin typeface="Segoe UI" panose="020B0502040204020203" pitchFamily="34" charset="0"/>
                <a:cs typeface="Segoe UI" panose="020B0502040204020203" pitchFamily="34" charset="0"/>
              </a:rPr>
              <a:t>en formato cursos (</a:t>
            </a:r>
            <a:r>
              <a:rPr lang="es-ES" sz="3700" dirty="0" smtClean="0">
                <a:latin typeface="Segoe UI" panose="020B0502040204020203" pitchFamily="34" charset="0"/>
                <a:cs typeface="Segoe UI" panose="020B0502040204020203" pitchFamily="34" charset="0"/>
              </a:rPr>
              <a:t>3) de </a:t>
            </a:r>
            <a:r>
              <a:rPr lang="es-ES" sz="3700" dirty="0">
                <a:latin typeface="Segoe UI" panose="020B0502040204020203" pitchFamily="34" charset="0"/>
                <a:cs typeface="Segoe UI" panose="020B0502040204020203" pitchFamily="34" charset="0"/>
              </a:rPr>
              <a:t>carácter secuencial e integrativos en su desarrollo y obligatorios para la aprobación integral del programa. La propuesta considera una diversa y amplia variedad de contenidos y recursos de aprendizaje de carácter presencial, sincrónicos y asincrónicos tales como: sesiones de clases presenciales y sincrónicas, material audiovisual, capsulas de aprendizaje, contenido escrito, material de apoyo bibliográfico, foros de consulta, chats interactivos, sesiones de clases grabadas y disponibles en </a:t>
            </a:r>
            <a:r>
              <a:rPr lang="es-ES" sz="3700" dirty="0" err="1">
                <a:latin typeface="Segoe UI" panose="020B0502040204020203" pitchFamily="34" charset="0"/>
                <a:cs typeface="Segoe UI" panose="020B0502040204020203" pitchFamily="34" charset="0"/>
              </a:rPr>
              <a:t>classroom</a:t>
            </a:r>
            <a:r>
              <a:rPr lang="es-ES" sz="3700" dirty="0">
                <a:latin typeface="Segoe UI" panose="020B0502040204020203" pitchFamily="34" charset="0"/>
                <a:cs typeface="Segoe UI" panose="020B0502040204020203" pitchFamily="34" charset="0"/>
              </a:rPr>
              <a:t> Academia, acompañamiento y seguimiento permanente.</a:t>
            </a:r>
          </a:p>
          <a:p>
            <a:pPr marL="0" indent="0" algn="just">
              <a:lnSpc>
                <a:spcPct val="150000"/>
              </a:lnSpc>
              <a:buNone/>
            </a:pPr>
            <a:endParaRPr lang="es-CL" dirty="0"/>
          </a:p>
        </p:txBody>
      </p:sp>
    </p:spTree>
    <p:extLst>
      <p:ext uri="{BB962C8B-B14F-4D97-AF65-F5344CB8AC3E}">
        <p14:creationId xmlns:p14="http://schemas.microsoft.com/office/powerpoint/2010/main" val="314665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73630"/>
            <a:ext cx="7886700" cy="3359092"/>
          </a:xfrm>
        </p:spPr>
        <p:txBody>
          <a:bodyPr>
            <a:normAutofit fontScale="55000" lnSpcReduction="20000"/>
          </a:bodyPr>
          <a:lstStyle/>
          <a:p>
            <a:pPr marL="0" indent="0" algn="just">
              <a:lnSpc>
                <a:spcPct val="150000"/>
              </a:lnSpc>
              <a:buNone/>
            </a:pPr>
            <a:r>
              <a:rPr lang="es-ES" sz="2500" b="1" dirty="0">
                <a:latin typeface="Segoe UI" panose="020B0502040204020203" pitchFamily="34" charset="0"/>
                <a:cs typeface="Segoe UI" panose="020B0502040204020203" pitchFamily="34" charset="0"/>
              </a:rPr>
              <a:t>IV. Objetivo </a:t>
            </a:r>
          </a:p>
          <a:p>
            <a:pPr marL="0" indent="0" algn="just">
              <a:lnSpc>
                <a:spcPct val="170000"/>
              </a:lnSpc>
              <a:buNone/>
            </a:pPr>
            <a:r>
              <a:rPr lang="es-ES" sz="2200" dirty="0">
                <a:latin typeface="Segoe UI" panose="020B0502040204020203" pitchFamily="34" charset="0"/>
                <a:cs typeface="Segoe UI" panose="020B0502040204020203" pitchFamily="34" charset="0"/>
              </a:rPr>
              <a:t>Proporcionar herramientas cognitivas, actitudinales y valóricas que faciliten el ejercicio del cargo de Inspector/a Fiscal fortaleciendo su desempeño y creando redes que faciliten el intercambio del conocimiento. </a:t>
            </a:r>
          </a:p>
          <a:p>
            <a:pPr marL="0" indent="0" algn="just">
              <a:lnSpc>
                <a:spcPct val="170000"/>
              </a:lnSpc>
              <a:buNone/>
            </a:pPr>
            <a:endParaRPr lang="es-ES" sz="2400" dirty="0"/>
          </a:p>
          <a:p>
            <a:pPr marL="0" indent="0" algn="just">
              <a:lnSpc>
                <a:spcPct val="150000"/>
              </a:lnSpc>
              <a:buNone/>
            </a:pPr>
            <a:r>
              <a:rPr lang="es-ES" sz="2500" b="1" dirty="0" smtClean="0">
                <a:latin typeface="Segoe UI" panose="020B0502040204020203" pitchFamily="34" charset="0"/>
                <a:cs typeface="Segoe UI" panose="020B0502040204020203" pitchFamily="34" charset="0"/>
              </a:rPr>
              <a:t>V. Perfil del Alumno/a Publico Objetivo</a:t>
            </a:r>
          </a:p>
          <a:p>
            <a:pPr marL="0" indent="0" algn="just">
              <a:lnSpc>
                <a:spcPct val="170000"/>
              </a:lnSpc>
              <a:buNone/>
            </a:pPr>
            <a:r>
              <a:rPr lang="es-ES" sz="2200" dirty="0" smtClean="0">
                <a:latin typeface="Segoe UI" panose="020B0502040204020203" pitchFamily="34" charset="0"/>
                <a:cs typeface="Segoe UI" panose="020B0502040204020203" pitchFamily="34" charset="0"/>
              </a:rPr>
              <a:t>Dirigido a todos aquellos funcionarios/as que se desempeñan en el ámbito de la inspección fiscal: inspectores/as fiscales y equipos de apoyo que por la naturaleza de su cargo y funciones requieren adquirir conocimientos, habilidades y competencias claves en este ámbito de gestión institucional.</a:t>
            </a:r>
          </a:p>
          <a:p>
            <a:pPr marL="0" indent="0" algn="just">
              <a:lnSpc>
                <a:spcPct val="150000"/>
              </a:lnSpc>
              <a:buNone/>
            </a:pPr>
            <a:endParaRPr lang="es-CL" dirty="0"/>
          </a:p>
        </p:txBody>
      </p:sp>
    </p:spTree>
    <p:extLst>
      <p:ext uri="{BB962C8B-B14F-4D97-AF65-F5344CB8AC3E}">
        <p14:creationId xmlns:p14="http://schemas.microsoft.com/office/powerpoint/2010/main" val="252052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73630"/>
            <a:ext cx="7886700" cy="3359092"/>
          </a:xfrm>
        </p:spPr>
        <p:txBody>
          <a:bodyPr>
            <a:normAutofit/>
          </a:bodyPr>
          <a:lstStyle/>
          <a:p>
            <a:pPr marL="0" indent="0" algn="just">
              <a:lnSpc>
                <a:spcPct val="150000"/>
              </a:lnSpc>
              <a:buNone/>
            </a:pPr>
            <a:r>
              <a:rPr lang="es-ES" sz="1400" b="1" dirty="0" smtClean="0">
                <a:latin typeface="Segoe UI" panose="020B0502040204020203" pitchFamily="34" charset="0"/>
                <a:cs typeface="Segoe UI" panose="020B0502040204020203" pitchFamily="34" charset="0"/>
              </a:rPr>
              <a:t>VI</a:t>
            </a:r>
            <a:r>
              <a:rPr lang="es-ES" sz="1400" b="1" dirty="0">
                <a:latin typeface="Segoe UI" panose="020B0502040204020203" pitchFamily="34" charset="0"/>
                <a:cs typeface="Segoe UI" panose="020B0502040204020203" pitchFamily="34" charset="0"/>
              </a:rPr>
              <a:t>. Modalidad de Clases </a:t>
            </a:r>
          </a:p>
          <a:p>
            <a:pPr algn="just">
              <a:lnSpc>
                <a:spcPct val="150000"/>
              </a:lnSpc>
              <a:buFont typeface="Wingdings" panose="05000000000000000000" pitchFamily="2" charset="2"/>
              <a:buChar char="§"/>
            </a:pPr>
            <a:r>
              <a:rPr lang="es-ES" sz="1200" dirty="0" smtClean="0">
                <a:latin typeface="Segoe UI" panose="020B0502040204020203" pitchFamily="34" charset="0"/>
                <a:cs typeface="Segoe UI" panose="020B0502040204020203" pitchFamily="34" charset="0"/>
              </a:rPr>
              <a:t>Hibrida: Presencial (nivel central) / Virtual Sincrónica (nivel regional).</a:t>
            </a:r>
            <a:endParaRPr lang="es-ES" sz="1200" dirty="0">
              <a:latin typeface="Segoe UI" panose="020B0502040204020203" pitchFamily="34" charset="0"/>
              <a:cs typeface="Segoe UI" panose="020B0502040204020203" pitchFamily="34" charset="0"/>
            </a:endParaRPr>
          </a:p>
          <a:p>
            <a:pPr marL="0" indent="0" algn="just">
              <a:lnSpc>
                <a:spcPct val="150000"/>
              </a:lnSpc>
              <a:buNone/>
            </a:pPr>
            <a:endParaRPr lang="es-ES" sz="2400" dirty="0">
              <a:latin typeface="Segoe UI" panose="020B0502040204020203" pitchFamily="34" charset="0"/>
              <a:cs typeface="Segoe UI" panose="020B0502040204020203" pitchFamily="34" charset="0"/>
            </a:endParaRPr>
          </a:p>
          <a:p>
            <a:pPr marL="0" indent="0" algn="just">
              <a:lnSpc>
                <a:spcPct val="150000"/>
              </a:lnSpc>
              <a:buNone/>
            </a:pPr>
            <a:r>
              <a:rPr lang="es-ES" sz="1400" b="1" dirty="0">
                <a:latin typeface="Segoe UI" panose="020B0502040204020203" pitchFamily="34" charset="0"/>
                <a:cs typeface="Segoe UI" panose="020B0502040204020203" pitchFamily="34" charset="0"/>
              </a:rPr>
              <a:t>VII. Cantidad de Horas</a:t>
            </a:r>
          </a:p>
          <a:p>
            <a:pPr marL="0" indent="0" algn="just">
              <a:lnSpc>
                <a:spcPct val="150000"/>
              </a:lnSpc>
              <a:buNone/>
            </a:pPr>
            <a:r>
              <a:rPr lang="es-ES" sz="1200" dirty="0">
                <a:latin typeface="Segoe UI" panose="020B0502040204020203" pitchFamily="34" charset="0"/>
                <a:cs typeface="Segoe UI" panose="020B0502040204020203" pitchFamily="34" charset="0"/>
              </a:rPr>
              <a:t>Horas Contempladas: 130 horas cronológicas.</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120 horas de contenidos.</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10 horas de evaluaciones.</a:t>
            </a:r>
          </a:p>
          <a:p>
            <a:pPr marL="0" indent="0" algn="just">
              <a:lnSpc>
                <a:spcPct val="150000"/>
              </a:lnSpc>
              <a:buNone/>
            </a:pPr>
            <a:endParaRPr lang="es-CL" dirty="0"/>
          </a:p>
        </p:txBody>
      </p:sp>
    </p:spTree>
    <p:extLst>
      <p:ext uri="{BB962C8B-B14F-4D97-AF65-F5344CB8AC3E}">
        <p14:creationId xmlns:p14="http://schemas.microsoft.com/office/powerpoint/2010/main" val="65685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73630"/>
            <a:ext cx="7886700" cy="3516084"/>
          </a:xfrm>
        </p:spPr>
        <p:txBody>
          <a:bodyPr>
            <a:normAutofit fontScale="77500" lnSpcReduction="20000"/>
          </a:bodyPr>
          <a:lstStyle/>
          <a:p>
            <a:pPr marL="0" indent="0" algn="just">
              <a:lnSpc>
                <a:spcPct val="160000"/>
              </a:lnSpc>
              <a:buNone/>
            </a:pPr>
            <a:r>
              <a:rPr lang="es-ES" sz="1800" b="1" dirty="0" smtClean="0">
                <a:latin typeface="Segoe UI" panose="020B0502040204020203" pitchFamily="34" charset="0"/>
                <a:cs typeface="Segoe UI" panose="020B0502040204020203" pitchFamily="34" charset="0"/>
              </a:rPr>
              <a:t>VIII</a:t>
            </a:r>
            <a:r>
              <a:rPr lang="es-ES" sz="1800" b="1" dirty="0">
                <a:latin typeface="Segoe UI" panose="020B0502040204020203" pitchFamily="34" charset="0"/>
                <a:cs typeface="Segoe UI" panose="020B0502040204020203" pitchFamily="34" charset="0"/>
              </a:rPr>
              <a:t>. Metodología de Clases</a:t>
            </a:r>
          </a:p>
          <a:p>
            <a:pPr marL="0" indent="0" algn="just">
              <a:lnSpc>
                <a:spcPct val="160000"/>
              </a:lnSpc>
              <a:buNone/>
            </a:pPr>
            <a:r>
              <a:rPr lang="es-ES" sz="1500" dirty="0">
                <a:latin typeface="Segoe UI" panose="020B0502040204020203" pitchFamily="34" charset="0"/>
                <a:cs typeface="Segoe UI" panose="020B0502040204020203" pitchFamily="34" charset="0"/>
              </a:rPr>
              <a:t>El programa contempla el desarrollo de sesiones de clases expositivas de parte de un equipo multidisciplinario de docentes expertos en sus distintas disciplinas y áreas de conocimiento, quienes guiarán la experiencia del alumno/a en el análisis de contenidos y temas pertinentes desde un enfoque eminentemente práctico.</a:t>
            </a:r>
          </a:p>
          <a:p>
            <a:pPr marL="0" indent="0" algn="just">
              <a:lnSpc>
                <a:spcPct val="160000"/>
              </a:lnSpc>
              <a:buNone/>
            </a:pPr>
            <a:endParaRPr lang="es-ES" sz="1600" b="1" dirty="0">
              <a:latin typeface="Segoe UI" panose="020B0502040204020203" pitchFamily="34" charset="0"/>
              <a:cs typeface="Segoe UI" panose="020B0502040204020203" pitchFamily="34" charset="0"/>
            </a:endParaRPr>
          </a:p>
          <a:p>
            <a:pPr marL="0" indent="0" algn="just">
              <a:lnSpc>
                <a:spcPct val="160000"/>
              </a:lnSpc>
              <a:buNone/>
            </a:pPr>
            <a:r>
              <a:rPr lang="es-ES" sz="1800" b="1" dirty="0">
                <a:latin typeface="Segoe UI" panose="020B0502040204020203" pitchFamily="34" charset="0"/>
                <a:cs typeface="Segoe UI" panose="020B0502040204020203" pitchFamily="34" charset="0"/>
              </a:rPr>
              <a:t>IX. Requisitos Aprobación</a:t>
            </a:r>
          </a:p>
          <a:p>
            <a:pPr algn="just">
              <a:lnSpc>
                <a:spcPct val="150000"/>
              </a:lnSpc>
              <a:buFont typeface="Wingdings" panose="05000000000000000000" pitchFamily="2" charset="2"/>
              <a:buChar char="§"/>
            </a:pPr>
            <a:r>
              <a:rPr lang="es-ES" sz="1500" dirty="0">
                <a:latin typeface="Segoe UI" panose="020B0502040204020203" pitchFamily="34" charset="0"/>
                <a:cs typeface="Segoe UI" panose="020B0502040204020203" pitchFamily="34" charset="0"/>
              </a:rPr>
              <a:t>Al finalizar cada uno de los cursos, </a:t>
            </a:r>
            <a:r>
              <a:rPr lang="es-ES" sz="1500" dirty="0" smtClean="0">
                <a:latin typeface="Segoe UI" panose="020B0502040204020203" pitchFamily="34" charset="0"/>
                <a:cs typeface="Segoe UI" panose="020B0502040204020203" pitchFamily="34" charset="0"/>
              </a:rPr>
              <a:t>el alumno/a deberá </a:t>
            </a:r>
            <a:r>
              <a:rPr lang="es-ES" sz="1500" dirty="0">
                <a:latin typeface="Segoe UI" panose="020B0502040204020203" pitchFamily="34" charset="0"/>
                <a:cs typeface="Segoe UI" panose="020B0502040204020203" pitchFamily="34" charset="0"/>
              </a:rPr>
              <a:t>rendir un examen final con puntaje máximo de 100 puntos. </a:t>
            </a:r>
            <a:r>
              <a:rPr lang="es-ES" sz="1500" dirty="0" smtClean="0">
                <a:latin typeface="Segoe UI" panose="020B0502040204020203" pitchFamily="34" charset="0"/>
                <a:cs typeface="Segoe UI" panose="020B0502040204020203" pitchFamily="34" charset="0"/>
              </a:rPr>
              <a:t> (</a:t>
            </a:r>
            <a:r>
              <a:rPr lang="es-ES" sz="1500" dirty="0">
                <a:latin typeface="Segoe UI" panose="020B0502040204020203" pitchFamily="34" charset="0"/>
                <a:cs typeface="Segoe UI" panose="020B0502040204020203" pitchFamily="34" charset="0"/>
              </a:rPr>
              <a:t>Mínimo de aprobación: 70 puntos).</a:t>
            </a:r>
          </a:p>
          <a:p>
            <a:pPr algn="just">
              <a:lnSpc>
                <a:spcPct val="150000"/>
              </a:lnSpc>
              <a:buFont typeface="Wingdings" panose="05000000000000000000" pitchFamily="2" charset="2"/>
              <a:buChar char="§"/>
            </a:pPr>
            <a:r>
              <a:rPr lang="es-ES" sz="1500" dirty="0">
                <a:latin typeface="Segoe UI" panose="020B0502040204020203" pitchFamily="34" charset="0"/>
                <a:cs typeface="Segoe UI" panose="020B0502040204020203" pitchFamily="34" charset="0"/>
              </a:rPr>
              <a:t>Cumplir con un 70 % de asistencia a las clases presenciales y sincrónicas de cada uno de los cursos integrantes del programa</a:t>
            </a:r>
            <a:endParaRPr lang="es-ES" sz="15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4327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73630"/>
            <a:ext cx="7886700" cy="3359092"/>
          </a:xfrm>
        </p:spPr>
        <p:txBody>
          <a:bodyPr>
            <a:normAutofit/>
          </a:bodyPr>
          <a:lstStyle/>
          <a:p>
            <a:pPr marL="0" indent="0" algn="just">
              <a:lnSpc>
                <a:spcPct val="160000"/>
              </a:lnSpc>
              <a:buNone/>
            </a:pPr>
            <a:r>
              <a:rPr lang="es-ES" sz="1400" b="1" dirty="0">
                <a:latin typeface="Segoe UI" panose="020B0502040204020203" pitchFamily="34" charset="0"/>
                <a:cs typeface="Segoe UI" panose="020B0502040204020203" pitchFamily="34" charset="0"/>
              </a:rPr>
              <a:t>X. Evaluaciones  </a:t>
            </a:r>
          </a:p>
          <a:p>
            <a:pPr marL="0" indent="0" algn="just">
              <a:lnSpc>
                <a:spcPct val="160000"/>
              </a:lnSpc>
              <a:buNone/>
            </a:pPr>
            <a:r>
              <a:rPr lang="es-ES" sz="1200" dirty="0">
                <a:latin typeface="Segoe UI" panose="020B0502040204020203" pitchFamily="34" charset="0"/>
                <a:cs typeface="Segoe UI" panose="020B0502040204020203" pitchFamily="34" charset="0"/>
              </a:rPr>
              <a:t>Los instrumentos de evaluación serán:</a:t>
            </a:r>
          </a:p>
          <a:p>
            <a:pPr algn="just">
              <a:lnSpc>
                <a:spcPct val="16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Examen final de cada uno de los cursos integrantes del programa en formato virtual sincrónico (nivel central y regional).</a:t>
            </a:r>
          </a:p>
          <a:p>
            <a:pPr marL="0" indent="0" algn="just">
              <a:lnSpc>
                <a:spcPct val="160000"/>
              </a:lnSpc>
              <a:buNone/>
            </a:pPr>
            <a:endParaRPr lang="es-ES" sz="1400" b="1" dirty="0">
              <a:latin typeface="Segoe UI" panose="020B0502040204020203" pitchFamily="34" charset="0"/>
              <a:cs typeface="Segoe UI" panose="020B0502040204020203" pitchFamily="34" charset="0"/>
            </a:endParaRPr>
          </a:p>
          <a:p>
            <a:pPr marL="0" indent="0" algn="just">
              <a:lnSpc>
                <a:spcPct val="160000"/>
              </a:lnSpc>
              <a:buNone/>
            </a:pPr>
            <a:r>
              <a:rPr lang="es-ES" sz="1400" b="1" dirty="0">
                <a:latin typeface="Segoe UI" panose="020B0502040204020203" pitchFamily="34" charset="0"/>
                <a:cs typeface="Segoe UI" panose="020B0502040204020203" pitchFamily="34" charset="0"/>
              </a:rPr>
              <a:t>XI. Horario de Clases</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Jueves: de 09:45 a 13:15 </a:t>
            </a:r>
            <a:r>
              <a:rPr lang="es-ES" sz="1200" dirty="0" err="1">
                <a:latin typeface="Segoe UI" panose="020B0502040204020203" pitchFamily="34" charset="0"/>
                <a:cs typeface="Segoe UI" panose="020B0502040204020203" pitchFamily="34" charset="0"/>
              </a:rPr>
              <a:t>hrs</a:t>
            </a:r>
            <a:r>
              <a:rPr lang="es-ES" sz="1200" dirty="0">
                <a:latin typeface="Segoe UI" panose="020B0502040204020203" pitchFamily="34" charset="0"/>
                <a:cs typeface="Segoe UI" panose="020B0502040204020203" pitchFamily="34" charset="0"/>
              </a:rPr>
              <a:t>.</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Viernes de 09:45 a 13:15 </a:t>
            </a:r>
            <a:r>
              <a:rPr lang="es-ES" sz="1200" dirty="0" err="1">
                <a:latin typeface="Segoe UI" panose="020B0502040204020203" pitchFamily="34" charset="0"/>
                <a:cs typeface="Segoe UI" panose="020B0502040204020203" pitchFamily="34" charset="0"/>
              </a:rPr>
              <a:t>hrs</a:t>
            </a:r>
            <a:r>
              <a:rPr lang="es-ES" sz="1200" dirty="0">
                <a:latin typeface="Segoe UI" panose="020B0502040204020203" pitchFamily="34" charset="0"/>
                <a:cs typeface="Segoe UI" panose="020B0502040204020203" pitchFamily="34" charset="0"/>
              </a:rPr>
              <a:t>.</a:t>
            </a:r>
          </a:p>
          <a:p>
            <a:pPr marL="0" indent="0" algn="just">
              <a:lnSpc>
                <a:spcPct val="160000"/>
              </a:lnSpc>
              <a:buNone/>
            </a:pPr>
            <a:endParaRPr lang="es-ES" sz="15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071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9339045-BCD5-19E1-5906-23FC0B4ADB8A}"/>
              </a:ext>
            </a:extLst>
          </p:cNvPr>
          <p:cNvSpPr>
            <a:spLocks noGrp="1"/>
          </p:cNvSpPr>
          <p:nvPr>
            <p:ph idx="1"/>
          </p:nvPr>
        </p:nvSpPr>
        <p:spPr>
          <a:xfrm>
            <a:off x="628650" y="1273630"/>
            <a:ext cx="7886700" cy="3359092"/>
          </a:xfrm>
        </p:spPr>
        <p:txBody>
          <a:bodyPr>
            <a:normAutofit/>
          </a:bodyPr>
          <a:lstStyle/>
          <a:p>
            <a:pPr marL="0" indent="0" algn="just">
              <a:lnSpc>
                <a:spcPct val="160000"/>
              </a:lnSpc>
              <a:buNone/>
            </a:pPr>
            <a:r>
              <a:rPr lang="es-ES" sz="1400" b="1" dirty="0" smtClean="0">
                <a:latin typeface="Segoe UI" panose="020B0502040204020203" pitchFamily="34" charset="0"/>
                <a:cs typeface="Segoe UI" panose="020B0502040204020203" pitchFamily="34" charset="0"/>
              </a:rPr>
              <a:t>XII</a:t>
            </a:r>
            <a:r>
              <a:rPr lang="es-ES" sz="1400" b="1" dirty="0">
                <a:latin typeface="Segoe UI" panose="020B0502040204020203" pitchFamily="34" charset="0"/>
                <a:cs typeface="Segoe UI" panose="020B0502040204020203" pitchFamily="34" charset="0"/>
              </a:rPr>
              <a:t>. Ubicación</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Sala de Capacitación Alberto Bull [Dirección de Vialidad] ubicada en Calle Moneda 1040. </a:t>
            </a:r>
            <a:r>
              <a:rPr lang="es-ES" sz="1200" dirty="0" smtClean="0">
                <a:latin typeface="Segoe UI" panose="020B0502040204020203" pitchFamily="34" charset="0"/>
                <a:cs typeface="Segoe UI" panose="020B0502040204020203" pitchFamily="34" charset="0"/>
              </a:rPr>
              <a:t>Piso </a:t>
            </a:r>
            <a:r>
              <a:rPr lang="es-ES" sz="1200" dirty="0">
                <a:latin typeface="Segoe UI" panose="020B0502040204020203" pitchFamily="34" charset="0"/>
                <a:cs typeface="Segoe UI" panose="020B0502040204020203" pitchFamily="34" charset="0"/>
              </a:rPr>
              <a:t>3. Santiago Centro.</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Aula Virtual MOP Sección Academia de Obras Públicas de Chile.</a:t>
            </a:r>
          </a:p>
          <a:p>
            <a:pPr marL="0" indent="0" algn="just">
              <a:lnSpc>
                <a:spcPct val="130000"/>
              </a:lnSpc>
              <a:buNone/>
            </a:pPr>
            <a:endParaRPr lang="es-ES" sz="1500" b="1" dirty="0">
              <a:latin typeface="Segoe UI" panose="020B0502040204020203" pitchFamily="34" charset="0"/>
              <a:cs typeface="Segoe UI" panose="020B0502040204020203" pitchFamily="34" charset="0"/>
            </a:endParaRPr>
          </a:p>
          <a:p>
            <a:pPr marL="0" indent="0" algn="just">
              <a:lnSpc>
                <a:spcPct val="160000"/>
              </a:lnSpc>
              <a:buNone/>
            </a:pPr>
            <a:r>
              <a:rPr lang="es-ES" sz="1400" b="1" dirty="0">
                <a:latin typeface="Segoe UI" panose="020B0502040204020203" pitchFamily="34" charset="0"/>
                <a:cs typeface="Segoe UI" panose="020B0502040204020203" pitchFamily="34" charset="0"/>
              </a:rPr>
              <a:t>XIII. Duración del Programa</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Inicio de clases: jueves 4 de junio </a:t>
            </a:r>
          </a:p>
          <a:p>
            <a:pPr algn="just">
              <a:lnSpc>
                <a:spcPct val="150000"/>
              </a:lnSpc>
              <a:buFont typeface="Wingdings" panose="05000000000000000000" pitchFamily="2" charset="2"/>
              <a:buChar char="§"/>
            </a:pPr>
            <a:r>
              <a:rPr lang="es-ES" sz="1200" dirty="0">
                <a:latin typeface="Segoe UI" panose="020B0502040204020203" pitchFamily="34" charset="0"/>
                <a:cs typeface="Segoe UI" panose="020B0502040204020203" pitchFamily="34" charset="0"/>
              </a:rPr>
              <a:t>Término de clases: viernes 6 de noviembre</a:t>
            </a:r>
            <a:endParaRPr lang="es-ES" sz="1200" dirty="0"/>
          </a:p>
          <a:p>
            <a:pPr marL="0" indent="0" algn="just">
              <a:lnSpc>
                <a:spcPct val="160000"/>
              </a:lnSpc>
              <a:buNone/>
            </a:pPr>
            <a:endParaRPr lang="es-ES" sz="15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17340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2181</TotalTime>
  <Words>3758</Words>
  <Application>Microsoft Office PowerPoint</Application>
  <PresentationFormat>Presentación en pantalla (16:9)</PresentationFormat>
  <Paragraphs>352</Paragraphs>
  <Slides>33</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33</vt:i4>
      </vt:variant>
    </vt:vector>
  </HeadingPairs>
  <TitlesOfParts>
    <vt:vector size="46" baseType="lpstr">
      <vt:lpstr>SimSun</vt:lpstr>
      <vt:lpstr>Aptos</vt:lpstr>
      <vt:lpstr>Aptos Display</vt:lpstr>
      <vt:lpstr>Arial</vt:lpstr>
      <vt:lpstr>Century Gothic</vt:lpstr>
      <vt:lpstr>等线</vt:lpstr>
      <vt:lpstr>Liberation Serif</vt:lpstr>
      <vt:lpstr>Lucida Sans</vt:lpstr>
      <vt:lpstr>Segoe UI</vt:lpstr>
      <vt:lpstr>Verdana</vt:lpstr>
      <vt:lpstr>Wingdings</vt:lpstr>
      <vt:lpstr>Tema de Office</vt:lpstr>
      <vt:lpstr>1_Tema de Office</vt:lpstr>
      <vt:lpstr>Presentación de PowerPoint</vt:lpstr>
      <vt:lpstr>I. Acerca de Academia de Obras Públicas de Chile </vt:lpstr>
      <vt:lpstr>II. Fundamentación </vt:lpstr>
      <vt:lpstr>III. Descripción del Programa   </vt:lpstr>
      <vt:lpstr>Presentación de PowerPoint</vt:lpstr>
      <vt:lpstr>Presentación de PowerPoint</vt:lpstr>
      <vt:lpstr>Presentación de PowerPoint</vt:lpstr>
      <vt:lpstr>Presentación de PowerPoint</vt:lpstr>
      <vt:lpstr>Presentación de PowerPoint</vt:lpstr>
      <vt:lpstr>XIV. Plan de Estudios / Malla Curricular </vt:lpstr>
      <vt:lpstr>Presentación de PowerPoint</vt:lpstr>
      <vt:lpstr>Presentación de PowerPoint</vt:lpstr>
      <vt:lpstr>Presentación de PowerPoint</vt:lpstr>
      <vt:lpstr>Presentación de PowerPoint</vt:lpstr>
      <vt:lpstr>Presentación de PowerPoint</vt:lpstr>
      <vt:lpstr>Presentación de PowerPoint</vt:lpstr>
      <vt:lpstr>XVII. Descripción Plan de Estudios/ Malla Curricular 2026  </vt:lpstr>
      <vt:lpstr>Presentación de PowerPoint</vt:lpstr>
      <vt:lpstr>Presentación de PowerPoint</vt:lpstr>
      <vt:lpstr>Presentación de PowerPoint</vt:lpstr>
      <vt:lpstr>Presentación de PowerPoint</vt:lpstr>
      <vt:lpstr>Presentación de PowerPoint</vt:lpstr>
      <vt:lpstr>Presentación de PowerPoint</vt:lpstr>
      <vt:lpstr>XIX. Reglamento Academia de Obras Publicas de Chile 2026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Guillermo Maldonado (SOP)</dc:creator>
  <cp:lastModifiedBy>James Spencer Olave (SOP)</cp:lastModifiedBy>
  <cp:revision>27</cp:revision>
  <cp:lastPrinted>2026-05-07T18:58:53Z</cp:lastPrinted>
  <dcterms:created xsi:type="dcterms:W3CDTF">2026-04-28T19:25:10Z</dcterms:created>
  <dcterms:modified xsi:type="dcterms:W3CDTF">2026-05-11T20:03:57Z</dcterms:modified>
</cp:coreProperties>
</file>