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51"/>
  </p:notesMasterIdLst>
  <p:sldIdLst>
    <p:sldId id="475" r:id="rId3"/>
    <p:sldId id="420" r:id="rId4"/>
    <p:sldId id="415" r:id="rId5"/>
    <p:sldId id="425" r:id="rId6"/>
    <p:sldId id="422" r:id="rId7"/>
    <p:sldId id="424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2" r:id="rId24"/>
    <p:sldId id="474" r:id="rId25"/>
    <p:sldId id="443" r:id="rId26"/>
    <p:sldId id="444" r:id="rId27"/>
    <p:sldId id="445" r:id="rId28"/>
    <p:sldId id="473" r:id="rId29"/>
    <p:sldId id="446" r:id="rId30"/>
    <p:sldId id="447" r:id="rId31"/>
    <p:sldId id="448" r:id="rId32"/>
    <p:sldId id="449" r:id="rId33"/>
    <p:sldId id="276" r:id="rId34"/>
    <p:sldId id="450" r:id="rId35"/>
    <p:sldId id="453" r:id="rId36"/>
    <p:sldId id="452" r:id="rId37"/>
    <p:sldId id="459" r:id="rId38"/>
    <p:sldId id="451" r:id="rId39"/>
    <p:sldId id="454" r:id="rId40"/>
    <p:sldId id="455" r:id="rId41"/>
    <p:sldId id="456" r:id="rId42"/>
    <p:sldId id="457" r:id="rId43"/>
    <p:sldId id="458" r:id="rId44"/>
    <p:sldId id="460" r:id="rId45"/>
    <p:sldId id="461" r:id="rId46"/>
    <p:sldId id="462" r:id="rId47"/>
    <p:sldId id="472" r:id="rId48"/>
    <p:sldId id="463" r:id="rId49"/>
    <p:sldId id="476" r:id="rId50"/>
  </p:sldIdLst>
  <p:sldSz cx="12188825" cy="6858000"/>
  <p:notesSz cx="7010400" cy="9296400"/>
  <p:defaultTextStyle>
    <a:defPPr>
      <a:defRPr lang="es-ES"/>
    </a:defPPr>
    <a:lvl1pPr marL="0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66"/>
    <a:srgbClr val="33CC33"/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84342" autoAdjust="0"/>
  </p:normalViewPr>
  <p:slideViewPr>
    <p:cSldViewPr snapToGrid="0" snapToObjects="1">
      <p:cViewPr varScale="1">
        <p:scale>
          <a:sx n="59" d="100"/>
          <a:sy n="59" d="100"/>
        </p:scale>
        <p:origin x="1008" y="7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07E33C-6C9E-4341-B438-B3D5A4680E78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947520-7E81-D74F-98BC-90BAD165B97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39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5ada25ca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c5ada25ca5_1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0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7035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6123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0606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732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1373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0671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5165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67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67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715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9178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32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0835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6669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4562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1109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3592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6935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6356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310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5767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3566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031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6419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40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9194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83456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8263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0650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884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5773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79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83250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5ada25ca5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c5ada25ca5_1_9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3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39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613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398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6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031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3" y="2130427"/>
            <a:ext cx="10360501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94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99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683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6" hasCustomPrompt="1"/>
          </p:nvPr>
        </p:nvSpPr>
        <p:spPr>
          <a:xfrm>
            <a:off x="545956" y="2773681"/>
            <a:ext cx="5386321" cy="349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/>
              <a:buNone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Imagen, gráfico, tabla, organigrama, multimedia.  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idx="17" hasCustomPrompt="1"/>
          </p:nvPr>
        </p:nvSpPr>
        <p:spPr>
          <a:xfrm>
            <a:off x="6260778" y="2773681"/>
            <a:ext cx="5386321" cy="349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/>
              <a:buNone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Imagen, gráfico, tabla, organigrama, multimedia.  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541726" y="1066801"/>
            <a:ext cx="11105374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pic>
        <p:nvPicPr>
          <p:cNvPr id="12" name="Picture 11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7" y="0"/>
            <a:ext cx="2708627" cy="177800"/>
          </a:xfrm>
          <a:prstGeom prst="rect">
            <a:avLst/>
          </a:prstGeom>
        </p:spPr>
      </p:pic>
      <p:sp>
        <p:nvSpPr>
          <p:cNvPr id="14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541726" y="1966784"/>
            <a:ext cx="11105374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8729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15503" y="992767"/>
            <a:ext cx="11357841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84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51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448" lvl="0" indent="-45708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7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15492" y="2867800"/>
            <a:ext cx="11357841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8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81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448" lvl="0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6"/>
            </a:lvl1pPr>
            <a:lvl2pPr marL="1218895" lvl="1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81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448" lvl="0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6"/>
            </a:lvl1pPr>
            <a:lvl2pPr marL="1218895" lvl="1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5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415492" y="740800"/>
            <a:ext cx="3743025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415492" y="1852800"/>
            <a:ext cx="3743025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448" lvl="0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8895" lvl="1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99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653496" y="600200"/>
            <a:ext cx="8488189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6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032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6094412" y="-167"/>
            <a:ext cx="609441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1218895">
              <a:buClr>
                <a:srgbClr val="000000"/>
              </a:buClr>
              <a:buSzPts val="1400"/>
              <a:buFont typeface="Arial"/>
              <a:buNone/>
            </a:pPr>
            <a:endParaRPr sz="1866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353908" y="1644233"/>
            <a:ext cx="5392195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353908" y="3737433"/>
            <a:ext cx="5392195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6584285" y="965433"/>
            <a:ext cx="5114668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448" lvl="0" indent="-45708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6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415492" y="5640767"/>
            <a:ext cx="7996317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448" lvl="0" indent="-30472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85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415492" y="1474833"/>
            <a:ext cx="11357841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6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415492" y="4202967"/>
            <a:ext cx="11357841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448" lvl="0" indent="-45708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20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9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4" y="4406903"/>
            <a:ext cx="10360501" cy="1362074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7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95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4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9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3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85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32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8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611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81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4"/>
            <a:ext cx="5385514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751" indent="0">
              <a:buNone/>
              <a:defRPr sz="2700" b="1"/>
            </a:lvl2pPr>
            <a:lvl3pPr marL="1229502" indent="0">
              <a:buNone/>
              <a:defRPr sz="2400" b="1"/>
            </a:lvl3pPr>
            <a:lvl4pPr marL="1844253" indent="0">
              <a:buNone/>
              <a:defRPr sz="2200" b="1"/>
            </a:lvl4pPr>
            <a:lvl5pPr marL="2459004" indent="0">
              <a:buNone/>
              <a:defRPr sz="2200" b="1"/>
            </a:lvl5pPr>
            <a:lvl6pPr marL="3073756" indent="0">
              <a:buNone/>
              <a:defRPr sz="2200" b="1"/>
            </a:lvl6pPr>
            <a:lvl7pPr marL="3688507" indent="0">
              <a:buNone/>
              <a:defRPr sz="2200" b="1"/>
            </a:lvl7pPr>
            <a:lvl8pPr marL="4303258" indent="0">
              <a:buNone/>
              <a:defRPr sz="2200" b="1"/>
            </a:lvl8pPr>
            <a:lvl9pPr marL="4918009" indent="0">
              <a:buNone/>
              <a:defRPr sz="2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6" y="1535114"/>
            <a:ext cx="5387630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751" indent="0">
              <a:buNone/>
              <a:defRPr sz="2700" b="1"/>
            </a:lvl2pPr>
            <a:lvl3pPr marL="1229502" indent="0">
              <a:buNone/>
              <a:defRPr sz="2400" b="1"/>
            </a:lvl3pPr>
            <a:lvl4pPr marL="1844253" indent="0">
              <a:buNone/>
              <a:defRPr sz="2200" b="1"/>
            </a:lvl4pPr>
            <a:lvl5pPr marL="2459004" indent="0">
              <a:buNone/>
              <a:defRPr sz="2200" b="1"/>
            </a:lvl5pPr>
            <a:lvl6pPr marL="3073756" indent="0">
              <a:buNone/>
              <a:defRPr sz="2200" b="1"/>
            </a:lvl6pPr>
            <a:lvl7pPr marL="3688507" indent="0">
              <a:buNone/>
              <a:defRPr sz="2200" b="1"/>
            </a:lvl7pPr>
            <a:lvl8pPr marL="4303258" indent="0">
              <a:buNone/>
              <a:defRPr sz="2200" b="1"/>
            </a:lvl8pPr>
            <a:lvl9pPr marL="4918009" indent="0">
              <a:buNone/>
              <a:defRPr sz="2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4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614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054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4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4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751" indent="0">
              <a:buNone/>
              <a:defRPr sz="1600"/>
            </a:lvl2pPr>
            <a:lvl3pPr marL="1229502" indent="0">
              <a:buNone/>
              <a:defRPr sz="1300"/>
            </a:lvl3pPr>
            <a:lvl4pPr marL="1844253" indent="0">
              <a:buNone/>
              <a:defRPr sz="1200"/>
            </a:lvl4pPr>
            <a:lvl5pPr marL="2459004" indent="0">
              <a:buNone/>
              <a:defRPr sz="1200"/>
            </a:lvl5pPr>
            <a:lvl6pPr marL="3073756" indent="0">
              <a:buNone/>
              <a:defRPr sz="1200"/>
            </a:lvl6pPr>
            <a:lvl7pPr marL="3688507" indent="0">
              <a:buNone/>
              <a:defRPr sz="1200"/>
            </a:lvl7pPr>
            <a:lvl8pPr marL="4303258" indent="0">
              <a:buNone/>
              <a:defRPr sz="1200"/>
            </a:lvl8pPr>
            <a:lvl9pPr marL="4918009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806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6" y="4800600"/>
            <a:ext cx="7313295" cy="5667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751" indent="0">
              <a:buNone/>
              <a:defRPr sz="3800"/>
            </a:lvl2pPr>
            <a:lvl3pPr marL="1229502" indent="0">
              <a:buNone/>
              <a:defRPr sz="3200"/>
            </a:lvl3pPr>
            <a:lvl4pPr marL="1844253" indent="0">
              <a:buNone/>
              <a:defRPr sz="2700"/>
            </a:lvl4pPr>
            <a:lvl5pPr marL="2459004" indent="0">
              <a:buNone/>
              <a:defRPr sz="2700"/>
            </a:lvl5pPr>
            <a:lvl6pPr marL="3073756" indent="0">
              <a:buNone/>
              <a:defRPr sz="2700"/>
            </a:lvl6pPr>
            <a:lvl7pPr marL="3688507" indent="0">
              <a:buNone/>
              <a:defRPr sz="2700"/>
            </a:lvl7pPr>
            <a:lvl8pPr marL="4303258" indent="0">
              <a:buNone/>
              <a:defRPr sz="2700"/>
            </a:lvl8pPr>
            <a:lvl9pPr marL="4918009" indent="0">
              <a:buNone/>
              <a:defRPr sz="27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6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751" indent="0">
              <a:buNone/>
              <a:defRPr sz="1600"/>
            </a:lvl2pPr>
            <a:lvl3pPr marL="1229502" indent="0">
              <a:buNone/>
              <a:defRPr sz="1300"/>
            </a:lvl3pPr>
            <a:lvl4pPr marL="1844253" indent="0">
              <a:buNone/>
              <a:defRPr sz="1200"/>
            </a:lvl4pPr>
            <a:lvl5pPr marL="2459004" indent="0">
              <a:buNone/>
              <a:defRPr sz="1200"/>
            </a:lvl5pPr>
            <a:lvl6pPr marL="3073756" indent="0">
              <a:buNone/>
              <a:defRPr sz="1200"/>
            </a:lvl6pPr>
            <a:lvl7pPr marL="3688507" indent="0">
              <a:buNone/>
              <a:defRPr sz="1200"/>
            </a:lvl7pPr>
            <a:lvl8pPr marL="4303258" indent="0">
              <a:buNone/>
              <a:defRPr sz="1200"/>
            </a:lvl8pPr>
            <a:lvl9pPr marL="4918009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005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22950" tIns="61475" rIns="122950" bIns="6147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3"/>
          </a:xfrm>
          <a:prstGeom prst="rect">
            <a:avLst/>
          </a:prstGeom>
        </p:spPr>
        <p:txBody>
          <a:bodyPr vert="horz" lIns="122950" tIns="61475" rIns="122950" bIns="6147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DE2A-52CF-B048-89B3-A4767B09122D}" type="datetimeFigureOut">
              <a:rPr lang="es-ES" smtClean="0"/>
              <a:t>15/06/2026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516" y="6356351"/>
            <a:ext cx="3859795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5326" y="6356351"/>
            <a:ext cx="2844059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E33B-29C3-A64D-9297-00A5A1600F5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34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61475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614751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614751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61475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61475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61475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8895"/>
            <a:fld id="{00000000-1234-1234-1234-123412341234}" type="slidenum">
              <a:rPr lang="es-419" kern="0" smtClean="0">
                <a:solidFill>
                  <a:srgbClr val="595959"/>
                </a:solidFill>
              </a:rPr>
              <a:pPr defTabSz="1218895"/>
              <a:t>‹Nº›</a:t>
            </a:fld>
            <a:endParaRPr lang="es-419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374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0.xml"/><Relationship Id="rId5" Type="http://schemas.openxmlformats.org/officeDocument/2006/relationships/slide" Target="slide13.xml"/><Relationship Id="rId10" Type="http://schemas.openxmlformats.org/officeDocument/2006/relationships/slide" Target="slide19.xml"/><Relationship Id="rId4" Type="http://schemas.openxmlformats.org/officeDocument/2006/relationships/image" Target="../media/image5.png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4.wmf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Primer Fondo PPT-2 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" y="894"/>
            <a:ext cx="12183893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837981" y="1840940"/>
            <a:ext cx="10512862" cy="175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normAutofit/>
          </a:bodyPr>
          <a:lstStyle/>
          <a:p>
            <a:pPr algn="ctr" defTabSz="1218895">
              <a:buClr>
                <a:srgbClr val="000000"/>
              </a:buClr>
              <a:buSzPts val="3000"/>
            </a:pPr>
            <a:r>
              <a:rPr lang="pt-BR" sz="3800" kern="0" dirty="0" smtClean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Programa Inspectores Fiscales 2026 </a:t>
            </a:r>
          </a:p>
          <a:p>
            <a:pPr algn="ctr" defTabSz="1218895">
              <a:buClr>
                <a:srgbClr val="000000"/>
              </a:buClr>
              <a:buSzPts val="3000"/>
            </a:pPr>
            <a:r>
              <a:rPr lang="pt-BR" sz="2800" kern="0" dirty="0" smtClean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Curso Inspección Fiscal I</a:t>
            </a:r>
          </a:p>
          <a:p>
            <a:pPr algn="ctr" defTabSz="1218895">
              <a:buClr>
                <a:srgbClr val="000000"/>
              </a:buClr>
              <a:buSzPts val="3000"/>
            </a:pPr>
            <a:r>
              <a:rPr lang="pt-BR" kern="0" dirty="0" smtClean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Módulo III: Entorno de la Inspección Fiscal. S1</a:t>
            </a:r>
          </a:p>
          <a:p>
            <a:pPr algn="ctr" defTabSz="1218895">
              <a:buClr>
                <a:srgbClr val="000000"/>
              </a:buClr>
              <a:buSzPts val="3000"/>
            </a:pPr>
            <a:endParaRPr lang="es-CL" sz="1800" kern="0" dirty="0">
              <a:solidFill>
                <a:srgbClr val="FFFFFF"/>
              </a:solidFill>
              <a:latin typeface="Segoe UI" panose="020B0502040204020203" pitchFamily="34" charset="0"/>
              <a:ea typeface="Verdana"/>
              <a:cs typeface="Segoe UI" panose="020B0502040204020203" pitchFamily="34" charset="0"/>
            </a:endParaRPr>
          </a:p>
          <a:p>
            <a:pPr algn="ctr" defTabSz="1218895">
              <a:buClr>
                <a:srgbClr val="000000"/>
              </a:buClr>
              <a:buSzPts val="3000"/>
            </a:pPr>
            <a:endParaRPr lang="pt-BR" kern="0" dirty="0" smtClean="0">
              <a:solidFill>
                <a:srgbClr val="FFFFFF"/>
              </a:solidFill>
              <a:latin typeface="Segoe UI" panose="020B0502040204020203" pitchFamily="34" charset="0"/>
              <a:ea typeface="Verdana"/>
              <a:cs typeface="Segoe UI" panose="020B0502040204020203" pitchFamily="34" charset="0"/>
              <a:sym typeface="Verdana"/>
            </a:endParaRPr>
          </a:p>
          <a:p>
            <a:pPr algn="ctr" defTabSz="1218895">
              <a:buClr>
                <a:srgbClr val="000000"/>
              </a:buClr>
              <a:buSzPts val="3000"/>
            </a:pPr>
            <a:endParaRPr lang="pt-BR" sz="2000" kern="0" dirty="0">
              <a:solidFill>
                <a:srgbClr val="FFFFFF"/>
              </a:solidFill>
              <a:latin typeface="Verdana"/>
              <a:ea typeface="Verdana"/>
              <a:cs typeface="Arial"/>
              <a:sym typeface="Verdana"/>
            </a:endParaRPr>
          </a:p>
          <a:p>
            <a:pPr algn="ctr" defTabSz="1218895">
              <a:lnSpc>
                <a:spcPct val="120000"/>
              </a:lnSpc>
              <a:buClr>
                <a:srgbClr val="000000"/>
              </a:buClr>
              <a:buSzPts val="3000"/>
            </a:pPr>
            <a:endParaRPr sz="1466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1860015" y="3928049"/>
            <a:ext cx="8468794" cy="7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0" tIns="45688" rIns="91410" bIns="45688" anchor="t" anchorCtr="0">
            <a:noAutofit/>
          </a:bodyPr>
          <a:lstStyle/>
          <a:p>
            <a:pPr algn="ctr" defTabSz="1218895">
              <a:lnSpc>
                <a:spcPct val="120000"/>
              </a:lnSpc>
              <a:buClr>
                <a:srgbClr val="000000"/>
              </a:buClr>
              <a:buSzPts val="1100"/>
            </a:pPr>
            <a:r>
              <a:rPr lang="pt-BR" sz="1100" kern="0" dirty="0" smtClean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Academia </a:t>
            </a:r>
            <a:r>
              <a:rPr lang="pt-BR" sz="1100" kern="0" dirty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de Obras Públicas de Chile Presidente José Manuel Balmaceda </a:t>
            </a:r>
            <a:endParaRPr lang="es-ES" sz="1100" kern="0" dirty="0">
              <a:solidFill>
                <a:srgbClr val="FFFFFF"/>
              </a:solidFill>
              <a:latin typeface="Segoe UI" panose="020B0502040204020203" pitchFamily="34" charset="0"/>
              <a:ea typeface="Verdana"/>
              <a:cs typeface="Segoe UI" panose="020B0502040204020203" pitchFamily="34" charset="0"/>
              <a:sym typeface="Verdana"/>
            </a:endParaRPr>
          </a:p>
          <a:p>
            <a:pPr algn="ctr" defTabSz="1218895">
              <a:lnSpc>
                <a:spcPct val="120000"/>
              </a:lnSpc>
              <a:buClr>
                <a:srgbClr val="000000"/>
              </a:buClr>
              <a:buSzPts val="1100"/>
            </a:pPr>
            <a:r>
              <a:rPr lang="es-ES" sz="1100" kern="0" dirty="0" smtClean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División </a:t>
            </a:r>
            <a:r>
              <a:rPr lang="es-ES" sz="1100" kern="0" dirty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de Desarrollo y Gestión de </a:t>
            </a:r>
            <a:r>
              <a:rPr lang="es-ES" sz="1100" kern="0" dirty="0" smtClean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Personas. Subsecretaría </a:t>
            </a:r>
            <a:r>
              <a:rPr lang="es-ES" sz="1100" kern="0" dirty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de Obras Publicas</a:t>
            </a:r>
          </a:p>
          <a:p>
            <a:pPr algn="ctr" defTabSz="1218895">
              <a:lnSpc>
                <a:spcPct val="120000"/>
              </a:lnSpc>
              <a:buClr>
                <a:srgbClr val="000000"/>
              </a:buClr>
              <a:buSzPts val="1100"/>
            </a:pPr>
            <a:r>
              <a:rPr lang="es-ES" sz="1100" kern="0" dirty="0" smtClean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Jueves 18 y Viernes 19 </a:t>
            </a:r>
            <a:r>
              <a:rPr lang="es-ES" sz="1100" kern="0" dirty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de </a:t>
            </a:r>
            <a:r>
              <a:rPr lang="es-ES" sz="1100" kern="0" dirty="0" smtClean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Junio. </a:t>
            </a:r>
            <a:r>
              <a:rPr lang="pt-BR" sz="1100" kern="0" dirty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Docente: </a:t>
            </a:r>
            <a:r>
              <a:rPr lang="pt-BR" sz="1100" kern="0" dirty="0" smtClean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Juan Alberto González </a:t>
            </a:r>
            <a:r>
              <a:rPr lang="pt-BR" sz="1100" kern="0" dirty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[</a:t>
            </a:r>
            <a:r>
              <a:rPr lang="pt-BR" sz="1100" kern="0" dirty="0" smtClean="0">
                <a:solidFill>
                  <a:srgbClr val="FFFFFF"/>
                </a:solidFill>
                <a:latin typeface="Segoe UI" panose="020B0502040204020203" pitchFamily="34" charset="0"/>
                <a:ea typeface="Verdana"/>
                <a:cs typeface="Segoe UI" panose="020B0502040204020203" pitchFamily="34" charset="0"/>
                <a:sym typeface="Verdana"/>
              </a:rPr>
              <a:t>DOH].</a:t>
            </a:r>
            <a:endParaRPr lang="es-ES" sz="1100" kern="0" dirty="0">
              <a:solidFill>
                <a:srgbClr val="FFFFFF"/>
              </a:solidFill>
              <a:latin typeface="Segoe UI" panose="020B0502040204020203" pitchFamily="34" charset="0"/>
              <a:ea typeface="Verdana"/>
              <a:cs typeface="Segoe UI" panose="020B0502040204020203" pitchFamily="34" charset="0"/>
              <a:sym typeface="Verdana"/>
            </a:endParaRPr>
          </a:p>
          <a:p>
            <a:pPr algn="ctr" defTabSz="1218895">
              <a:lnSpc>
                <a:spcPct val="120000"/>
              </a:lnSpc>
              <a:buClr>
                <a:srgbClr val="000000"/>
              </a:buClr>
              <a:buSzPts val="1100"/>
            </a:pPr>
            <a:endParaRPr lang="es-ES" sz="2000" b="1" kern="0" dirty="0">
              <a:solidFill>
                <a:srgbClr val="FFFFFF"/>
              </a:solidFill>
              <a:latin typeface="Verdana"/>
              <a:ea typeface="Verdana"/>
              <a:cs typeface="Arial"/>
              <a:sym typeface="Verdana"/>
            </a:endParaRPr>
          </a:p>
          <a:p>
            <a:pPr algn="ctr" defTabSz="1218895">
              <a:lnSpc>
                <a:spcPct val="120000"/>
              </a:lnSpc>
              <a:buClr>
                <a:srgbClr val="000000"/>
              </a:buClr>
              <a:buSzPts val="1100"/>
            </a:pPr>
            <a:r>
              <a:rPr lang="es-419" sz="2000" b="1" kern="0" dirty="0">
                <a:solidFill>
                  <a:srgbClr val="FFFFFF"/>
                </a:solidFill>
                <a:latin typeface="Verdana"/>
                <a:ea typeface="Verdana"/>
                <a:cs typeface="Arial"/>
                <a:sym typeface="Verdana"/>
              </a:rPr>
              <a:t> </a:t>
            </a:r>
            <a:endParaRPr sz="2000" b="1" kern="0" dirty="0">
              <a:solidFill>
                <a:srgbClr val="FFFFFF"/>
              </a:solidFill>
              <a:latin typeface="Verdana"/>
              <a:ea typeface="Verdana"/>
              <a:cs typeface="Arial"/>
              <a:sym typeface="Arial"/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8989" y="4653929"/>
            <a:ext cx="3986964" cy="1841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5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2798BF5D-9794-4607-9147-E3DBAC8878B0}"/>
              </a:ext>
            </a:extLst>
          </p:cNvPr>
          <p:cNvSpPr txBox="1">
            <a:spLocks/>
          </p:cNvSpPr>
          <p:nvPr/>
        </p:nvSpPr>
        <p:spPr>
          <a:xfrm>
            <a:off x="222798" y="204850"/>
            <a:ext cx="10497754" cy="5829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Análisis de Involucrados </a:t>
            </a:r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(STAKEHOLDERS)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06CC75C4-EA32-4F50-9A7C-878602A55520}"/>
              </a:ext>
            </a:extLst>
          </p:cNvPr>
          <p:cNvSpPr txBox="1">
            <a:spLocks/>
          </p:cNvSpPr>
          <p:nvPr/>
        </p:nvSpPr>
        <p:spPr>
          <a:xfrm>
            <a:off x="222798" y="917148"/>
            <a:ext cx="10497754" cy="43334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Ejemplo 1: Caracterización bajo el modelo de </a:t>
            </a:r>
            <a:r>
              <a:rPr lang="es-MX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Marco Lógico</a:t>
            </a:r>
          </a:p>
        </p:txBody>
      </p:sp>
      <p:graphicFrame>
        <p:nvGraphicFramePr>
          <p:cNvPr id="12" name="Group 272">
            <a:extLst>
              <a:ext uri="{FF2B5EF4-FFF2-40B4-BE49-F238E27FC236}">
                <a16:creationId xmlns="" xmlns:a16="http://schemas.microsoft.com/office/drawing/2014/main" id="{80093CEC-812F-4633-ADC1-229D4C449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36957"/>
              </p:ext>
            </p:extLst>
          </p:nvPr>
        </p:nvGraphicFramePr>
        <p:xfrm>
          <a:off x="222797" y="1479854"/>
          <a:ext cx="11340846" cy="4856480"/>
        </p:xfrm>
        <a:graphic>
          <a:graphicData uri="http://schemas.openxmlformats.org/drawingml/2006/table">
            <a:tbl>
              <a:tblPr/>
              <a:tblGrid>
                <a:gridCol w="1370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3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54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715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04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4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GRUPO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AA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INTERESES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AA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PROBLEMAS RECIBIDOS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AA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RECURSOS Y MANDATOS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AA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ESTADO DE LA FUERZA (+/-)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AA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7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PASAJEROS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Contar con un  Sistema de Tte. Público de Calidad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Contar con un Sistema de Tte.  de bajo costo.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</a:t>
                      </a:r>
                      <a:r>
                        <a:rPr kumimoji="0" lang="es-ES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Serv</a:t>
                      </a: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de Tte. no es confiable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Los choferes conducen 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Accidentes frecuentes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Frecuentes averías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Choferes  descorteses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R: </a:t>
                      </a: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 tiene cierta disponibilidad a pagar por un servicio de transporte de calidad.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(+)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4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 PASAJEROS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Reducción de la  congestión vehicular.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Frecuentes embotellamientos del tráfico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R:</a:t>
                      </a: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Existe  disponibilidad de usar el sistema de transporte público si es seguro y confiable.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(+)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1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SINDICATO DE CHOFERES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Mantener el Sistema actual. 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 oponen al cambio</a:t>
                      </a: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R:</a:t>
                      </a: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Paro de actividades.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M:Velar por los Intereses del Sindicato </a:t>
                      </a: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(-)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32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INTENDENTE - ALCALDE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Tener un Sistema de trasporte público confiable y de bajo costo.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Reducción de la congestión vehicular.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Aumento de la congestión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Muchos ciudadanos se quejan del Sistema de Tte. Público.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</a:t>
                      </a: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Tiene el apoyo popular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R: </a:t>
                      </a: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Tiene el poder de veto sobre las decisiones del GORE.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06700" algn="ctr"/>
                        </a:tabLst>
                      </a:pPr>
                      <a:r>
                        <a:rPr kumimoji="0" lang="es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M: </a:t>
                      </a:r>
                      <a:r>
                        <a:rPr kumimoji="0" lang="es-E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Servir a los mejores intereses de Ciudad.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(++) </a:t>
                      </a:r>
                      <a:endParaRPr kumimoji="0" lang="es-E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25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2798BF5D-9794-4607-9147-E3DBAC8878B0}"/>
              </a:ext>
            </a:extLst>
          </p:cNvPr>
          <p:cNvSpPr txBox="1">
            <a:spLocks/>
          </p:cNvSpPr>
          <p:nvPr/>
        </p:nvSpPr>
        <p:spPr>
          <a:xfrm>
            <a:off x="222798" y="204850"/>
            <a:ext cx="10497754" cy="5829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Análisis de Involucrados 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06CC75C4-EA32-4F50-9A7C-878602A55520}"/>
              </a:ext>
            </a:extLst>
          </p:cNvPr>
          <p:cNvSpPr txBox="1">
            <a:spLocks/>
          </p:cNvSpPr>
          <p:nvPr/>
        </p:nvSpPr>
        <p:spPr>
          <a:xfrm>
            <a:off x="222798" y="917148"/>
            <a:ext cx="10497754" cy="43334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Ejemplo 2 : Actores Relevantes   (Fuentes: </a:t>
            </a:r>
            <a:r>
              <a:rPr lang="es-MX" altLang="es-CL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PAC</a:t>
            </a:r>
            <a:r>
              <a:rPr lang="es-MX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Estudio Regionales, etc..)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2122CF66-DD09-40DF-A64E-D8EACACAA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4934"/>
              </p:ext>
            </p:extLst>
          </p:nvPr>
        </p:nvGraphicFramePr>
        <p:xfrm>
          <a:off x="222798" y="1589648"/>
          <a:ext cx="10497755" cy="50635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9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67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27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2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27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27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75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AGRUPACIÓN</a:t>
                      </a:r>
                      <a:endParaRPr lang="es-CL" sz="32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6AA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ACTOR</a:t>
                      </a:r>
                      <a:endParaRPr lang="es-CL" sz="36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6AA7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gobCL" pitchFamily="50" charset="0"/>
                        </a:rPr>
                        <a:t>Nº de Encuestas por Proyectos</a:t>
                      </a:r>
                      <a:endParaRPr lang="es-CL" sz="2800" b="1" dirty="0">
                        <a:effectLst/>
                        <a:latin typeface="gobCL" pitchFamily="50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43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Plan de Aguas Lluvias 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Los Ángeles</a:t>
                      </a:r>
                      <a:endParaRPr lang="es-CL" sz="14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Sistema Fluvial Río </a:t>
                      </a:r>
                      <a:r>
                        <a:rPr lang="es-CL" sz="1400" b="1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Andalién</a:t>
                      </a:r>
                      <a:endParaRPr lang="es-CL" sz="14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Aguas Lluvias Sector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Hondonada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Río Viejo</a:t>
                      </a:r>
                      <a:endParaRPr lang="es-CL" sz="14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Hidro</a:t>
                      </a:r>
                      <a:endParaRPr lang="es-CL" sz="14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Parque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La Aguada</a:t>
                      </a:r>
                      <a:endParaRPr lang="es-CL" sz="14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5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Político Institucional</a:t>
                      </a:r>
                      <a:endParaRPr lang="es-CL" sz="28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DOM, Municipalidad (es) correspondiente(s)</a:t>
                      </a:r>
                      <a:endParaRPr lang="es-CL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5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SECPLAC, Municipalidad (es) correspondiente(s)</a:t>
                      </a:r>
                      <a:endParaRPr lang="es-CL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729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Servicios</a:t>
                      </a:r>
                      <a:endParaRPr lang="es-CL" sz="28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Profesional Unidad de gestión Ambiental y Territorial SEREMI MOP </a:t>
                      </a:r>
                      <a:endParaRPr lang="es-CL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5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SEREMI MINVU (profesional contraparte</a:t>
                      </a:r>
                      <a:endParaRPr lang="es-CL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152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CONAMA (profesional contraparte)</a:t>
                      </a:r>
                      <a:endParaRPr lang="es-CL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CL" sz="160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1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Organizaciones Locales</a:t>
                      </a:r>
                      <a:endParaRPr lang="es-CL" sz="28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Organizaciones Comunitarias </a:t>
                      </a:r>
                      <a:endParaRPr lang="es-CL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s-CL" sz="160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s-CL" sz="16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672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TOTAL ENCUESTAS POR PROYECTO</a:t>
                      </a:r>
                      <a:endParaRPr lang="es-CL" sz="24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s-CL" sz="14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s-CL" sz="14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s-CL" sz="14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s-CL" sz="14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24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2798BF5D-9794-4607-9147-E3DBAC8878B0}"/>
              </a:ext>
            </a:extLst>
          </p:cNvPr>
          <p:cNvSpPr txBox="1">
            <a:spLocks/>
          </p:cNvSpPr>
          <p:nvPr/>
        </p:nvSpPr>
        <p:spPr>
          <a:xfrm>
            <a:off x="222798" y="96389"/>
            <a:ext cx="10497754" cy="52259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ENTORNOS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3F1546A0-7A72-4B83-B922-5491F55CFD73}"/>
              </a:ext>
            </a:extLst>
          </p:cNvPr>
          <p:cNvSpPr txBox="1">
            <a:spLocks/>
          </p:cNvSpPr>
          <p:nvPr/>
        </p:nvSpPr>
        <p:spPr>
          <a:xfrm>
            <a:off x="1603716" y="842291"/>
            <a:ext cx="9116835" cy="5225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Administrativo Legal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D068BFEB-1EF2-4B62-892A-22B78779379F}"/>
              </a:ext>
            </a:extLst>
          </p:cNvPr>
          <p:cNvSpPr txBox="1">
            <a:spLocks/>
          </p:cNvSpPr>
          <p:nvPr/>
        </p:nvSpPr>
        <p:spPr>
          <a:xfrm>
            <a:off x="1603715" y="1577633"/>
            <a:ext cx="9116835" cy="5225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Técnico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2D798621-008F-4AFC-846C-81476EF9C141}"/>
              </a:ext>
            </a:extLst>
          </p:cNvPr>
          <p:cNvSpPr txBox="1">
            <a:spLocks/>
          </p:cNvSpPr>
          <p:nvPr/>
        </p:nvSpPr>
        <p:spPr>
          <a:xfrm>
            <a:off x="1603717" y="2312975"/>
            <a:ext cx="9116835" cy="5225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Financiero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71E9C526-7160-4AD7-94E2-45A4B2313AD9}"/>
              </a:ext>
            </a:extLst>
          </p:cNvPr>
          <p:cNvSpPr txBox="1">
            <a:spLocks/>
          </p:cNvSpPr>
          <p:nvPr/>
        </p:nvSpPr>
        <p:spPr>
          <a:xfrm>
            <a:off x="1603717" y="3048317"/>
            <a:ext cx="9116835" cy="5225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Económico</a:t>
            </a:r>
          </a:p>
        </p:txBody>
      </p:sp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E5F99336-4193-4076-AFE0-8D002E353658}"/>
              </a:ext>
            </a:extLst>
          </p:cNvPr>
          <p:cNvSpPr txBox="1">
            <a:spLocks/>
          </p:cNvSpPr>
          <p:nvPr/>
        </p:nvSpPr>
        <p:spPr>
          <a:xfrm>
            <a:off x="1603717" y="3783659"/>
            <a:ext cx="9116835" cy="5225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Social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="" xmlns:a16="http://schemas.microsoft.com/office/drawing/2014/main" id="{118DBA29-99E6-4550-B2A8-9F434540AB5B}"/>
              </a:ext>
            </a:extLst>
          </p:cNvPr>
          <p:cNvSpPr txBox="1">
            <a:spLocks/>
          </p:cNvSpPr>
          <p:nvPr/>
        </p:nvSpPr>
        <p:spPr>
          <a:xfrm>
            <a:off x="1603713" y="4464061"/>
            <a:ext cx="9116835" cy="522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Ambiental</a:t>
            </a:r>
          </a:p>
        </p:txBody>
      </p:sp>
      <p:sp>
        <p:nvSpPr>
          <p:cNvPr id="14" name="1 Título">
            <a:extLst>
              <a:ext uri="{FF2B5EF4-FFF2-40B4-BE49-F238E27FC236}">
                <a16:creationId xmlns="" xmlns:a16="http://schemas.microsoft.com/office/drawing/2014/main" id="{DDB31D44-E8FF-4EB3-8939-E379DE696CCA}"/>
              </a:ext>
            </a:extLst>
          </p:cNvPr>
          <p:cNvSpPr txBox="1">
            <a:spLocks/>
          </p:cNvSpPr>
          <p:nvPr/>
        </p:nvSpPr>
        <p:spPr>
          <a:xfrm>
            <a:off x="1603717" y="5254343"/>
            <a:ext cx="9116835" cy="52259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Cultural</a:t>
            </a:r>
          </a:p>
        </p:txBody>
      </p:sp>
      <p:sp>
        <p:nvSpPr>
          <p:cNvPr id="15" name="1 Título">
            <a:extLst>
              <a:ext uri="{FF2B5EF4-FFF2-40B4-BE49-F238E27FC236}">
                <a16:creationId xmlns="" xmlns:a16="http://schemas.microsoft.com/office/drawing/2014/main" id="{DB7DFCDE-1004-41A6-ADE7-E47E5F8B0F01}"/>
              </a:ext>
            </a:extLst>
          </p:cNvPr>
          <p:cNvSpPr txBox="1">
            <a:spLocks/>
          </p:cNvSpPr>
          <p:nvPr/>
        </p:nvSpPr>
        <p:spPr>
          <a:xfrm>
            <a:off x="1603714" y="5989685"/>
            <a:ext cx="9116835" cy="5225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Político</a:t>
            </a:r>
          </a:p>
        </p:txBody>
      </p:sp>
      <p:sp>
        <p:nvSpPr>
          <p:cNvPr id="2" name="Flecha: a la derecha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9FF45A90-DCED-45F6-90F7-A64A20B5E9C7}"/>
              </a:ext>
            </a:extLst>
          </p:cNvPr>
          <p:cNvSpPr/>
          <p:nvPr/>
        </p:nvSpPr>
        <p:spPr>
          <a:xfrm>
            <a:off x="605738" y="848597"/>
            <a:ext cx="689317" cy="522590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FAFCE6B3-85D0-4119-88A4-4DCC3D48D373}"/>
              </a:ext>
            </a:extLst>
          </p:cNvPr>
          <p:cNvSpPr/>
          <p:nvPr/>
        </p:nvSpPr>
        <p:spPr>
          <a:xfrm>
            <a:off x="605737" y="1577633"/>
            <a:ext cx="689317" cy="522590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B4936C73-1F5B-4C5B-9BE1-200CCBDFB25D}"/>
              </a:ext>
            </a:extLst>
          </p:cNvPr>
          <p:cNvSpPr/>
          <p:nvPr/>
        </p:nvSpPr>
        <p:spPr>
          <a:xfrm>
            <a:off x="605738" y="2312975"/>
            <a:ext cx="689317" cy="522590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a la derecha 18">
            <a:hlinkClick r:id="rId8" action="ppaction://hlinksldjump"/>
            <a:extLst>
              <a:ext uri="{FF2B5EF4-FFF2-40B4-BE49-F238E27FC236}">
                <a16:creationId xmlns="" xmlns:a16="http://schemas.microsoft.com/office/drawing/2014/main" id="{FC013A75-57C3-4739-A689-A6976D4D6153}"/>
              </a:ext>
            </a:extLst>
          </p:cNvPr>
          <p:cNvSpPr/>
          <p:nvPr/>
        </p:nvSpPr>
        <p:spPr>
          <a:xfrm>
            <a:off x="605736" y="3042011"/>
            <a:ext cx="689317" cy="522590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a la derecha 19">
            <a:hlinkClick r:id="rId9" action="ppaction://hlinksldjump"/>
            <a:extLst>
              <a:ext uri="{FF2B5EF4-FFF2-40B4-BE49-F238E27FC236}">
                <a16:creationId xmlns="" xmlns:a16="http://schemas.microsoft.com/office/drawing/2014/main" id="{8BC59761-702B-4221-8FAC-9A88E7884975}"/>
              </a:ext>
            </a:extLst>
          </p:cNvPr>
          <p:cNvSpPr/>
          <p:nvPr/>
        </p:nvSpPr>
        <p:spPr>
          <a:xfrm>
            <a:off x="605738" y="3783659"/>
            <a:ext cx="689317" cy="522590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a la derecha 2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0636862-CE80-4357-8970-9068FAFD94E3}"/>
              </a:ext>
            </a:extLst>
          </p:cNvPr>
          <p:cNvSpPr/>
          <p:nvPr/>
        </p:nvSpPr>
        <p:spPr>
          <a:xfrm>
            <a:off x="605735" y="4519001"/>
            <a:ext cx="689317" cy="522590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a la derecha 2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D96134E-64DE-4304-8E8A-E22F8B27A7B1}"/>
              </a:ext>
            </a:extLst>
          </p:cNvPr>
          <p:cNvSpPr/>
          <p:nvPr/>
        </p:nvSpPr>
        <p:spPr>
          <a:xfrm>
            <a:off x="605738" y="5248037"/>
            <a:ext cx="689317" cy="522590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a la derecha 2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8CC484C-DF73-480D-B3D2-8F65975F0BD6}"/>
              </a:ext>
            </a:extLst>
          </p:cNvPr>
          <p:cNvSpPr/>
          <p:nvPr/>
        </p:nvSpPr>
        <p:spPr>
          <a:xfrm>
            <a:off x="605738" y="5989685"/>
            <a:ext cx="689317" cy="522590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50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3" y="264943"/>
            <a:ext cx="10171911" cy="6228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Administrativo Legal</a:t>
            </a:r>
          </a:p>
        </p:txBody>
      </p:sp>
      <p:sp>
        <p:nvSpPr>
          <p:cNvPr id="25" name="1 Título">
            <a:extLst>
              <a:ext uri="{FF2B5EF4-FFF2-40B4-BE49-F238E27FC236}">
                <a16:creationId xmlns="" xmlns:a16="http://schemas.microsoft.com/office/drawing/2014/main" id="{6BEA2DFE-253B-4B16-88D2-6317B68CD1F1}"/>
              </a:ext>
            </a:extLst>
          </p:cNvPr>
          <p:cNvSpPr txBox="1">
            <a:spLocks/>
          </p:cNvSpPr>
          <p:nvPr/>
        </p:nvSpPr>
        <p:spPr>
          <a:xfrm>
            <a:off x="365763" y="1107415"/>
            <a:ext cx="10171911" cy="1312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Existe un </a:t>
            </a:r>
            <a:r>
              <a:rPr lang="es-CL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Marco Normativo Legal</a:t>
            </a:r>
            <a:r>
              <a:rPr lang="es-CL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propio asociado a la </a:t>
            </a:r>
            <a:r>
              <a:rPr 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Institucionalidad y Tipología </a:t>
            </a:r>
            <a:r>
              <a:rPr 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del </a:t>
            </a:r>
            <a:r>
              <a:rPr 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Contrato</a:t>
            </a:r>
            <a:r>
              <a:rPr 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Consultoría (RCTC), Obras (RCOP), Servicios, Otro</a:t>
            </a:r>
            <a:r>
              <a:rPr lang="es-CL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6" name="1 Título">
            <a:extLst>
              <a:ext uri="{FF2B5EF4-FFF2-40B4-BE49-F238E27FC236}">
                <a16:creationId xmlns="" xmlns:a16="http://schemas.microsoft.com/office/drawing/2014/main" id="{600D89C2-76DE-483A-81A3-8D41DADA9BD0}"/>
              </a:ext>
            </a:extLst>
          </p:cNvPr>
          <p:cNvSpPr txBox="1">
            <a:spLocks/>
          </p:cNvSpPr>
          <p:nvPr/>
        </p:nvSpPr>
        <p:spPr>
          <a:xfrm>
            <a:off x="365762" y="2566599"/>
            <a:ext cx="10171911" cy="11187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Además, también existe el </a:t>
            </a:r>
            <a:r>
              <a:rPr 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Marco Normativo y Reglamentario</a:t>
            </a:r>
            <a:r>
              <a:rPr 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propio desarrollado específicamente para la «Licitación» de la </a:t>
            </a:r>
            <a:r>
              <a:rPr 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Iniciativa </a:t>
            </a:r>
            <a:r>
              <a:rPr lang="es-CL" sz="2400" b="1" dirty="0">
                <a:latin typeface="Calibri" pitchFamily="34" charset="0"/>
                <a:cs typeface="Calibri" pitchFamily="34" charset="0"/>
              </a:rPr>
              <a:t>  (B.A. T.R.,</a:t>
            </a:r>
            <a:r>
              <a:rPr lang="es-CL" sz="2400" b="1" dirty="0">
                <a:latin typeface="gobCL" pitchFamily="50" charset="0"/>
              </a:rPr>
              <a:t> </a:t>
            </a:r>
            <a:r>
              <a:rPr lang="es-CL" sz="2400" b="1" dirty="0" err="1">
                <a:latin typeface="gobCL" pitchFamily="50" charset="0"/>
              </a:rPr>
              <a:t>etc</a:t>
            </a:r>
            <a:r>
              <a:rPr lang="es-CL" sz="2400" b="1" dirty="0">
                <a:latin typeface="gobCL" pitchFamily="50" charset="0"/>
              </a:rPr>
              <a:t>)</a:t>
            </a:r>
            <a:r>
              <a:rPr lang="es-CL" sz="2400" dirty="0">
                <a:latin typeface="gobCL" pitchFamily="50" charset="0"/>
              </a:rPr>
              <a:t>.</a:t>
            </a:r>
          </a:p>
        </p:txBody>
      </p:sp>
      <p:sp>
        <p:nvSpPr>
          <p:cNvPr id="27" name="1 Título">
            <a:extLst>
              <a:ext uri="{FF2B5EF4-FFF2-40B4-BE49-F238E27FC236}">
                <a16:creationId xmlns="" xmlns:a16="http://schemas.microsoft.com/office/drawing/2014/main" id="{10CBE8FF-DF08-471E-BBCD-8C1C95D803F3}"/>
              </a:ext>
            </a:extLst>
          </p:cNvPr>
          <p:cNvSpPr txBox="1">
            <a:spLocks/>
          </p:cNvSpPr>
          <p:nvPr/>
        </p:nvSpPr>
        <p:spPr>
          <a:xfrm>
            <a:off x="365761" y="3846347"/>
            <a:ext cx="10171911" cy="83360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Marco Normativo de la Institucionalidad Transversal o Relacionada</a:t>
            </a:r>
            <a:r>
              <a:rPr lang="es-CL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CL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DIPRES, MDS, MOP, CONTRALORÍA, SEREMI,GORE, etc.</a:t>
            </a:r>
          </a:p>
        </p:txBody>
      </p:sp>
      <p:sp>
        <p:nvSpPr>
          <p:cNvPr id="28" name="1 Título">
            <a:extLst>
              <a:ext uri="{FF2B5EF4-FFF2-40B4-BE49-F238E27FC236}">
                <a16:creationId xmlns="" xmlns:a16="http://schemas.microsoft.com/office/drawing/2014/main" id="{A4D77CB2-0CC8-47AC-A4DE-0512463CE43D}"/>
              </a:ext>
            </a:extLst>
          </p:cNvPr>
          <p:cNvSpPr txBox="1">
            <a:spLocks/>
          </p:cNvSpPr>
          <p:nvPr/>
        </p:nvSpPr>
        <p:spPr>
          <a:xfrm>
            <a:off x="365760" y="4841524"/>
            <a:ext cx="10171911" cy="1121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Además de las: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Resoluciones y Convenios, Actas u otros Doc., </a:t>
            </a:r>
            <a:r>
              <a:rPr lang="es-ES" altLang="es-CL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que se generen durante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 Contrato</a:t>
            </a:r>
            <a:r>
              <a:rPr lang="es-ES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constituirán  el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Marco Administrativo Legal del Contrato</a:t>
            </a:r>
            <a:r>
              <a:rPr lang="es-ES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Flecha: a la derecha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4F53744C-0B7F-4271-9CC0-D6DD3BB2F0C8}"/>
              </a:ext>
            </a:extLst>
          </p:cNvPr>
          <p:cNvSpPr/>
          <p:nvPr/>
        </p:nvSpPr>
        <p:spPr>
          <a:xfrm rot="10800000">
            <a:off x="10741356" y="5800509"/>
            <a:ext cx="685013" cy="576893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13358" y="6107636"/>
            <a:ext cx="1071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Nota: </a:t>
            </a:r>
            <a:r>
              <a:rPr lang="es-ES" sz="1600" dirty="0"/>
              <a:t>Se entiende que dicho marco se vincula con personas o roles  (Actores relevantes), ejemplo «Jefe Depto. de Contratos», el </a:t>
            </a:r>
            <a:r>
              <a:rPr lang="es-ES" sz="1600" dirty="0" err="1"/>
              <a:t>sectorialista</a:t>
            </a:r>
            <a:r>
              <a:rPr lang="es-ES" sz="1600" dirty="0"/>
              <a:t> de </a:t>
            </a:r>
            <a:r>
              <a:rPr lang="es-ES" sz="1600" dirty="0" err="1"/>
              <a:t>MDSF</a:t>
            </a:r>
            <a:r>
              <a:rPr lang="es-ES" sz="1600" dirty="0"/>
              <a:t> o </a:t>
            </a:r>
            <a:r>
              <a:rPr lang="es-ES" sz="1600" dirty="0" err="1"/>
              <a:t>DIPRES</a:t>
            </a:r>
            <a:r>
              <a:rPr lang="es-ES" sz="1600" dirty="0"/>
              <a:t>, etc.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6772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1" y="269481"/>
            <a:ext cx="10171911" cy="6228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Entorno Técnico </a:t>
            </a:r>
            <a:r>
              <a:rPr lang="es-MX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(Giro del negocio)</a:t>
            </a:r>
            <a:endParaRPr lang="es-MX" altLang="es-CL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1 Título">
            <a:extLst>
              <a:ext uri="{FF2B5EF4-FFF2-40B4-BE49-F238E27FC236}">
                <a16:creationId xmlns="" xmlns:a16="http://schemas.microsoft.com/office/drawing/2014/main" id="{6BEA2DFE-253B-4B16-88D2-6317B68CD1F1}"/>
              </a:ext>
            </a:extLst>
          </p:cNvPr>
          <p:cNvSpPr txBox="1">
            <a:spLocks/>
          </p:cNvSpPr>
          <p:nvPr/>
        </p:nvSpPr>
        <p:spPr>
          <a:xfrm>
            <a:off x="365763" y="1107415"/>
            <a:ext cx="10171911" cy="1279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Este entorno específico, puede inferirse en parte, al analizar el  </a:t>
            </a:r>
            <a:r>
              <a:rPr 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Giro del MOP</a:t>
            </a:r>
            <a:r>
              <a:rPr 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el cual debiera estar plasmado en su</a:t>
            </a:r>
            <a:r>
              <a:rPr lang="es-CL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Misión </a:t>
            </a:r>
            <a:r>
              <a:rPr lang="es-CL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s-CL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Qué hago, Cómo lo hago y Para Quién lo hago</a:t>
            </a:r>
            <a:r>
              <a:rPr lang="es-CL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donde se releva: 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7627DF3F-A85A-433A-BF79-135CD32363C7}"/>
              </a:ext>
            </a:extLst>
          </p:cNvPr>
          <p:cNvSpPr txBox="1">
            <a:spLocks/>
          </p:cNvSpPr>
          <p:nvPr/>
        </p:nvSpPr>
        <p:spPr>
          <a:xfrm>
            <a:off x="365762" y="2734056"/>
            <a:ext cx="10171911" cy="402336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endParaRPr lang="es-CL" altLang="es-CL" sz="2800" b="1" dirty="0">
              <a:solidFill>
                <a:srgbClr val="FF3300"/>
              </a:solidFill>
              <a:latin typeface="gobCL" pitchFamily="50" charset="0"/>
            </a:endParaRPr>
          </a:p>
          <a:p>
            <a:pPr algn="just"/>
            <a:r>
              <a:rPr lang="es-CL" altLang="es-CL" sz="2800" b="1" u="sng" dirty="0">
                <a:solidFill>
                  <a:srgbClr val="CC3300"/>
                </a:solidFill>
                <a:latin typeface="+mn-lt"/>
              </a:rPr>
              <a:t>Proveer al país de </a:t>
            </a:r>
            <a:r>
              <a:rPr lang="es-CL" altLang="es-CL" sz="2800" b="1" u="sng" dirty="0">
                <a:solidFill>
                  <a:srgbClr val="FF0000"/>
                </a:solidFill>
                <a:latin typeface="+mn-lt"/>
              </a:rPr>
              <a:t>Servicios</a:t>
            </a:r>
            <a:r>
              <a:rPr lang="es-CL" altLang="es-CL" sz="2800" b="1" u="sng" dirty="0">
                <a:solidFill>
                  <a:srgbClr val="CC3300"/>
                </a:solidFill>
                <a:latin typeface="+mn-lt"/>
              </a:rPr>
              <a:t> de </a:t>
            </a:r>
            <a:r>
              <a:rPr lang="es-CL" altLang="es-CL" sz="2800" b="1" u="sng" dirty="0">
                <a:solidFill>
                  <a:srgbClr val="CC3300"/>
                </a:solidFill>
                <a:latin typeface="+mn-lt"/>
                <a:cs typeface="Calibri" pitchFamily="34" charset="0"/>
              </a:rPr>
              <a:t>Infraestructura</a:t>
            </a:r>
            <a:r>
              <a:rPr lang="es-CL" altLang="es-CL" sz="2800" b="1" u="sng" dirty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para la </a:t>
            </a:r>
            <a:r>
              <a:rPr lang="es-CL" altLang="es-CL" sz="28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conectividad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la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protección del territorio y las personas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la </a:t>
            </a:r>
            <a:r>
              <a:rPr lang="es-CL" altLang="es-CL" sz="28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edificación pública 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 el </a:t>
            </a:r>
            <a:r>
              <a:rPr lang="es-CL" altLang="es-CL" sz="2800" b="1" dirty="0">
                <a:latin typeface="Calibri" pitchFamily="34" charset="0"/>
                <a:cs typeface="Calibri" pitchFamily="34" charset="0"/>
              </a:rPr>
              <a:t>aprovechamiento óptimo de los recursos hídricos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asegurando el </a:t>
            </a:r>
            <a:r>
              <a:rPr lang="es-CL" altLang="es-CL" sz="2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cumplimiento de los estándares de servicio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 la </a:t>
            </a:r>
            <a:r>
              <a:rPr lang="es-CL" altLang="es-CL" sz="28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calidad de las obras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la </a:t>
            </a:r>
            <a:r>
              <a:rPr lang="es-CL" altLang="es-CL" sz="2800" b="1" i="1" dirty="0">
                <a:latin typeface="Calibri" pitchFamily="34" charset="0"/>
                <a:cs typeface="Calibri" pitchFamily="34" charset="0"/>
              </a:rPr>
              <a:t>provisión de agua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 </a:t>
            </a:r>
            <a:r>
              <a:rPr lang="es-CL" altLang="es-CL" sz="2800" b="1" i="1" dirty="0">
                <a:latin typeface="Calibri" pitchFamily="34" charset="0"/>
                <a:cs typeface="Calibri" pitchFamily="34" charset="0"/>
              </a:rPr>
              <a:t>cuidado de los recursos hídricos y del medio ambiente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para contribuir al 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Desarrollo Sustentable 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CL" altLang="es-CL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competitividad del país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CL" altLang="es-CL" sz="28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promoviendo la </a:t>
            </a:r>
            <a:r>
              <a:rPr lang="es-CL" altLang="es-CL" sz="28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equidad</a:t>
            </a:r>
            <a:r>
              <a:rPr lang="es-CL" altLang="es-CL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CL" altLang="es-CL" sz="2800" b="1" i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calidad de vida </a:t>
            </a:r>
            <a:r>
              <a:rPr lang="es-CL" altLang="es-CL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es-CL" altLang="es-CL" sz="28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igualdad de oportunidades</a:t>
            </a:r>
            <a:r>
              <a:rPr lang="es-CL" altLang="es-CL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 las personas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s-CL" altLang="es-CL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Misión MOP 2008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&gt;</a:t>
            </a:r>
          </a:p>
          <a:p>
            <a:pPr algn="just"/>
            <a:endParaRPr lang="es-CL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764982" y="1136650"/>
            <a:ext cx="130232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Proveer y gestionar eficiente y eficazmente obras y servicios de infraestructura, así como regular y favorecer la gobernanza de los recursos hídricos que garantice su preservación y disponibilidad; para propiciar con visión de futuro, un desarrollo sostenible, </a:t>
            </a:r>
            <a:r>
              <a:rPr lang="es-ES" sz="1100" dirty="0" err="1"/>
              <a:t>resiliente</a:t>
            </a:r>
            <a:r>
              <a:rPr lang="es-ES" sz="1100" dirty="0"/>
              <a:t>, inclusivo, participativo y con perspectiva de género, conectando el territorio, cuidando a las personas y mejorando su calidad de vida en armonía con la naturaleza. (2025)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495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3" y="264943"/>
            <a:ext cx="10171911" cy="6228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latin typeface="+mj-lt"/>
                <a:cs typeface="Adobe Devanagari" panose="02040503050201020203" pitchFamily="18" charset="0"/>
              </a:rPr>
              <a:t>Entorno Técnico </a:t>
            </a:r>
            <a:r>
              <a:rPr lang="es-MX" altLang="es-CL" sz="2400" b="1" dirty="0">
                <a:solidFill>
                  <a:schemeClr val="tx1"/>
                </a:solidFill>
                <a:latin typeface="+mj-lt"/>
                <a:cs typeface="Adobe Devanagari" panose="02040503050201020203" pitchFamily="18" charset="0"/>
              </a:rPr>
              <a:t>(Giro del negocio)</a:t>
            </a:r>
            <a:endParaRPr lang="es-MX" altLang="es-CL" sz="3200" b="1" dirty="0">
              <a:solidFill>
                <a:schemeClr val="tx1"/>
              </a:solidFill>
              <a:latin typeface="+mj-lt"/>
              <a:cs typeface="Adobe Devanagari" panose="02040503050201020203" pitchFamily="18" charset="0"/>
            </a:endParaRPr>
          </a:p>
        </p:txBody>
      </p:sp>
      <p:sp>
        <p:nvSpPr>
          <p:cNvPr id="25" name="1 Título">
            <a:extLst>
              <a:ext uri="{FF2B5EF4-FFF2-40B4-BE49-F238E27FC236}">
                <a16:creationId xmlns="" xmlns:a16="http://schemas.microsoft.com/office/drawing/2014/main" id="{6BEA2DFE-253B-4B16-88D2-6317B68CD1F1}"/>
              </a:ext>
            </a:extLst>
          </p:cNvPr>
          <p:cNvSpPr txBox="1">
            <a:spLocks/>
          </p:cNvSpPr>
          <p:nvPr/>
        </p:nvSpPr>
        <p:spPr>
          <a:xfrm>
            <a:off x="365763" y="1107415"/>
            <a:ext cx="10171911" cy="1382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4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Max. </a:t>
            </a:r>
            <a:r>
              <a:rPr lang="es-CL" sz="2400" b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Fn</a:t>
            </a:r>
            <a:r>
              <a:rPr lang="es-CL" sz="24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(Provisión del Servicio de infraestructura para la conectividad, edificación pública, el aprovechamiento de los recursos hídricos y Protección contra eventos hídricos extremos) 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2253BF74-54CE-4466-9DD1-ADAA7400A3F5}"/>
              </a:ext>
            </a:extLst>
          </p:cNvPr>
          <p:cNvSpPr txBox="1">
            <a:spLocks/>
          </p:cNvSpPr>
          <p:nvPr/>
        </p:nvSpPr>
        <p:spPr>
          <a:xfrm>
            <a:off x="365763" y="2718542"/>
            <a:ext cx="10171911" cy="3288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400" b="1" dirty="0">
                <a:solidFill>
                  <a:schemeClr val="tx1"/>
                </a:solidFill>
                <a:latin typeface="+mj-lt"/>
              </a:rPr>
              <a:t>S.A.</a:t>
            </a:r>
          </a:p>
          <a:p>
            <a:pPr marL="1071951" lvl="1" indent="-457200" algn="just">
              <a:buFont typeface="Arial" panose="020B0604020202020204" pitchFamily="34" charset="0"/>
              <a:buChar char="•"/>
            </a:pPr>
            <a:r>
              <a:rPr lang="es-CL" sz="2400" b="0" dirty="0">
                <a:solidFill>
                  <a:schemeClr val="tx1"/>
                </a:solidFill>
                <a:latin typeface="+mj-lt"/>
              </a:rPr>
              <a:t>Cumplimiento de los estándares de servicio</a:t>
            </a:r>
          </a:p>
          <a:p>
            <a:pPr marL="1071951" lvl="1" indent="-457200" algn="just">
              <a:buFont typeface="Arial" panose="020B0604020202020204" pitchFamily="34" charset="0"/>
              <a:buChar char="•"/>
            </a:pPr>
            <a:r>
              <a:rPr lang="es-CL" sz="2400" b="0" dirty="0">
                <a:solidFill>
                  <a:schemeClr val="tx1"/>
                </a:solidFill>
                <a:latin typeface="+mj-lt"/>
              </a:rPr>
              <a:t>Calidad de las obras </a:t>
            </a:r>
          </a:p>
          <a:p>
            <a:pPr marL="1071951" lvl="1" indent="-457200" algn="just">
              <a:buFont typeface="Arial" panose="020B0604020202020204" pitchFamily="34" charset="0"/>
              <a:buChar char="•"/>
            </a:pPr>
            <a:r>
              <a:rPr lang="es-CL" sz="2400" b="0" dirty="0">
                <a:solidFill>
                  <a:schemeClr val="tx1"/>
                </a:solidFill>
                <a:latin typeface="+mj-lt"/>
              </a:rPr>
              <a:t>Cuidado de los recursos hídricos y del medio ambiente</a:t>
            </a:r>
          </a:p>
          <a:p>
            <a:pPr marL="1071951" lvl="1" indent="-457200" algn="just">
              <a:buFont typeface="Arial" panose="020B0604020202020204" pitchFamily="34" charset="0"/>
              <a:buChar char="•"/>
            </a:pPr>
            <a:r>
              <a:rPr lang="es-CL" sz="2400" b="0" dirty="0">
                <a:solidFill>
                  <a:schemeClr val="tx1"/>
                </a:solidFill>
                <a:latin typeface="+mj-lt"/>
              </a:rPr>
              <a:t>Desarrollo sustentable</a:t>
            </a:r>
          </a:p>
          <a:p>
            <a:pPr marL="1071951" lvl="1" indent="-457200" algn="just">
              <a:buFont typeface="Arial" panose="020B0604020202020204" pitchFamily="34" charset="0"/>
              <a:buChar char="•"/>
            </a:pPr>
            <a:r>
              <a:rPr lang="es-CL" sz="2400" b="0" dirty="0">
                <a:solidFill>
                  <a:schemeClr val="tx1"/>
                </a:solidFill>
                <a:latin typeface="+mj-lt"/>
              </a:rPr>
              <a:t>Competitividad del país</a:t>
            </a:r>
          </a:p>
          <a:p>
            <a:pPr marL="1071951" lvl="1" indent="-457200" algn="just">
              <a:buFont typeface="Arial" panose="020B0604020202020204" pitchFamily="34" charset="0"/>
              <a:buChar char="•"/>
            </a:pPr>
            <a:r>
              <a:rPr lang="es-CL" sz="2400" b="0" dirty="0">
                <a:solidFill>
                  <a:schemeClr val="tx1"/>
                </a:solidFill>
                <a:latin typeface="+mj-lt"/>
              </a:rPr>
              <a:t>Equidad, calidad de vida e igualdad e oportunidades de las personas.</a:t>
            </a:r>
          </a:p>
        </p:txBody>
      </p:sp>
      <p:sp>
        <p:nvSpPr>
          <p:cNvPr id="7" name="Flecha: a la derecha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A8058954-8E95-4E2E-A696-7F6FB208D6C5}"/>
              </a:ext>
            </a:extLst>
          </p:cNvPr>
          <p:cNvSpPr/>
          <p:nvPr/>
        </p:nvSpPr>
        <p:spPr>
          <a:xfrm rot="10800000">
            <a:off x="10741356" y="5800509"/>
            <a:ext cx="685013" cy="576893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6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3" y="152401"/>
            <a:ext cx="10171911" cy="8323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Entorno Financiero </a:t>
            </a:r>
          </a:p>
          <a:p>
            <a:r>
              <a:rPr lang="es-MX" altLang="es-CL" sz="2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s-MX" altLang="es-C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Fuente</a:t>
            </a:r>
            <a:r>
              <a:rPr lang="es-MX" altLang="es-CL" sz="2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de los recursos Económicos y </a:t>
            </a:r>
            <a:r>
              <a:rPr lang="es-MX" altLang="es-C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disponibilidad </a:t>
            </a:r>
            <a:r>
              <a:rPr lang="es-MX" altLang="es-CL" sz="2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a través del Tiempo)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60" y="1117954"/>
            <a:ext cx="10171911" cy="1710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Fuente y Distribución en el tiempo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los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Recursos Financieros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“RR$$”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(Sectorial, FNDR, Privados, Cooperación extranjera, “Convenios de Programación” o combinación entre ellos etc.), definen un conjunto de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Procesos o Procedimientos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para la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Gestión y Control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dichos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“RR$$”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1FC0B0D0-C3E1-4412-B6F4-4C51CF75B0F6}"/>
              </a:ext>
            </a:extLst>
          </p:cNvPr>
          <p:cNvSpPr txBox="1">
            <a:spLocks/>
          </p:cNvSpPr>
          <p:nvPr/>
        </p:nvSpPr>
        <p:spPr>
          <a:xfrm>
            <a:off x="365763" y="2951017"/>
            <a:ext cx="10171911" cy="21474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dirty="0">
                <a:solidFill>
                  <a:schemeClr val="tx1"/>
                </a:solidFill>
                <a:latin typeface="+mj-lt"/>
              </a:rPr>
              <a:t>Este aspectos es relevante a la hora de </a:t>
            </a:r>
            <a:r>
              <a:rPr lang="es-CL" altLang="es-CL" sz="2400" b="1" dirty="0">
                <a:solidFill>
                  <a:schemeClr val="tx1"/>
                </a:solidFill>
                <a:latin typeface="+mj-lt"/>
              </a:rPr>
              <a:t>reportar</a:t>
            </a:r>
            <a:r>
              <a:rPr lang="es-CL" altLang="es-CL" sz="2400" dirty="0">
                <a:solidFill>
                  <a:schemeClr val="tx1"/>
                </a:solidFill>
                <a:latin typeface="+mj-lt"/>
              </a:rPr>
              <a:t> G</a:t>
            </a:r>
            <a:r>
              <a:rPr lang="es-CL" altLang="es-CL" sz="24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astos Efectuados</a:t>
            </a:r>
            <a:r>
              <a:rPr lang="es-CL" altLang="es-CL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y </a:t>
            </a:r>
            <a:r>
              <a:rPr lang="es-CL" altLang="es-CL" sz="2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Modificaciones a los Montos Originalmente convenidos</a:t>
            </a:r>
            <a:r>
              <a:rPr lang="es-CL" altLang="es-CL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. </a:t>
            </a:r>
          </a:p>
          <a:p>
            <a:pPr algn="just"/>
            <a:endParaRPr lang="es-CL" altLang="es-CL" sz="2400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algn="just"/>
            <a:r>
              <a:rPr lang="es-CL" altLang="es-CL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En tal sentido este ámbito se relaciona directamente  </a:t>
            </a:r>
            <a:r>
              <a:rPr lang="es-CL" altLang="es-CL" sz="24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con Porcentaje de la Ejecución Presupuestaria</a:t>
            </a:r>
            <a:r>
              <a:rPr lang="es-CL" altLang="es-CL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del </a:t>
            </a:r>
            <a:r>
              <a:rPr lang="es-CL" altLang="es-CL" sz="24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periodo</a:t>
            </a:r>
            <a:r>
              <a:rPr lang="es-CL" altLang="es-CL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y por tanto </a:t>
            </a:r>
            <a:r>
              <a:rPr lang="es-CL" altLang="es-CL" sz="2400" dirty="0">
                <a:solidFill>
                  <a:schemeClr val="tx1"/>
                </a:solidFill>
                <a:latin typeface="+mj-lt"/>
              </a:rPr>
              <a:t>con </a:t>
            </a:r>
            <a:r>
              <a:rPr lang="es-CL" altLang="es-CL" sz="2400" dirty="0">
                <a:solidFill>
                  <a:srgbClr val="FF0000"/>
                </a:solidFill>
                <a:latin typeface="+mj-lt"/>
              </a:rPr>
              <a:t>I</a:t>
            </a:r>
            <a:r>
              <a:rPr lang="es-CL" altLang="es-CL" sz="2400" b="1" dirty="0">
                <a:solidFill>
                  <a:srgbClr val="FF0000"/>
                </a:solidFill>
                <a:latin typeface="+mj-lt"/>
              </a:rPr>
              <a:t>ndicadores Institucionales </a:t>
            </a:r>
            <a:r>
              <a:rPr lang="es-CL" altLang="es-CL" sz="2400" b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SUELDO</a:t>
            </a:r>
            <a:r>
              <a:rPr lang="es-CL" altLang="es-CL" sz="2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C318CC35-8EEA-4027-87BF-7B27F297AF28}"/>
              </a:ext>
            </a:extLst>
          </p:cNvPr>
          <p:cNvSpPr txBox="1">
            <a:spLocks/>
          </p:cNvSpPr>
          <p:nvPr/>
        </p:nvSpPr>
        <p:spPr>
          <a:xfrm>
            <a:off x="365763" y="5250061"/>
            <a:ext cx="10171911" cy="1488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Existen algunas tipologías de obras que involucran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subsidios y/o reembolsos</a:t>
            </a:r>
            <a:r>
              <a:rPr lang="es-CL" altLang="es-CL" sz="24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costo de oportunidad del capital (subsidiado)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álculo de la “Viabilidad Financiera” o Capacidad de Pago de la Deuda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(Evaluación Financiera)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Flecha: a la derecha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9A536DC-CDE0-414E-9305-651D7BCB124C}"/>
              </a:ext>
            </a:extLst>
          </p:cNvPr>
          <p:cNvSpPr/>
          <p:nvPr/>
        </p:nvSpPr>
        <p:spPr>
          <a:xfrm rot="10800000">
            <a:off x="10741356" y="5800509"/>
            <a:ext cx="685013" cy="576893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3" y="152401"/>
            <a:ext cx="10171911" cy="6564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Entorno Económico</a:t>
            </a:r>
            <a:endParaRPr lang="es-MX" altLang="es-CL" sz="22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60" y="914399"/>
            <a:ext cx="10171911" cy="2919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 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Proyectos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Iniciativas de Inversión, 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tienen un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Costo Económico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tanto asociado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 Estudio (Fase </a:t>
            </a:r>
            <a:r>
              <a:rPr lang="es-CL" altLang="es-CL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Preinversión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como a su 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Ejecución o Construcción 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las Obras (Fase Inversión), 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las que a su vez tienen un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Valor Presente Neto (VAN), que es un </a:t>
            </a:r>
            <a:r>
              <a:rPr lang="es-CL" altLang="es-C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valor económico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asociado al Flujo “Beneficio-Costo”, de cada periodo, de la Fase de Operación o Explotación.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1FC0B0D0-C3E1-4412-B6F4-4C51CF75B0F6}"/>
              </a:ext>
            </a:extLst>
          </p:cNvPr>
          <p:cNvSpPr txBox="1">
            <a:spLocks/>
          </p:cNvSpPr>
          <p:nvPr/>
        </p:nvSpPr>
        <p:spPr>
          <a:xfrm>
            <a:off x="365763" y="4122821"/>
            <a:ext cx="10171911" cy="25827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 IF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muchas veces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debe asumir  Contratos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asociados a estudios u obras, que se encuentran en desarrollo</a:t>
            </a:r>
            <a:r>
              <a:rPr lang="es-CL" altLang="es-CL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 se le </a:t>
            </a:r>
            <a:r>
              <a:rPr lang="es-CL" altLang="es-CL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responsabiliza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eventuales aumentos de  </a:t>
            </a:r>
            <a:r>
              <a:rPr lang="es-CL" altLang="es-CL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PLAZOS/COSTOS, </a:t>
            </a:r>
            <a:r>
              <a:rPr lang="es-CL" altLang="es-CL" sz="2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donde a veces son 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producto de  imperfecciones de la documentación del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Contrato original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CL" altLang="es-CL"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Cabe Señalar, 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 en general existen aumentos en Plazos y Montos. </a:t>
            </a:r>
          </a:p>
        </p:txBody>
      </p:sp>
      <p:sp>
        <p:nvSpPr>
          <p:cNvPr id="11" name="Flecha: a la derecha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8DE2E5-C9FD-4F1C-A35B-46F8150A5C7A}"/>
              </a:ext>
            </a:extLst>
          </p:cNvPr>
          <p:cNvSpPr/>
          <p:nvPr/>
        </p:nvSpPr>
        <p:spPr>
          <a:xfrm rot="10800000">
            <a:off x="10741356" y="5800509"/>
            <a:ext cx="685013" cy="576893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4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3" y="152401"/>
            <a:ext cx="10171911" cy="8182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Entorno Social</a:t>
            </a:r>
          </a:p>
          <a:p>
            <a:r>
              <a:rPr lang="es-MX" altLang="es-CL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(Ciudadanía, Beneficiarios, afectados o relacionados)</a:t>
            </a:r>
            <a:endParaRPr lang="es-MX" altLang="es-CL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60" y="1159518"/>
            <a:ext cx="10171911" cy="923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 PPP de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Infraestructura Pública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Impacto Social (+/-) 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A080B0C3-4D9B-41C1-9519-056E4E4BD8FD}"/>
              </a:ext>
            </a:extLst>
          </p:cNvPr>
          <p:cNvSpPr txBox="1">
            <a:spLocks/>
          </p:cNvSpPr>
          <p:nvPr/>
        </p:nvSpPr>
        <p:spPr>
          <a:xfrm>
            <a:off x="365759" y="2243367"/>
            <a:ext cx="10171911" cy="23319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raíz de lo anterior, las actividades de  </a:t>
            </a:r>
            <a:r>
              <a:rPr lang="es-CL" altLang="es-CL" sz="2400" b="1" dirty="0">
                <a:latin typeface="Calibri" pitchFamily="34" charset="0"/>
                <a:cs typeface="Calibri" pitchFamily="34" charset="0"/>
              </a:rPr>
              <a:t>participación ciudadana (PAC)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permiten que diversos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grupos sociales y/o actores relevantes,  se expresen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durante las distintas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Fases y Etapas del PPP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respecto a su percepción sobre </a:t>
            </a:r>
            <a:r>
              <a:rPr lang="es-CL" altLang="es-CL" sz="24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éste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tal que permita incorporar adecuaciones y/o modificaciones que lo robustezcan en términos de «</a:t>
            </a:r>
            <a:r>
              <a:rPr lang="es-CL" altLang="es-CL" sz="2400" b="1" dirty="0">
                <a:latin typeface="Calibri" pitchFamily="34" charset="0"/>
                <a:cs typeface="Calibri" pitchFamily="34" charset="0"/>
              </a:rPr>
              <a:t>Serviciabilidad», objetivo  o fin último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éste y a su vez mitigar eventuales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Conflictos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entre los involucrados (Promotores/Afectados).</a:t>
            </a:r>
          </a:p>
        </p:txBody>
      </p:sp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46C7BA49-8AA4-4001-9782-EB442E9139AE}"/>
              </a:ext>
            </a:extLst>
          </p:cNvPr>
          <p:cNvSpPr txBox="1">
            <a:spLocks/>
          </p:cNvSpPr>
          <p:nvPr/>
        </p:nvSpPr>
        <p:spPr>
          <a:xfrm>
            <a:off x="365763" y="4788213"/>
            <a:ext cx="10171911" cy="1894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Cabe señalar, que a veces el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Inspector Fiscal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un Contrato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 percibido por la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comunidad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relacionada con el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Proyecto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 como el </a:t>
            </a:r>
            <a:r>
              <a:rPr lang="es-CL" altLang="es-CL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Gestor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o Representante </a:t>
            </a:r>
            <a:r>
              <a:rPr lang="es-CL" altLang="es-CL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la  </a:t>
            </a:r>
            <a:r>
              <a:rPr lang="es-CL" altLang="es-CL" sz="24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Iniciativa de inversión </a:t>
            </a:r>
            <a:r>
              <a:rPr lang="es-CL" altLang="es-CL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s-CL" altLang="es-CL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proyecto</a:t>
            </a:r>
            <a:r>
              <a:rPr lang="es-CL" altLang="es-CL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s-CL" altLang="es-CL" sz="24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 cual le trae una serie de inconvenientes. </a:t>
            </a:r>
          </a:p>
          <a:p>
            <a:pPr algn="just"/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IF una vez que perciba esta situación</a:t>
            </a:r>
            <a:r>
              <a:rPr lang="es-CL" altLang="es-CL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debe  aclarar oportunamente  cuáles son los canales pertinentes de comunicación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hacia la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autoridad pertinente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CL" altLang="es-CL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lecha: a la derecha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DBD77B2D-A170-44E7-AE03-3899D2AE1EC5}"/>
              </a:ext>
            </a:extLst>
          </p:cNvPr>
          <p:cNvSpPr/>
          <p:nvPr/>
        </p:nvSpPr>
        <p:spPr>
          <a:xfrm rot="10800000">
            <a:off x="10741356" y="5800509"/>
            <a:ext cx="685013" cy="576893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0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3" y="152401"/>
            <a:ext cx="10171911" cy="88860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Entorno Ambiental </a:t>
            </a:r>
          </a:p>
          <a:p>
            <a:r>
              <a:rPr lang="es-MX" altLang="es-C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(Ley 19.300 (de Bases 1994) , Ley 20.417 (SEA/SMA), Ley 21.455 (Ley Marco C.C.)</a:t>
            </a:r>
            <a:endParaRPr lang="es-MX" altLang="es-CL" sz="11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60" y="1242646"/>
            <a:ext cx="10171911" cy="2168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general un Contrato, tanto en pre inversión, inversión y operación  involucran </a:t>
            </a:r>
            <a:r>
              <a:rPr lang="es-CL" altLang="es-CL" sz="28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afectaciones al medio ambiente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denominadas “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Impactos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”. Esto conlleva en principio a que dichos impactos, deban ser 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1)Identificados 2)</a:t>
            </a:r>
            <a:r>
              <a:rPr lang="es-CL" altLang="es-CL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Cuantificados</a:t>
            </a:r>
            <a:r>
              <a:rPr lang="es-CL" altLang="es-CL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y 3)</a:t>
            </a:r>
            <a:r>
              <a:rPr lang="es-CL" altLang="es-CL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Valorados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lo que </a:t>
            </a:r>
            <a:r>
              <a:rPr lang="es-CL" altLang="es-CL" sz="28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no siempre es posible.</a:t>
            </a:r>
            <a:r>
              <a:rPr lang="es-CL" altLang="es-CL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A080B0C3-4D9B-41C1-9519-056E4E4BD8FD}"/>
              </a:ext>
            </a:extLst>
          </p:cNvPr>
          <p:cNvSpPr txBox="1">
            <a:spLocks/>
          </p:cNvSpPr>
          <p:nvPr/>
        </p:nvSpPr>
        <p:spPr>
          <a:xfrm>
            <a:off x="365760" y="3556000"/>
            <a:ext cx="6816090" cy="185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Por otra parte, también están consideradas las </a:t>
            </a:r>
            <a:r>
              <a:rPr lang="es-CL" altLang="es-CL" sz="2800" b="1" dirty="0">
                <a:latin typeface="+mj-lt"/>
                <a:cs typeface="Calibri" pitchFamily="34" charset="0"/>
              </a:rPr>
              <a:t>Medidas de Mitigación</a:t>
            </a:r>
            <a:r>
              <a:rPr lang="es-CL" altLang="es-CL" sz="2800" dirty="0">
                <a:solidFill>
                  <a:schemeClr val="tx1"/>
                </a:solidFill>
                <a:latin typeface="+mj-lt"/>
                <a:cs typeface="Calibri" pitchFamily="34" charset="0"/>
              </a:rPr>
              <a:t>, o compromisos ambientales, tal como relocalizaciones de familias, </a:t>
            </a:r>
            <a:r>
              <a:rPr lang="es-CL" altLang="es-CL" sz="2800" dirty="0">
                <a:solidFill>
                  <a:schemeClr val="tx1"/>
                </a:solidFill>
                <a:latin typeface="+mj-lt"/>
              </a:rPr>
              <a:t>protección de recursos, etc</a:t>
            </a:r>
            <a:r>
              <a:rPr lang="es-CL" altLang="es-CL" sz="2800" dirty="0">
                <a:solidFill>
                  <a:schemeClr val="tx1"/>
                </a:solidFill>
                <a:latin typeface="gobCL" pitchFamily="50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933E077-21C0-49BC-BEB2-5D645C24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39" y="3725595"/>
            <a:ext cx="2596320" cy="259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: a la derecha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1FAA6471-2CB8-43B9-AC17-4D9C82DE8132}"/>
              </a:ext>
            </a:extLst>
          </p:cNvPr>
          <p:cNvSpPr/>
          <p:nvPr/>
        </p:nvSpPr>
        <p:spPr>
          <a:xfrm rot="10800000">
            <a:off x="10741356" y="5800509"/>
            <a:ext cx="685013" cy="576893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A080B0C3-4D9B-41C1-9519-056E4E4BD8FD}"/>
              </a:ext>
            </a:extLst>
          </p:cNvPr>
          <p:cNvSpPr txBox="1">
            <a:spLocks/>
          </p:cNvSpPr>
          <p:nvPr/>
        </p:nvSpPr>
        <p:spPr>
          <a:xfrm>
            <a:off x="391162" y="5524500"/>
            <a:ext cx="6790687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Gestión de Permisos Normativos para Instalación de Faena, Trabajos de terreno, etc.</a:t>
            </a:r>
          </a:p>
        </p:txBody>
      </p:sp>
    </p:spTree>
    <p:extLst>
      <p:ext uri="{BB962C8B-B14F-4D97-AF65-F5344CB8AC3E}">
        <p14:creationId xmlns:p14="http://schemas.microsoft.com/office/powerpoint/2010/main" val="33226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45" y="469239"/>
            <a:ext cx="1709536" cy="151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609442" y="1225552"/>
            <a:ext cx="10969943" cy="4900614"/>
          </a:xfrm>
          <a:prstGeom prst="rect">
            <a:avLst/>
          </a:prstGeom>
        </p:spPr>
        <p:txBody>
          <a:bodyPr vert="horz" lIns="122950" tIns="61475" rIns="122950" bIns="61475" rtlCol="0">
            <a:normAutofit/>
          </a:bodyPr>
          <a:lstStyle>
            <a:lvl1pPr marL="0" indent="0" algn="ctr" defTabSz="61475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14751" indent="0" algn="ctr" defTabSz="614751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29502" indent="0" algn="ctr" defTabSz="614751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44253" indent="0" algn="ctr" defTabSz="614751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59004" indent="0" algn="ctr" defTabSz="614751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73756" indent="0" algn="ctr" defTabSz="614751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88507" indent="0" algn="ctr" defTabSz="614751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303258" indent="0" algn="ctr" defTabSz="614751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918009" indent="0" algn="ctr" defTabSz="614751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endParaRPr lang="es-CL" sz="4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s-CL" sz="4000" b="1" dirty="0">
                <a:solidFill>
                  <a:schemeClr val="tx1"/>
                </a:solidFill>
                <a:latin typeface="Calibri Light" panose="020F0302020204030204" pitchFamily="34" charset="0"/>
              </a:rPr>
              <a:t>Curso Inspección Fiscal I </a:t>
            </a:r>
          </a:p>
          <a:p>
            <a:r>
              <a:rPr lang="es-CL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Modulo: Entorno de la Inspección Fiscal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09" y="4055321"/>
            <a:ext cx="2452403" cy="134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 descr="C:\Users\james.spencer\AppData\Local\Microsoft\Windows\Temporary Internet Files\Content.Word\IMG_754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4098940"/>
            <a:ext cx="2743200" cy="134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33497" r="55609" b="15966"/>
          <a:stretch/>
        </p:blipFill>
        <p:spPr bwMode="auto">
          <a:xfrm>
            <a:off x="7478973" y="4091881"/>
            <a:ext cx="2482566" cy="134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t="50001" r="18259" b="-1"/>
          <a:stretch/>
        </p:blipFill>
        <p:spPr bwMode="auto">
          <a:xfrm>
            <a:off x="5812587" y="5511168"/>
            <a:ext cx="1119352" cy="1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931939" y="5428926"/>
            <a:ext cx="426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Calibri Light" panose="020F0302020204030204" pitchFamily="34" charset="0"/>
              </a:rPr>
              <a:t>DOCENTE : JUAN ALBERTO GONZÁLEZ ORTEGA</a:t>
            </a:r>
            <a:endParaRPr lang="es-CL" sz="12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1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9" y="139701"/>
            <a:ext cx="10171911" cy="677593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Entorno Cultural </a:t>
            </a:r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(se aborda)</a:t>
            </a:r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</a:t>
            </a:r>
            <a:r>
              <a:rPr lang="es-MX" altLang="es-CL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(AMBIENTAL-SOCIAL)</a:t>
            </a:r>
            <a:endParaRPr lang="es-MX" altLang="es-CL" sz="11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60" y="1009650"/>
            <a:ext cx="10171911" cy="231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 Entorno Cultural involucra aspectos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s-CL" altLang="es-CL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Estructurales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 Patrimonio histórico-cultural: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Infraestructura y/o lugares (Hallazgos).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s-CL" altLang="es-CL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 estructurales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Medidas y/o acciones culturales.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A080B0C3-4D9B-41C1-9519-056E4E4BD8FD}"/>
              </a:ext>
            </a:extLst>
          </p:cNvPr>
          <p:cNvSpPr txBox="1">
            <a:spLocks/>
          </p:cNvSpPr>
          <p:nvPr/>
        </p:nvSpPr>
        <p:spPr>
          <a:xfrm>
            <a:off x="365760" y="3613150"/>
            <a:ext cx="10171914" cy="144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Ejemplo (No estructural):</a:t>
            </a:r>
            <a:r>
              <a:rPr lang="es-CL" altLang="es-CL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Prohibir y Fiscalizar, 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habitar en las riberas de los cauces naturales o áreas afectas a desastres naturales (vías </a:t>
            </a:r>
            <a:r>
              <a:rPr lang="es-CL" altLang="es-CL" sz="28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aluvionales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88BA8CF6-2AB7-4A41-83EC-7094797CC969}"/>
              </a:ext>
            </a:extLst>
          </p:cNvPr>
          <p:cNvSpPr txBox="1">
            <a:spLocks/>
          </p:cNvSpPr>
          <p:nvPr/>
        </p:nvSpPr>
        <p:spPr>
          <a:xfrm>
            <a:off x="372107" y="5201921"/>
            <a:ext cx="10171914" cy="14724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b="1" u="sng" dirty="0">
                <a:solidFill>
                  <a:schemeClr val="tx1"/>
                </a:solidFill>
                <a:latin typeface="+mj-lt"/>
              </a:rPr>
              <a:t>Temas relacionados</a:t>
            </a:r>
            <a:r>
              <a:rPr lang="es-CL" altLang="es-CL" sz="2800" b="1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57651" lvl="1" indent="-342900" algn="just">
              <a:buFont typeface="Arial" panose="020B0604020202020204" pitchFamily="34" charset="0"/>
              <a:buChar char="•"/>
            </a:pPr>
            <a:r>
              <a:rPr lang="es-CL" altLang="es-CL" sz="2800" b="0" dirty="0">
                <a:solidFill>
                  <a:schemeClr val="tx1"/>
                </a:solidFill>
                <a:latin typeface="+mj-lt"/>
              </a:rPr>
              <a:t>Género, Equidad, No discriminación, Etnias, Pueblos originarios, Migración, etc..</a:t>
            </a:r>
          </a:p>
        </p:txBody>
      </p:sp>
      <p:sp>
        <p:nvSpPr>
          <p:cNvPr id="8" name="Flecha: a la derecha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31B534E8-68FC-4A6C-9024-B1B044C543B9}"/>
              </a:ext>
            </a:extLst>
          </p:cNvPr>
          <p:cNvSpPr/>
          <p:nvPr/>
        </p:nvSpPr>
        <p:spPr>
          <a:xfrm rot="10800000">
            <a:off x="10741356" y="5800509"/>
            <a:ext cx="685013" cy="576893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8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3" y="152401"/>
            <a:ext cx="10171911" cy="8206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Entorno Político</a:t>
            </a:r>
          </a:p>
          <a:p>
            <a:r>
              <a:rPr lang="es-MX" altLang="es-CL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(Gobierno, Gore, Congreso, Partidos Políticos, otros)</a:t>
            </a:r>
            <a:endParaRPr lang="es-MX" altLang="es-CL" sz="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60" y="1047751"/>
            <a:ext cx="10171911" cy="1416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Iniciativas de Inversión 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financiadas con </a:t>
            </a:r>
            <a:r>
              <a:rPr lang="es-CL" altLang="es-CL" sz="2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Recursos Fiscales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en su gran mayoría se </a:t>
            </a:r>
            <a:r>
              <a:rPr lang="es-CL" altLang="es-CL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«relacionan» 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alguna forma con el </a:t>
            </a:r>
            <a:r>
              <a:rPr lang="es-CL" altLang="es-CL" sz="2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entorno político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 lo que se traduce por lo general, 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Apoyo o Rechazo a dicha iniciativa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A080B0C3-4D9B-41C1-9519-056E4E4BD8FD}"/>
              </a:ext>
            </a:extLst>
          </p:cNvPr>
          <p:cNvSpPr txBox="1">
            <a:spLocks/>
          </p:cNvSpPr>
          <p:nvPr/>
        </p:nvSpPr>
        <p:spPr>
          <a:xfrm>
            <a:off x="365763" y="2616200"/>
            <a:ext cx="10171914" cy="1237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s-CL" altLang="es-CL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Inspección Fiscal 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deberá 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mantenerse al margen 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las </a:t>
            </a:r>
            <a:r>
              <a:rPr lang="es-CL" altLang="es-CL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presiones políticas 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ejercidas </a:t>
            </a:r>
            <a:r>
              <a:rPr lang="es-CL" altLang="es-CL" sz="26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cualquier sentido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conminando a aquellos que las ejercen a 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canalizar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sus inquietudes por las 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vías pertinentes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88BA8CF6-2AB7-4A41-83EC-7094797CC969}"/>
              </a:ext>
            </a:extLst>
          </p:cNvPr>
          <p:cNvSpPr txBox="1">
            <a:spLocks/>
          </p:cNvSpPr>
          <p:nvPr/>
        </p:nvSpPr>
        <p:spPr>
          <a:xfrm>
            <a:off x="365757" y="4006086"/>
            <a:ext cx="10171914" cy="2655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obstante lo anterior, muchos proyectos logran su  </a:t>
            </a:r>
            <a:r>
              <a:rPr lang="es-CL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Priorización,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Ejecución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Abandono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gracias a la </a:t>
            </a:r>
            <a:r>
              <a:rPr lang="es-CL" altLang="es-CL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presión </a:t>
            </a:r>
            <a:r>
              <a:rPr lang="es-CL" altLang="es-CL" sz="2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politica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sobre el ejecutivo.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 ejemplo emblemático es el </a:t>
            </a:r>
            <a:r>
              <a:rPr lang="es-CL" altLang="es-CL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Puente Chacao, el cual 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 sido priorizado, </a:t>
            </a:r>
            <a:r>
              <a:rPr lang="es-CL" altLang="es-CL" sz="26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despriorizado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postergado y abandonado. Actualmente (</a:t>
            </a:r>
            <a:r>
              <a:rPr lang="es-CL" altLang="es-CL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Abril 2026</a:t>
            </a:r>
            <a:r>
              <a:rPr lang="es-CL" altLang="es-CL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se encuentra con </a:t>
            </a:r>
            <a:r>
              <a:rPr lang="es-CL" altLang="es-CL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avance  en su ejecución del 58 %</a:t>
            </a:r>
            <a:r>
              <a:rPr lang="es-CL" altLang="es-CL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s-CL" altLang="es-CL" sz="2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Flecha: a la derecha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7C0EF6-E9A6-4E74-A723-FE62B5DEAB93}"/>
              </a:ext>
            </a:extLst>
          </p:cNvPr>
          <p:cNvSpPr/>
          <p:nvPr/>
        </p:nvSpPr>
        <p:spPr>
          <a:xfrm rot="10800000">
            <a:off x="10741356" y="5800509"/>
            <a:ext cx="685013" cy="576893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8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3" y="152401"/>
            <a:ext cx="10171911" cy="82061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Funciones del Inspector Fiscal</a:t>
            </a:r>
            <a:endParaRPr lang="es-MX" altLang="es-CL" sz="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221673" y="4285955"/>
            <a:ext cx="11596253" cy="21286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altLang="es-CL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Funciones </a:t>
            </a:r>
            <a:r>
              <a:rPr lang="es-CL" altLang="es-CL" sz="3000" b="1" dirty="0">
                <a:latin typeface="Calibri" pitchFamily="34" charset="0"/>
                <a:cs typeface="Calibri" pitchFamily="34" charset="0"/>
              </a:rPr>
              <a:t>Explícitas </a:t>
            </a:r>
            <a:r>
              <a:rPr lang="es-CL" altLang="es-CL" sz="30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 Competencias</a:t>
            </a:r>
            <a:r>
              <a:rPr lang="es-CL" altLang="es-CL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 Cognitivas - Procedimentales”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altLang="es-CL" sz="3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altLang="es-CL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Funciones </a:t>
            </a:r>
            <a:r>
              <a:rPr lang="es-CL" altLang="es-CL" sz="3000" b="1" dirty="0">
                <a:latin typeface="Calibri" pitchFamily="34" charset="0"/>
                <a:cs typeface="Calibri" pitchFamily="34" charset="0"/>
              </a:rPr>
              <a:t>Implícitas </a:t>
            </a:r>
            <a:r>
              <a:rPr lang="es-CL" altLang="es-CL" sz="3000" b="1" dirty="0"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</a:t>
            </a:r>
            <a:r>
              <a:rPr lang="es-CL" altLang="es-CL" sz="3000" b="1" dirty="0">
                <a:latin typeface="Calibri" pitchFamily="34" charset="0"/>
                <a:cs typeface="Calibri" pitchFamily="34" charset="0"/>
              </a:rPr>
              <a:t>Competencias </a:t>
            </a:r>
            <a:r>
              <a:rPr lang="es-CL" altLang="es-CL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“Actitudinales”  Ejemplo: Ética, Asertividad</a:t>
            </a:r>
          </a:p>
        </p:txBody>
      </p:sp>
      <p:pic>
        <p:nvPicPr>
          <p:cNvPr id="8" name="Picture 6" descr="C:\Archivos de programa\Microsoft Office\MEDIA\CAGCAT10\j0291984.wmf">
            <a:extLst>
              <a:ext uri="{FF2B5EF4-FFF2-40B4-BE49-F238E27FC236}">
                <a16:creationId xmlns="" xmlns:a16="http://schemas.microsoft.com/office/drawing/2014/main" id="{6E2B3861-607C-4080-9335-9D581B54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9" y="1215232"/>
            <a:ext cx="2570615" cy="27218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572000" y="1689100"/>
            <a:ext cx="4876800" cy="17653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01" y="1685630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GESTIÓN POR COMPETENCIAS</a:t>
            </a:r>
            <a:r>
              <a:rPr lang="es-ES" sz="2000" b="1" dirty="0"/>
              <a:t> </a:t>
            </a:r>
          </a:p>
          <a:p>
            <a:r>
              <a:rPr lang="es-ES" sz="2000" b="1" dirty="0">
                <a:sym typeface="Wingdings" pitchFamily="2" charset="2"/>
              </a:rPr>
              <a:t></a:t>
            </a:r>
            <a:endParaRPr lang="es-ES" sz="2000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es-ES" i="1" dirty="0"/>
              <a:t>Competencias </a:t>
            </a:r>
            <a:r>
              <a:rPr lang="es-ES" i="1" u="sng" dirty="0"/>
              <a:t>Cognitivas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i="1" dirty="0"/>
              <a:t>Competencias </a:t>
            </a:r>
            <a:r>
              <a:rPr lang="es-ES" i="1" u="sng" dirty="0"/>
              <a:t>Procedimentales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i="1" dirty="0"/>
              <a:t>Competencias </a:t>
            </a:r>
            <a:r>
              <a:rPr lang="es-ES" i="1" u="sng" dirty="0"/>
              <a:t>Actitudinales</a:t>
            </a:r>
            <a:endParaRPr lang="es-CL" i="1" u="sng" dirty="0"/>
          </a:p>
        </p:txBody>
      </p:sp>
      <p:sp>
        <p:nvSpPr>
          <p:cNvPr id="4" name="3 Flecha derecha">
            <a:hlinkClick r:id="rId6" action="ppaction://hlinksldjump"/>
          </p:cNvPr>
          <p:cNvSpPr/>
          <p:nvPr/>
        </p:nvSpPr>
        <p:spPr>
          <a:xfrm>
            <a:off x="10881128" y="5763727"/>
            <a:ext cx="391748" cy="4184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8012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3" y="152402"/>
            <a:ext cx="10171911" cy="60701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Funciones del Inspector Fiscal</a:t>
            </a:r>
            <a:endParaRPr lang="es-MX" altLang="es-CL" sz="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221673" y="1162007"/>
            <a:ext cx="11596253" cy="909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Competencias «Actitudinales» : Competencias basadas en la Asertividad y la Ética entre otras.  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59516"/>
              </p:ext>
            </p:extLst>
          </p:nvPr>
        </p:nvGraphicFramePr>
        <p:xfrm>
          <a:off x="232475" y="2477126"/>
          <a:ext cx="1158545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58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12218">
                <a:tc>
                  <a:txBody>
                    <a:bodyPr/>
                    <a:lstStyle/>
                    <a:p>
                      <a:r>
                        <a:rPr lang="es-ES" sz="2800" u="sng" dirty="0"/>
                        <a:t>Asertiva / Asertivo ( </a:t>
                      </a:r>
                      <a:r>
                        <a:rPr lang="es-ES" sz="2800" u="sng" dirty="0">
                          <a:solidFill>
                            <a:srgbClr val="FF0000"/>
                          </a:solidFill>
                        </a:rPr>
                        <a:t>RAE</a:t>
                      </a:r>
                      <a:r>
                        <a:rPr lang="es-ES" sz="2800" u="sng" dirty="0"/>
                        <a:t>)</a:t>
                      </a:r>
                    </a:p>
                    <a:p>
                      <a:endParaRPr lang="es-ES" sz="2800" dirty="0"/>
                    </a:p>
                    <a:p>
                      <a:r>
                        <a:rPr lang="es-ES" sz="2800" dirty="0"/>
                        <a:t> Dicho de una persona: Que expresa su opinión de manera firme y con seguridad, respetando las ideas de los demás.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14751" rtl="0" eaLnBrk="1" latinLnBrk="0" hangingPunct="1"/>
                      <a:r>
                        <a:rPr lang="es-CL" sz="2800" b="1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Ética  / Ético (</a:t>
                      </a:r>
                      <a:r>
                        <a:rPr lang="es-CL" sz="28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RAE</a:t>
                      </a:r>
                      <a:r>
                        <a:rPr lang="es-CL" sz="2800" b="1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614751" rtl="0" eaLnBrk="1" latinLnBrk="0" hangingPunct="1"/>
                      <a:endParaRPr lang="es-CL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14751" rtl="0" eaLnBrk="1" latinLnBrk="0" hangingPunct="1"/>
                      <a:r>
                        <a:rPr lang="es-CL" sz="2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s-CL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.: Recto, conforme a la moral.</a:t>
                      </a:r>
                    </a:p>
                    <a:p>
                      <a:pPr marL="0" algn="l" defTabSz="614751" rtl="0" eaLnBrk="1" latinLnBrk="0" hangingPunct="1"/>
                      <a:endParaRPr lang="es-CL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14751" rtl="0" eaLnBrk="1" latinLnBrk="0" hangingPunct="1"/>
                      <a:r>
                        <a:rPr lang="es-CL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Sin.: moral, honesto, decoroso, </a:t>
                      </a:r>
                      <a:r>
                        <a:rPr lang="es-CL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decente, honrado, íntegro, recto, justo</a:t>
                      </a:r>
                      <a:r>
                        <a:rPr lang="es-CL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puro.</a:t>
                      </a:r>
                    </a:p>
                    <a:p>
                      <a:pPr marL="0" algn="l" defTabSz="614751" rtl="0" eaLnBrk="1" latinLnBrk="0" hangingPunct="1"/>
                      <a:endParaRPr lang="es-CL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4 Flecha derecha">
            <a:hlinkClick r:id="rId5" action="ppaction://hlinksldjump"/>
          </p:cNvPr>
          <p:cNvSpPr/>
          <p:nvPr/>
        </p:nvSpPr>
        <p:spPr>
          <a:xfrm rot="10800000">
            <a:off x="10891018" y="6214820"/>
            <a:ext cx="537504" cy="4339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21936" y="54371"/>
            <a:ext cx="10171911" cy="82061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Funciones Explícitas del </a:t>
            </a:r>
            <a:r>
              <a:rPr lang="es-MX" altLang="es-CL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Inspector Fiscal</a:t>
            </a:r>
            <a:endParaRPr lang="es-MX" altLang="es-CL" sz="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85943" y="3587423"/>
            <a:ext cx="10171911" cy="7465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a)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Cumplimiento de la </a:t>
            </a:r>
            <a:r>
              <a:rPr lang="es-CL" altLang="es-CL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Normativa </a:t>
            </a:r>
            <a:r>
              <a:rPr lang="es-CL" altLang="es-CL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 los </a:t>
            </a:r>
            <a:r>
              <a:rPr lang="es-CL" altLang="es-CL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Funcionarios</a:t>
            </a:r>
            <a:r>
              <a:rPr lang="es-CL" altLang="es-CL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Públicos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Estatuto Administrativo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</a:t>
            </a:r>
          </a:p>
        </p:txBody>
      </p:sp>
      <p:pic>
        <p:nvPicPr>
          <p:cNvPr id="6" name="Picture 9" descr="C:\d\JAGO\PROYEC\Fotos\Corrales\Fotos\1° etapa Hormigón S. Nocuy.jpg">
            <a:extLst>
              <a:ext uri="{FF2B5EF4-FFF2-40B4-BE49-F238E27FC236}">
                <a16:creationId xmlns="" xmlns:a16="http://schemas.microsoft.com/office/drawing/2014/main" id="{4E70DAF1-217B-4603-9B85-D4A6A8EA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61" y="968895"/>
            <a:ext cx="3198968" cy="239856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E11AF497-C1EA-4AD8-9433-9B39E0CA5779}"/>
              </a:ext>
            </a:extLst>
          </p:cNvPr>
          <p:cNvSpPr txBox="1">
            <a:spLocks/>
          </p:cNvSpPr>
          <p:nvPr/>
        </p:nvSpPr>
        <p:spPr>
          <a:xfrm>
            <a:off x="374907" y="4560534"/>
            <a:ext cx="10171911" cy="1060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Cumplimiento de la  </a:t>
            </a:r>
            <a:r>
              <a:rPr lang="es-CL" altLang="es-CL" sz="2400" b="1" dirty="0">
                <a:latin typeface="Calibri" pitchFamily="34" charset="0"/>
                <a:cs typeface="Calibri" pitchFamily="34" charset="0"/>
              </a:rPr>
              <a:t>Normativa General  asociada a los Contratos</a:t>
            </a:r>
            <a:r>
              <a:rPr lang="es-CL" altLang="es-CL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según sea la tipología; «Consultoría» (estudios, Asesoría a obras/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RCTC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«Construcción» Obras</a:t>
            </a:r>
            <a:r>
              <a:rPr lang="es-CL" altLang="es-CL" sz="2400" dirty="0">
                <a:solidFill>
                  <a:schemeClr val="tx1"/>
                </a:solidFill>
              </a:rPr>
              <a:t>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RCOP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«Servicios» (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Reglamento Ley 19.886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1B790EE1-AC7E-45EF-86C6-A9E077177CCA}"/>
              </a:ext>
            </a:extLst>
          </p:cNvPr>
          <p:cNvSpPr txBox="1">
            <a:spLocks/>
          </p:cNvSpPr>
          <p:nvPr/>
        </p:nvSpPr>
        <p:spPr>
          <a:xfrm>
            <a:off x="349367" y="5851999"/>
            <a:ext cx="10171911" cy="8206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c)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Cumplimiento de la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Normativa Específica</a:t>
            </a:r>
            <a:r>
              <a:rPr lang="es-CL" altLang="es-CL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asociada al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Contrato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que da origen a la IF (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BALI, BA, </a:t>
            </a:r>
            <a:r>
              <a:rPr lang="es-CL" altLang="es-CL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Bases Tipo y Anexo Complementario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etc.).</a:t>
            </a:r>
          </a:p>
        </p:txBody>
      </p:sp>
    </p:spTree>
    <p:extLst>
      <p:ext uri="{BB962C8B-B14F-4D97-AF65-F5344CB8AC3E}">
        <p14:creationId xmlns:p14="http://schemas.microsoft.com/office/powerpoint/2010/main" val="3776036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0" y="111245"/>
            <a:ext cx="10171911" cy="82061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Funciones Implícitas </a:t>
            </a:r>
          </a:p>
          <a:p>
            <a:r>
              <a:rPr lang="es-MX" altLang="es-C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(Visión propia del autor)</a:t>
            </a:r>
            <a:endParaRPr lang="es-MX" altLang="es-CL" sz="7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59" y="1214510"/>
            <a:ext cx="10171911" cy="14516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Mantener una permanente atención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sobre todos los </a:t>
            </a:r>
            <a:r>
              <a:rPr lang="es-CL" altLang="es-CL" sz="24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aspectos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que podrían hacer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cambiar la visión que se tuvo, del PPP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al momento de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preparar y suscribir el Contrato…. Ejemplo :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(Modificaciones código de agua Art. 140 “Cola del embalse”, o Decreto </a:t>
            </a:r>
            <a:r>
              <a:rPr lang="es-CL" altLang="es-CL" sz="24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50 (T = 1.000 </a:t>
            </a:r>
            <a:r>
              <a:rPr lang="es-CL" altLang="es-CL" sz="24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 T=10.000</a:t>
            </a:r>
            <a:r>
              <a:rPr lang="es-CL" altLang="es-CL" sz="2400" b="1" dirty="0">
                <a:solidFill>
                  <a:srgbClr val="FF0000"/>
                </a:solidFill>
                <a:latin typeface="+mj-lt"/>
              </a:rPr>
              <a:t> ))</a:t>
            </a:r>
            <a:r>
              <a:rPr lang="es-CL" altLang="es-CL" sz="24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09F25848-0503-4925-B5A8-E9E873CB605F}"/>
              </a:ext>
            </a:extLst>
          </p:cNvPr>
          <p:cNvSpPr txBox="1">
            <a:spLocks/>
          </p:cNvSpPr>
          <p:nvPr/>
        </p:nvSpPr>
        <p:spPr>
          <a:xfrm>
            <a:off x="365758" y="2852114"/>
            <a:ext cx="10171911" cy="980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Tener una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visión integral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del </a:t>
            </a:r>
            <a:r>
              <a:rPr lang="es-CL" altLang="es-CL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rol que juega el Contrato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 el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marco del PPP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 área de influencia. 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A53D71AE-9CE9-4EA9-822C-F1A40C5BDC80}"/>
              </a:ext>
            </a:extLst>
          </p:cNvPr>
          <p:cNvSpPr txBox="1">
            <a:spLocks/>
          </p:cNvSpPr>
          <p:nvPr/>
        </p:nvSpPr>
        <p:spPr>
          <a:xfrm>
            <a:off x="365757" y="4057650"/>
            <a:ext cx="10171911" cy="26034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Trabajar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permanentemente </a:t>
            </a:r>
            <a:r>
              <a:rPr lang="es-CL" altLang="es-CL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coordinado y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“cercano”,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 el 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Consultor o Contratista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durante el desarrollo del Contrato, sintiendo que éste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 parte del equipo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 pretende lograr los entregables o productos esperados. (  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RR HH, RR$$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/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se debe olvidar que el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MOP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 migrado en su «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arquitectura de negocio»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desde una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Administración Directa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una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Administración Delegada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(Consultores, Contratistas, Concesionarios)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CL" altLang="es-CL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Ley 15.840 (1960) </a:t>
            </a:r>
            <a:r>
              <a:rPr lang="es-CL" altLang="es-CL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DFL 294 </a:t>
            </a:r>
            <a:r>
              <a:rPr lang="es-CL" altLang="es-CL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(1984)</a:t>
            </a:r>
            <a:endParaRPr lang="es-CL" altLang="es-CL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8945419" y="5047385"/>
            <a:ext cx="95250" cy="222250"/>
          </a:xfrm>
          <a:prstGeom prst="downArrow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713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0" y="265990"/>
            <a:ext cx="10171911" cy="99234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Funciones Implícitas </a:t>
            </a:r>
          </a:p>
          <a:p>
            <a:r>
              <a:rPr lang="es-MX" altLang="es-C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(Visión propia del autor)</a:t>
            </a:r>
            <a:endParaRPr lang="es-MX" altLang="es-CL" sz="7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60" y="1399729"/>
            <a:ext cx="10171911" cy="1542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 IF deberá mantener un accionar </a:t>
            </a:r>
            <a:r>
              <a:rPr lang="es-CL" altLang="es-CL" sz="28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coherente y consistente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durante todo el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desarrollo</a:t>
            </a:r>
            <a:r>
              <a:rPr lang="es-CL" altLang="es-CL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del Contrato, evitando contradicciones y ambigüedades.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09F25848-0503-4925-B5A8-E9E873CB605F}"/>
              </a:ext>
            </a:extLst>
          </p:cNvPr>
          <p:cNvSpPr txBox="1">
            <a:spLocks/>
          </p:cNvSpPr>
          <p:nvPr/>
        </p:nvSpPr>
        <p:spPr>
          <a:xfrm>
            <a:off x="410210" y="3117273"/>
            <a:ext cx="10171911" cy="35311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endParaRPr lang="es-CL" altLang="es-CL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1) Participar </a:t>
            </a:r>
            <a:r>
              <a:rPr lang="es-CL" altLang="es-CL" sz="2400" b="1" dirty="0">
                <a:solidFill>
                  <a:schemeClr val="tx1"/>
                </a:solidFill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Junto al Contratista o Consultor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sólo de las actividades sociales, </a:t>
            </a:r>
            <a:r>
              <a:rPr lang="es-CL" altLang="es-CL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estrictamente necesarias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asociadas al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Contrato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s-CL" altLang="es-CL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2)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PERMITIR o Aceptar «cualquier Tipo de Financiamiento»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cofinanciamiento,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parte del Consultor, Contratista o miembros de su equipo, en «Bienes y Servicios» que consuma el </a:t>
            </a:r>
            <a:r>
              <a:rPr lang="es-CL" altLang="es-CL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I.F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y/o su equipo de inspección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 que en rigor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sean ajenos al financiamiento del Contrato.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endParaRPr lang="es-CL" altLang="es-CL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altLang="es-CL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ajeno al financiamientos del Contrato (Actividades de PAC, </a:t>
            </a:r>
            <a:r>
              <a:rPr lang="es-ES" altLang="es-CL" sz="2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Coofe</a:t>
            </a:r>
            <a:r>
              <a:rPr lang="es-ES" altLang="es-CL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Break de reuniones, etc.)</a:t>
            </a:r>
            <a:endParaRPr lang="es-CL" altLang="es-CL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s-CL" altLang="es-C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67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3" y="152401"/>
            <a:ext cx="10171911" cy="239385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endParaRPr lang="es-MX" altLang="es-CL" sz="32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  <a:p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Continuando con:</a:t>
            </a:r>
          </a:p>
          <a:p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«EL ENTORNO DE LA INSPECCIÓN FISCAL»</a:t>
            </a:r>
            <a:endParaRPr lang="es-MX" altLang="es-CL" sz="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6" descr="C:\Archivos de programa\Microsoft Office\MEDIA\CAGCAT10\j0291984.wmf">
            <a:extLst>
              <a:ext uri="{FF2B5EF4-FFF2-40B4-BE49-F238E27FC236}">
                <a16:creationId xmlns="" xmlns:a16="http://schemas.microsoft.com/office/drawing/2014/main" id="{6E2B3861-607C-4080-9335-9D581B54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09" y="2907464"/>
            <a:ext cx="2570615" cy="27218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41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59" y="286042"/>
            <a:ext cx="10171911" cy="110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Respecto a las </a:t>
            </a:r>
            <a:r>
              <a:rPr lang="es-CL" altLang="es-CL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áreas o ámbitos</a:t>
            </a:r>
            <a:r>
              <a:rPr lang="es-CL" altLang="es-CL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de análisis para el Módulo  «ENTORNOS de la IF», se muestra una analogía con otras áreas de análisis: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F601D917-F317-4F88-ACA9-34A636D6692F}"/>
              </a:ext>
            </a:extLst>
          </p:cNvPr>
          <p:cNvSpPr txBox="1">
            <a:spLocks/>
          </p:cNvSpPr>
          <p:nvPr/>
        </p:nvSpPr>
        <p:spPr>
          <a:xfrm>
            <a:off x="365758" y="1968180"/>
            <a:ext cx="3291841" cy="386991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Administrativo Legal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Técnico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Financiero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Económico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Social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Ambiental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Cultural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alt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Político</a:t>
            </a:r>
          </a:p>
        </p:txBody>
      </p:sp>
      <p:sp>
        <p:nvSpPr>
          <p:cNvPr id="2" name="Cerrar llave 1">
            <a:extLst>
              <a:ext uri="{FF2B5EF4-FFF2-40B4-BE49-F238E27FC236}">
                <a16:creationId xmlns="" xmlns:a16="http://schemas.microsoft.com/office/drawing/2014/main" id="{75E68BC6-84F2-4E1E-9FF1-3204F38FF235}"/>
              </a:ext>
            </a:extLst>
          </p:cNvPr>
          <p:cNvSpPr/>
          <p:nvPr/>
        </p:nvSpPr>
        <p:spPr>
          <a:xfrm>
            <a:off x="3967089" y="1968180"/>
            <a:ext cx="1448973" cy="3869912"/>
          </a:xfrm>
          <a:prstGeom prst="rightBrace">
            <a:avLst>
              <a:gd name="adj1" fmla="val 8333"/>
              <a:gd name="adj2" fmla="val 50363"/>
            </a:avLst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0A1BFAD5-E93A-42ED-A995-05E9111C7641}"/>
              </a:ext>
            </a:extLst>
          </p:cNvPr>
          <p:cNvSpPr txBox="1">
            <a:spLocks/>
          </p:cNvSpPr>
          <p:nvPr/>
        </p:nvSpPr>
        <p:spPr>
          <a:xfrm>
            <a:off x="6921929" y="3765268"/>
            <a:ext cx="3023928" cy="5957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CL" alt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Ámbitos compartidos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DC2277A3-9985-4D76-A8F1-4FA1E0E41F05}"/>
              </a:ext>
            </a:extLst>
          </p:cNvPr>
          <p:cNvSpPr txBox="1">
            <a:spLocks/>
          </p:cNvSpPr>
          <p:nvPr/>
        </p:nvSpPr>
        <p:spPr>
          <a:xfrm>
            <a:off x="6921928" y="1728970"/>
            <a:ext cx="3023929" cy="9062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CL" altLang="es-CL" sz="20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Modelos Multicriterio:</a:t>
            </a:r>
          </a:p>
          <a:p>
            <a:r>
              <a:rPr lang="es-CL" altLang="es-C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“Criterios de Priorización”</a:t>
            </a:r>
          </a:p>
        </p:txBody>
      </p:sp>
      <p:sp>
        <p:nvSpPr>
          <p:cNvPr id="4" name="Flecha: hacia arriba 3">
            <a:extLst>
              <a:ext uri="{FF2B5EF4-FFF2-40B4-BE49-F238E27FC236}">
                <a16:creationId xmlns="" xmlns:a16="http://schemas.microsoft.com/office/drawing/2014/main" id="{05A08B5A-97EE-4904-B4BB-DCA7D05C46C5}"/>
              </a:ext>
            </a:extLst>
          </p:cNvPr>
          <p:cNvSpPr/>
          <p:nvPr/>
        </p:nvSpPr>
        <p:spPr>
          <a:xfrm>
            <a:off x="8103300" y="2758746"/>
            <a:ext cx="661181" cy="740499"/>
          </a:xfrm>
          <a:prstGeom prst="up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CA16F847-18BB-44ED-B86D-97FC5566E6D8}"/>
              </a:ext>
            </a:extLst>
          </p:cNvPr>
          <p:cNvSpPr txBox="1">
            <a:spLocks/>
          </p:cNvSpPr>
          <p:nvPr/>
        </p:nvSpPr>
        <p:spPr>
          <a:xfrm>
            <a:off x="6921927" y="5493249"/>
            <a:ext cx="3023929" cy="9062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CL" altLang="es-CL" sz="20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Evaluaciones Económicas:</a:t>
            </a:r>
          </a:p>
          <a:p>
            <a:r>
              <a:rPr lang="es-CL" altLang="es-C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“Viabilidades Específicas”</a:t>
            </a:r>
          </a:p>
        </p:txBody>
      </p:sp>
      <p:sp>
        <p:nvSpPr>
          <p:cNvPr id="13" name="Flecha: hacia arriba 12">
            <a:extLst>
              <a:ext uri="{FF2B5EF4-FFF2-40B4-BE49-F238E27FC236}">
                <a16:creationId xmlns="" xmlns:a16="http://schemas.microsoft.com/office/drawing/2014/main" id="{1344EA76-18D4-4900-AB70-9BE6E2A0B88A}"/>
              </a:ext>
            </a:extLst>
          </p:cNvPr>
          <p:cNvSpPr/>
          <p:nvPr/>
        </p:nvSpPr>
        <p:spPr>
          <a:xfrm rot="10800000">
            <a:off x="8103299" y="4556867"/>
            <a:ext cx="661181" cy="740499"/>
          </a:xfrm>
          <a:prstGeom prst="up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380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DB83342-B5A6-4DEC-8CA0-D7D989C7C5A0}"/>
              </a:ext>
            </a:extLst>
          </p:cNvPr>
          <p:cNvSpPr txBox="1"/>
          <p:nvPr/>
        </p:nvSpPr>
        <p:spPr>
          <a:xfrm>
            <a:off x="815927" y="2529744"/>
            <a:ext cx="9369082" cy="25545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8000" b="1" dirty="0"/>
              <a:t>Ejemplos de Modelos de Priorización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4707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DB83342-B5A6-4DEC-8CA0-D7D989C7C5A0}"/>
              </a:ext>
            </a:extLst>
          </p:cNvPr>
          <p:cNvSpPr txBox="1"/>
          <p:nvPr/>
        </p:nvSpPr>
        <p:spPr>
          <a:xfrm>
            <a:off x="815927" y="3275332"/>
            <a:ext cx="8271803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8000" b="1" dirty="0"/>
              <a:t>INTRODUCCIÓN</a:t>
            </a:r>
            <a:endParaRPr lang="es-ES" b="1" dirty="0"/>
          </a:p>
        </p:txBody>
      </p:sp>
      <p:pic>
        <p:nvPicPr>
          <p:cNvPr id="2" name="Sonido grabad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365" y="5803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0" y="119212"/>
            <a:ext cx="10171911" cy="50878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bg1"/>
                </a:solidFill>
                <a:cs typeface="Adobe Devanagari" panose="02040503050201020203" pitchFamily="18" charset="0"/>
              </a:rPr>
              <a:t>Árbol de Jerarquías Teórico</a:t>
            </a:r>
            <a:endParaRPr lang="es-MX" altLang="es-CL" sz="700" b="1" dirty="0">
              <a:solidFill>
                <a:srgbClr val="FFFF00"/>
              </a:solidFill>
              <a:cs typeface="Adobe Devanagari" panose="02040503050201020203" pitchFamily="18" charset="0"/>
            </a:endParaRPr>
          </a:p>
        </p:txBody>
      </p:sp>
      <p:pic>
        <p:nvPicPr>
          <p:cNvPr id="6" name="1 Imagen">
            <a:extLst>
              <a:ext uri="{FF2B5EF4-FFF2-40B4-BE49-F238E27FC236}">
                <a16:creationId xmlns="" xmlns:a16="http://schemas.microsoft.com/office/drawing/2014/main" id="{B2D09A7A-0838-4E27-B7ED-7011AE8C6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14442" r="10807" b="10625"/>
          <a:stretch/>
        </p:blipFill>
        <p:spPr bwMode="auto">
          <a:xfrm>
            <a:off x="1365050" y="731883"/>
            <a:ext cx="8398412" cy="60069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14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60" y="119212"/>
            <a:ext cx="10171911" cy="50878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bg1"/>
                </a:solidFill>
                <a:cs typeface="Adobe Devanagari" panose="02040503050201020203" pitchFamily="18" charset="0"/>
              </a:rPr>
              <a:t>Árbol de Jerarquías Teórico</a:t>
            </a:r>
            <a:endParaRPr lang="es-MX" altLang="es-CL" sz="700" b="1" dirty="0">
              <a:solidFill>
                <a:srgbClr val="FFFF00"/>
              </a:solidFill>
              <a:cs typeface="Adobe Devanagari" panose="02040503050201020203" pitchFamily="18" charset="0"/>
            </a:endParaRPr>
          </a:p>
        </p:txBody>
      </p:sp>
      <p:pic>
        <p:nvPicPr>
          <p:cNvPr id="5" name="1 Imagen">
            <a:extLst>
              <a:ext uri="{FF2B5EF4-FFF2-40B4-BE49-F238E27FC236}">
                <a16:creationId xmlns="" xmlns:a16="http://schemas.microsoft.com/office/drawing/2014/main" id="{ED729E36-92BF-4A1F-A604-BC672C5C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1" t="23581" r="15874" b="22800"/>
          <a:stretch>
            <a:fillRect/>
          </a:stretch>
        </p:blipFill>
        <p:spPr bwMode="auto">
          <a:xfrm>
            <a:off x="2433710" y="740311"/>
            <a:ext cx="8004518" cy="606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Archivos de programa\Microsoft Office\MEDIA\CAGCAT10\j0299171.wmf">
            <a:extLst>
              <a:ext uri="{FF2B5EF4-FFF2-40B4-BE49-F238E27FC236}">
                <a16:creationId xmlns="" xmlns:a16="http://schemas.microsoft.com/office/drawing/2014/main" id="{2E126F62-4626-47B3-94F6-00E4F04F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2374951"/>
            <a:ext cx="15351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32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ames.spencer\Desktop\Proceso  PIF 2019\Logo Acade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58" y="268615"/>
            <a:ext cx="5628290" cy="63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21007" y="6396335"/>
            <a:ext cx="15450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4" name="Shape 308">
            <a:extLst>
              <a:ext uri="{FF2B5EF4-FFF2-40B4-BE49-F238E27FC236}">
                <a16:creationId xmlns="" xmlns:a16="http://schemas.microsoft.com/office/drawing/2014/main" id="{768F1515-414A-443C-BF6E-39781F75C492}"/>
              </a:ext>
            </a:extLst>
          </p:cNvPr>
          <p:cNvSpPr txBox="1">
            <a:spLocks/>
          </p:cNvSpPr>
          <p:nvPr/>
        </p:nvSpPr>
        <p:spPr>
          <a:xfrm>
            <a:off x="2278112" y="1600113"/>
            <a:ext cx="7772400" cy="7422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ctr" defTabSz="614751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400" dirty="0">
                <a:latin typeface="gobCL" pitchFamily="50" charset="0"/>
              </a:rPr>
              <a:t>¡</a:t>
            </a:r>
            <a:r>
              <a:rPr lang="en" sz="2400" dirty="0">
                <a:latin typeface="Calibri" pitchFamily="34" charset="0"/>
                <a:cs typeface="Calibri" pitchFamily="34" charset="0"/>
              </a:rPr>
              <a:t>Gracias!</a:t>
            </a:r>
          </a:p>
        </p:txBody>
      </p:sp>
      <p:sp>
        <p:nvSpPr>
          <p:cNvPr id="5" name="Shape 309">
            <a:extLst>
              <a:ext uri="{FF2B5EF4-FFF2-40B4-BE49-F238E27FC236}">
                <a16:creationId xmlns="" xmlns:a16="http://schemas.microsoft.com/office/drawing/2014/main" id="{F7E52ED1-93EB-4838-A150-B9E7CFF82035}"/>
              </a:ext>
            </a:extLst>
          </p:cNvPr>
          <p:cNvSpPr txBox="1">
            <a:spLocks/>
          </p:cNvSpPr>
          <p:nvPr/>
        </p:nvSpPr>
        <p:spPr>
          <a:xfrm>
            <a:off x="2224712" y="2302322"/>
            <a:ext cx="7895700" cy="10464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461063" indent="-461063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614751" rtl="0" eaLnBrk="1" latinLnBrk="0" hangingPunct="1">
              <a:spcBef>
                <a:spcPct val="20000"/>
              </a:spcBef>
              <a:buFont typeface="Arial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614751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614751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en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FIN DE LA INTRODUCCIÓN</a:t>
            </a:r>
          </a:p>
        </p:txBody>
      </p:sp>
      <p:sp>
        <p:nvSpPr>
          <p:cNvPr id="6" name="Shape 308">
            <a:extLst>
              <a:ext uri="{FF2B5EF4-FFF2-40B4-BE49-F238E27FC236}">
                <a16:creationId xmlns="" xmlns:a16="http://schemas.microsoft.com/office/drawing/2014/main" id="{D200B237-D9DB-4EB0-B4B4-33F402B955F4}"/>
              </a:ext>
            </a:extLst>
          </p:cNvPr>
          <p:cNvSpPr txBox="1">
            <a:spLocks/>
          </p:cNvSpPr>
          <p:nvPr/>
        </p:nvSpPr>
        <p:spPr>
          <a:xfrm>
            <a:off x="2278112" y="3077295"/>
            <a:ext cx="7772400" cy="7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Montserrat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sz="2400" dirty="0">
                <a:latin typeface="Calibri" pitchFamily="34" charset="0"/>
                <a:cs typeface="Calibri" pitchFamily="34" charset="0"/>
              </a:rPr>
              <a:t>Primer</a:t>
            </a:r>
            <a:r>
              <a:rPr lang="en" sz="2400" dirty="0">
                <a:latin typeface="Calibri" pitchFamily="34" charset="0"/>
                <a:cs typeface="Calibri" pitchFamily="34" charset="0"/>
              </a:rPr>
              <a:t> Break de 15 minutos.</a:t>
            </a:r>
          </a:p>
        </p:txBody>
      </p:sp>
      <p:sp>
        <p:nvSpPr>
          <p:cNvPr id="7" name="Shape 310">
            <a:extLst>
              <a:ext uri="{FF2B5EF4-FFF2-40B4-BE49-F238E27FC236}">
                <a16:creationId xmlns="" xmlns:a16="http://schemas.microsoft.com/office/drawing/2014/main" id="{ADA18B31-F2BC-4628-AA0A-4ECE6F63E41E}"/>
              </a:ext>
            </a:extLst>
          </p:cNvPr>
          <p:cNvSpPr txBox="1">
            <a:spLocks/>
          </p:cNvSpPr>
          <p:nvPr/>
        </p:nvSpPr>
        <p:spPr>
          <a:xfrm>
            <a:off x="28872" y="126681"/>
            <a:ext cx="3313587" cy="255803"/>
          </a:xfrm>
          <a:prstGeom prst="rect">
            <a:avLst/>
          </a:prstGeom>
          <a:solidFill>
            <a:schemeClr val="bg1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marL="461063" indent="-461063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614751" rtl="0" eaLnBrk="1" latinLnBrk="0" hangingPunct="1">
              <a:spcBef>
                <a:spcPct val="20000"/>
              </a:spcBef>
              <a:buFont typeface="Arial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614751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614751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es-CL" sz="1200" dirty="0">
                <a:latin typeface="gobCL" pitchFamily="50" charset="0"/>
              </a:rPr>
              <a:t>DEPARTAMENTO DE PROYECTOS DE RIEGO</a:t>
            </a:r>
            <a:endParaRPr lang="en" sz="1200" dirty="0">
              <a:latin typeface="gobCL" pitchFamily="50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="" xmlns:a16="http://schemas.microsoft.com/office/drawing/2014/main" id="{769295ED-3AA8-4918-9445-219CC0497B14}"/>
              </a:ext>
            </a:extLst>
          </p:cNvPr>
          <p:cNvGrpSpPr/>
          <p:nvPr/>
        </p:nvGrpSpPr>
        <p:grpSpPr>
          <a:xfrm>
            <a:off x="682928" y="521042"/>
            <a:ext cx="1989934" cy="1631315"/>
            <a:chOff x="3705688" y="5185238"/>
            <a:chExt cx="1672764" cy="1672762"/>
          </a:xfrm>
        </p:grpSpPr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4038777E-7BCB-45D3-8EC9-2FEF1EB507EA}"/>
                </a:ext>
              </a:extLst>
            </p:cNvPr>
            <p:cNvSpPr/>
            <p:nvPr/>
          </p:nvSpPr>
          <p:spPr>
            <a:xfrm>
              <a:off x="3705688" y="5185238"/>
              <a:ext cx="752744" cy="167276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300">
                <a:latin typeface="gobCL" pitchFamily="50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7CC2866F-AC80-4774-B8CE-ACFA63ED6A2F}"/>
                </a:ext>
              </a:extLst>
            </p:cNvPr>
            <p:cNvSpPr/>
            <p:nvPr/>
          </p:nvSpPr>
          <p:spPr>
            <a:xfrm>
              <a:off x="4458432" y="5185238"/>
              <a:ext cx="920020" cy="167276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300">
                <a:latin typeface="gobCL" pitchFamily="50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39D6BEBE-D048-41BB-B150-1B78023C9AD0}"/>
                </a:ext>
              </a:extLst>
            </p:cNvPr>
            <p:cNvSpPr/>
            <p:nvPr/>
          </p:nvSpPr>
          <p:spPr>
            <a:xfrm>
              <a:off x="4545652" y="5268876"/>
              <a:ext cx="752744" cy="418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CL" sz="1000" b="1" dirty="0">
                  <a:latin typeface="gobCL" pitchFamily="50" charset="0"/>
                </a:rPr>
                <a:t>Dirección de</a:t>
              </a:r>
            </a:p>
            <a:p>
              <a:r>
                <a:rPr lang="es-CL" sz="1000" b="1" dirty="0">
                  <a:latin typeface="gobCL" pitchFamily="50" charset="0"/>
                </a:rPr>
                <a:t>Obras Hidráulicas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D4E17889-D4CD-4D1D-AA96-AF2781FCC325}"/>
                </a:ext>
              </a:extLst>
            </p:cNvPr>
            <p:cNvSpPr/>
            <p:nvPr/>
          </p:nvSpPr>
          <p:spPr>
            <a:xfrm>
              <a:off x="4545652" y="5763172"/>
              <a:ext cx="752744" cy="2360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CL" sz="600" b="1" dirty="0">
                  <a:latin typeface="gobCL" pitchFamily="50" charset="0"/>
                </a:rPr>
                <a:t>Ministerio de </a:t>
              </a:r>
            </a:p>
            <a:p>
              <a:r>
                <a:rPr lang="es-CL" sz="600" b="1" dirty="0">
                  <a:latin typeface="gobCL" pitchFamily="50" charset="0"/>
                </a:rPr>
                <a:t>Obras </a:t>
              </a:r>
              <a:r>
                <a:rPr lang="es-CL" sz="600" b="1" dirty="0" err="1">
                  <a:latin typeface="gobCL" pitchFamily="50" charset="0"/>
                </a:rPr>
                <a:t>Púlicas</a:t>
              </a:r>
              <a:endParaRPr lang="es-CL" sz="600" b="1" dirty="0">
                <a:latin typeface="gobCL" pitchFamily="50" charset="0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9BCE1A2A-17EA-4A8A-A4CE-DB953A48DA25}"/>
                </a:ext>
              </a:extLst>
            </p:cNvPr>
            <p:cNvSpPr/>
            <p:nvPr/>
          </p:nvSpPr>
          <p:spPr>
            <a:xfrm>
              <a:off x="4548602" y="6728488"/>
              <a:ext cx="752744" cy="50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CL" sz="700" b="1" dirty="0">
                  <a:latin typeface="gobCL" pitchFamily="50" charset="0"/>
                </a:rPr>
                <a:t>Gobierno de Chile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="" xmlns:a16="http://schemas.microsoft.com/office/drawing/2014/main" id="{41AB71C4-2B15-488C-97A4-FDD367311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76BAC"/>
                </a:clrFrom>
                <a:clrTo>
                  <a:srgbClr val="076BA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"/>
            <a:stretch/>
          </p:blipFill>
          <p:spPr>
            <a:xfrm>
              <a:off x="3779742" y="5252079"/>
              <a:ext cx="604636" cy="42372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0151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DB83342-B5A6-4DEC-8CA0-D7D989C7C5A0}"/>
              </a:ext>
            </a:extLst>
          </p:cNvPr>
          <p:cNvSpPr txBox="1"/>
          <p:nvPr/>
        </p:nvSpPr>
        <p:spPr>
          <a:xfrm>
            <a:off x="1051561" y="1839020"/>
            <a:ext cx="9336024" cy="23083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7200" b="1" dirty="0"/>
              <a:t>Mayor Detalle de cada Entorno Específico </a:t>
            </a:r>
            <a:endParaRPr lang="es-ES" sz="7200" b="1" dirty="0"/>
          </a:p>
        </p:txBody>
      </p:sp>
    </p:spTree>
    <p:extLst>
      <p:ext uri="{BB962C8B-B14F-4D97-AF65-F5344CB8AC3E}">
        <p14:creationId xmlns:p14="http://schemas.microsoft.com/office/powerpoint/2010/main" val="1492496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7" y="138333"/>
            <a:ext cx="10171911" cy="11143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Entorno Político </a:t>
            </a:r>
            <a:r>
              <a:rPr lang="es-MX" altLang="es-CL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(1 de 2)</a:t>
            </a:r>
            <a:endParaRPr lang="es-MX" altLang="es-CL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altLang="es-CL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PODER POLÍTICO: </a:t>
            </a:r>
            <a:r>
              <a:rPr lang="es-MX" alt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“CONGRESO”, PARTIDOS POLÍTICOS, AUTORIDADES NACIONALES, REGIONALES E INCLUSO EXTRANJERAS) – ACTIVISTAS POLÍTICOS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60" y="1449442"/>
            <a:ext cx="10874326" cy="882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 proyectos tendrán un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entorno político más o menos relevante</a:t>
            </a:r>
            <a:r>
              <a:rPr lang="es-ES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dependiendo una serie de factores, tal como: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="" xmlns:a16="http://schemas.microsoft.com/office/drawing/2014/main" id="{78E85373-0ACA-4A99-8A05-6C5986707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97415"/>
              </p:ext>
            </p:extLst>
          </p:nvPr>
        </p:nvGraphicFramePr>
        <p:xfrm>
          <a:off x="365759" y="2445695"/>
          <a:ext cx="10874326" cy="4282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8795">
                  <a:extLst>
                    <a:ext uri="{9D8B030D-6E8A-4147-A177-3AD203B41FA5}">
                      <a16:colId xmlns="" xmlns:a16="http://schemas.microsoft.com/office/drawing/2014/main" val="705093846"/>
                    </a:ext>
                  </a:extLst>
                </a:gridCol>
                <a:gridCol w="8215531">
                  <a:extLst>
                    <a:ext uri="{9D8B030D-6E8A-4147-A177-3AD203B41FA5}">
                      <a16:colId xmlns="" xmlns:a16="http://schemas.microsoft.com/office/drawing/2014/main" val="1244681197"/>
                    </a:ext>
                  </a:extLst>
                </a:gridCol>
              </a:tblGrid>
              <a:tr h="1399583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+mj-lt"/>
                        </a:rPr>
                        <a:t>Génesis del Proyecto</a:t>
                      </a:r>
                      <a:endParaRPr lang="es-ES" sz="2000" b="1" dirty="0"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CL" sz="2000" dirty="0">
                          <a:solidFill>
                            <a:srgbClr val="444444"/>
                          </a:solidFill>
                          <a:latin typeface="+mj-lt"/>
                          <a:cs typeface="Times New Roman" charset="0"/>
                        </a:rPr>
                        <a:t>¿</a:t>
                      </a:r>
                      <a:r>
                        <a:rPr lang="es-ES" altLang="es-CL" sz="2000" dirty="0">
                          <a:latin typeface="+mj-lt"/>
                          <a:cs typeface="Times New Roman" charset="0"/>
                        </a:rPr>
                        <a:t>Cómo ha sido gestado?, ¿qué relación tuvo el proyecto con el ámbito político desde sus primeras etapas?. </a:t>
                      </a: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+mj-lt"/>
                          <a:cs typeface="Times New Roman" charset="0"/>
                        </a:rPr>
                        <a:t>¿Fue propuesto y/o «apadrinado» por uno o más sectores del ámbito político?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6454724"/>
                  </a:ext>
                </a:extLst>
              </a:tr>
              <a:tr h="1441650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latin typeface="+mj-lt"/>
                        </a:rPr>
                        <a:t>Desarrollo del Proyecto</a:t>
                      </a:r>
                      <a:endParaRPr lang="es-ES" sz="2000" b="1" dirty="0"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CL" sz="2000" dirty="0">
                          <a:latin typeface="+mj-lt"/>
                          <a:cs typeface="Times New Roman" charset="0"/>
                        </a:rPr>
                        <a:t>Durante el desarrollo el proyecto, se  pueden presentar circunstancias que hagan que el </a:t>
                      </a:r>
                      <a:r>
                        <a:rPr lang="es-ES" altLang="es-CL" sz="2000" b="0" dirty="0">
                          <a:solidFill>
                            <a:srgbClr val="FF0000"/>
                          </a:solidFill>
                          <a:latin typeface="+mj-lt"/>
                          <a:cs typeface="Times New Roman" charset="0"/>
                        </a:rPr>
                        <a:t>ámbito político </a:t>
                      </a:r>
                      <a:r>
                        <a:rPr lang="es-ES" altLang="es-CL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charset="0"/>
                        </a:rPr>
                        <a:t>se</a:t>
                      </a:r>
                      <a:r>
                        <a:rPr lang="es-ES" altLang="es-CL" sz="2000" b="1" dirty="0">
                          <a:solidFill>
                            <a:srgbClr val="01894B"/>
                          </a:solidFill>
                          <a:latin typeface="+mj-lt"/>
                          <a:cs typeface="Times New Roman" charset="0"/>
                        </a:rPr>
                        <a:t> </a:t>
                      </a:r>
                      <a:r>
                        <a:rPr lang="es-ES" altLang="es-CL" sz="2000" b="1" dirty="0">
                          <a:latin typeface="+mj-lt"/>
                          <a:cs typeface="Times New Roman" charset="0"/>
                        </a:rPr>
                        <a:t>manifieste </a:t>
                      </a:r>
                      <a:r>
                        <a:rPr lang="es-ES" altLang="es-CL" sz="2000" dirty="0">
                          <a:latin typeface="+mj-lt"/>
                          <a:cs typeface="Times New Roman" charset="0"/>
                        </a:rPr>
                        <a:t>en forma </a:t>
                      </a: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+mj-lt"/>
                          <a:cs typeface="Times New Roman" charset="0"/>
                        </a:rPr>
                        <a:t>implícita o explícita</a:t>
                      </a:r>
                      <a:r>
                        <a:rPr lang="es-ES" altLang="es-CL" sz="2000" dirty="0">
                          <a:latin typeface="+mj-lt"/>
                          <a:cs typeface="Times New Roman" charset="0"/>
                        </a:rPr>
                        <a:t>, c/r a alguna componente o la totalidad del proyecto y/o sus efectos en el área de influencia de éste. </a:t>
                      </a:r>
                      <a:r>
                        <a:rPr lang="es-ES" altLang="es-CL" sz="2000" b="1" dirty="0" err="1">
                          <a:latin typeface="+mj-lt"/>
                          <a:cs typeface="Times New Roman" charset="0"/>
                        </a:rPr>
                        <a:t>Ej</a:t>
                      </a:r>
                      <a:r>
                        <a:rPr lang="es-ES" altLang="es-CL" sz="2000" b="1" dirty="0">
                          <a:latin typeface="+mj-lt"/>
                          <a:cs typeface="Times New Roman" charset="0"/>
                        </a:rPr>
                        <a:t>:</a:t>
                      </a:r>
                      <a:r>
                        <a:rPr lang="es-ES" altLang="es-CL" sz="2000" b="1" baseline="0" dirty="0">
                          <a:latin typeface="+mj-lt"/>
                          <a:cs typeface="Times New Roman" charset="0"/>
                        </a:rPr>
                        <a:t> Conflicto de la Macro zona Sur</a:t>
                      </a:r>
                      <a:endParaRPr lang="es-ES" altLang="es-CL" sz="2000" b="1" dirty="0">
                        <a:latin typeface="+mj-lt"/>
                        <a:cs typeface="Times New Roman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979687"/>
                  </a:ext>
                </a:extLst>
              </a:tr>
              <a:tr h="1441650"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/>
                        <a:t>Trascendencia e impacto del proyecto</a:t>
                      </a:r>
                      <a:endParaRPr lang="es-E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La </a:t>
                      </a: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trascendencia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 que tenga el </a:t>
                      </a: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proyecto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, tanto en su desarrollo, implementación y operación, sobre un </a:t>
                      </a: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Dominio de Influencia 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(Nacional</a:t>
                      </a:r>
                      <a:r>
                        <a:rPr lang="es-ES" altLang="es-CL" sz="2000" baseline="0" dirty="0">
                          <a:latin typeface="Calibri" pitchFamily="34" charset="0"/>
                          <a:cs typeface="Calibri" pitchFamily="34" charset="0"/>
                        </a:rPr>
                        <a:t>  o Internacional),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 conlleva a que los </a:t>
                      </a: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sectores políticos y/o la autoridad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, tenga una posición determinada (</a:t>
                      </a:r>
                      <a:r>
                        <a:rPr lang="es-ES" altLang="es-CL" sz="200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altLang="es-CL" sz="200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Favor/en Contra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)  o </a:t>
                      </a:r>
                      <a:r>
                        <a:rPr lang="es-ES" altLang="es-CL" sz="200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Neutral.</a:t>
                      </a:r>
                      <a:endParaRPr lang="es-ES" altLang="es-CL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000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402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6" y="138332"/>
            <a:ext cx="10171911" cy="13978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Entorno Político </a:t>
            </a:r>
            <a:r>
              <a:rPr lang="es-MX" altLang="es-CL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(2 de 2)</a:t>
            </a:r>
            <a:endParaRPr lang="es-MX" altLang="es-CL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altLang="es-CL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PODER POLÍTICO: </a:t>
            </a:r>
            <a:r>
              <a:rPr lang="es-MX" alt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“CONGRESO”, PARTIDOS POLÍTICOS, AUTORIDADES NACIONALES, REGIONALES E INCLUSO EXTRANJERAS) – ACTIVISTAS POLÍTICOS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365760" y="1745567"/>
            <a:ext cx="10171908" cy="2661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Priorización de Iniciativas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En cualquiera de las fases y etapas de una iniciativa de inversión, ésta deberá competir con otras, </a:t>
            </a:r>
            <a:r>
              <a:rPr lang="es-ES" altLang="es-CL" sz="2400" b="1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debido a la </a:t>
            </a:r>
            <a:r>
              <a:rPr lang="es-ES" altLang="es-CL" sz="2400" b="1" u="sng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restricción presupuestaria </a:t>
            </a:r>
            <a:r>
              <a:rPr lang="es-ES" altLang="es-CL" sz="2400" b="1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de la gestión fiscal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. En consecuencia el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entorno político podrá  influir 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en alguna medida en el proceso de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priorización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endParaRPr lang="es-ES" altLang="es-CL" sz="2400" b="1" dirty="0">
              <a:solidFill>
                <a:srgbClr val="FF0000"/>
              </a:solidFill>
              <a:latin typeface="gobCL" pitchFamily="50" charset="0"/>
              <a:cs typeface="Times New Roman" charset="0"/>
            </a:endParaRPr>
          </a:p>
          <a:p>
            <a:pPr algn="just"/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Exagerada Politización del Ejecutivo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, hacen que este Entorno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cobre mayor y especial relevancia.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C66DE270-2891-4DBC-BF2A-3211C707B075}"/>
              </a:ext>
            </a:extLst>
          </p:cNvPr>
          <p:cNvSpPr txBox="1">
            <a:spLocks/>
          </p:cNvSpPr>
          <p:nvPr/>
        </p:nvSpPr>
        <p:spPr>
          <a:xfrm>
            <a:off x="365760" y="4586068"/>
            <a:ext cx="10171908" cy="201871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400" dirty="0">
                <a:solidFill>
                  <a:srgbClr val="444444"/>
                </a:solidFill>
                <a:latin typeface="gobCL" pitchFamily="50" charset="0"/>
                <a:cs typeface="Times New Roman" charset="0"/>
              </a:rPr>
              <a:t>El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Inspector Fiscal</a:t>
            </a:r>
            <a:r>
              <a:rPr lang="es-ES" altLang="es-CL" sz="2400" b="1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 deberá estar consciente, que su </a:t>
            </a:r>
            <a:r>
              <a:rPr lang="es-ES" altLang="es-CL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Contrato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 estará afectado por uno o más factores referidos anteriormente y aunque su quehacer está circunscrito exclusivamente a éste, </a:t>
            </a:r>
            <a:r>
              <a:rPr lang="es-ES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deberá </a:t>
            </a:r>
            <a:r>
              <a:rPr lang="es-ES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perder de vista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relación que tiene su Contrato y el proyecto global, con el Entorno Político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, con el objeto de tener una actuación que no genere o minimice los conflictos.</a:t>
            </a:r>
            <a:endParaRPr lang="es-ES" altLang="es-CL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75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7" y="138333"/>
            <a:ext cx="10171911" cy="59318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 Social (1/3)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770DD825-709C-4CA1-9981-8CF7C3BB7D1E}"/>
              </a:ext>
            </a:extLst>
          </p:cNvPr>
          <p:cNvSpPr txBox="1">
            <a:spLocks/>
          </p:cNvSpPr>
          <p:nvPr/>
        </p:nvSpPr>
        <p:spPr>
          <a:xfrm>
            <a:off x="365760" y="1278777"/>
            <a:ext cx="10171908" cy="2697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componente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Social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está presente en cualquier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iniciativa de inversión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particularmente en los temas de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participación ciudadana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incluidos en las diversas etapas de un proyecto. Es así como han surgido algunos </a:t>
            </a:r>
            <a:r>
              <a:rPr lang="es-CL" altLang="es-CL" sz="24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slogans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tal como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“Construyendo Chile junto a los Chilenos”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En él se devela la necesidad de</a:t>
            </a:r>
            <a:r>
              <a:rPr lang="es-CL" altLang="es-CL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incluir</a:t>
            </a:r>
            <a:r>
              <a:rPr lang="es-CL" altLang="es-CL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 “</a:t>
            </a:r>
            <a:r>
              <a:rPr lang="es-CL" altLang="es-CL" sz="2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Cliente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materia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CL" altLang="es-CL" sz="24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Provisión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Infraestructura  pública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Parece lógico que la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opinión de los usuarios del “Servicio”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infraestructura pública,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sea considerada en todas la etapas 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su gestión. 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4F986030-585C-4189-BF75-2DE1F54ACED0}"/>
              </a:ext>
            </a:extLst>
          </p:cNvPr>
          <p:cNvSpPr txBox="1">
            <a:spLocks/>
          </p:cNvSpPr>
          <p:nvPr/>
        </p:nvSpPr>
        <p:spPr>
          <a:xfrm>
            <a:off x="365759" y="4170218"/>
            <a:ext cx="3697455" cy="20128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CL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Temas específicos de la </a:t>
            </a:r>
          </a:p>
          <a:p>
            <a:r>
              <a:rPr lang="es-C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Caracterización Social</a:t>
            </a:r>
            <a:r>
              <a:rPr lang="es-CL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Educación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Salud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Empleo</a:t>
            </a:r>
          </a:p>
        </p:txBody>
      </p:sp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A0774478-E5D6-469F-BC4B-DA43138E18B6}"/>
              </a:ext>
            </a:extLst>
          </p:cNvPr>
          <p:cNvSpPr txBox="1">
            <a:spLocks/>
          </p:cNvSpPr>
          <p:nvPr/>
        </p:nvSpPr>
        <p:spPr>
          <a:xfrm>
            <a:off x="4063218" y="4170218"/>
            <a:ext cx="6474450" cy="20128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s-CL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écnicas estadísticas</a:t>
            </a:r>
            <a:r>
              <a:rPr 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 base de encuestas, permiten obtener distribuciones y estadígrafos, complementan la caracterización. </a:t>
            </a:r>
          </a:p>
          <a:p>
            <a:pPr algn="just"/>
            <a:r>
              <a:rPr lang="es-CL" sz="24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Ejemplo:</a:t>
            </a:r>
            <a:r>
              <a:rPr 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Índices de desempleo, distribuciones de género por actividad, etc.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="" xmlns:a16="http://schemas.microsoft.com/office/drawing/2014/main" id="{79D80DE8-E127-417C-9180-EDEBE20C0A5A}"/>
              </a:ext>
            </a:extLst>
          </p:cNvPr>
          <p:cNvSpPr txBox="1">
            <a:spLocks/>
          </p:cNvSpPr>
          <p:nvPr/>
        </p:nvSpPr>
        <p:spPr>
          <a:xfrm flipV="1">
            <a:off x="365757" y="6611814"/>
            <a:ext cx="10171908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endParaRPr lang="es-CL" sz="2000" dirty="0">
              <a:solidFill>
                <a:schemeClr val="tx1"/>
              </a:solidFill>
              <a:latin typeface="gobCL" pitchFamily="50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04654" y="5347855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IDH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3" name="2 Cerrar llave"/>
          <p:cNvSpPr/>
          <p:nvPr/>
        </p:nvSpPr>
        <p:spPr>
          <a:xfrm>
            <a:off x="2214486" y="5176643"/>
            <a:ext cx="390168" cy="8500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2556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109728" y="152401"/>
            <a:ext cx="10698480" cy="94180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 Social (2/3)</a:t>
            </a:r>
          </a:p>
          <a:p>
            <a:r>
              <a:rPr lang="es-MX" altLang="es-CL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(Participación ciudadana, ONG, Organizaciones Sociales, Redes Sociales)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E8FDD48D-9005-4981-9697-D242B8EC0FEA}"/>
              </a:ext>
            </a:extLst>
          </p:cNvPr>
          <p:cNvSpPr txBox="1">
            <a:spLocks/>
          </p:cNvSpPr>
          <p:nvPr/>
        </p:nvSpPr>
        <p:spPr>
          <a:xfrm>
            <a:off x="109728" y="1147689"/>
            <a:ext cx="11064239" cy="7549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El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Entorno Social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, también se ve relacionado con un proyecto o iniciativa de inversión, de las siguientes formas:</a:t>
            </a:r>
          </a:p>
        </p:txBody>
      </p:sp>
      <p:graphicFrame>
        <p:nvGraphicFramePr>
          <p:cNvPr id="8" name="Tabla 2">
            <a:extLst>
              <a:ext uri="{FF2B5EF4-FFF2-40B4-BE49-F238E27FC236}">
                <a16:creationId xmlns="" xmlns:a16="http://schemas.microsoft.com/office/drawing/2014/main" id="{DE887775-9348-455F-85E7-ACAA4E2EE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42868"/>
              </p:ext>
            </p:extLst>
          </p:nvPr>
        </p:nvGraphicFramePr>
        <p:xfrm>
          <a:off x="109728" y="1902654"/>
          <a:ext cx="11064240" cy="4367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2318">
                  <a:extLst>
                    <a:ext uri="{9D8B030D-6E8A-4147-A177-3AD203B41FA5}">
                      <a16:colId xmlns="" xmlns:a16="http://schemas.microsoft.com/office/drawing/2014/main" val="705093846"/>
                    </a:ext>
                  </a:extLst>
                </a:gridCol>
                <a:gridCol w="8031922">
                  <a:extLst>
                    <a:ext uri="{9D8B030D-6E8A-4147-A177-3AD203B41FA5}">
                      <a16:colId xmlns="" xmlns:a16="http://schemas.microsoft.com/office/drawing/2014/main" val="1244681197"/>
                    </a:ext>
                  </a:extLst>
                </a:gridCol>
              </a:tblGrid>
              <a:tr h="1399583">
                <a:tc>
                  <a:txBody>
                    <a:bodyPr/>
                    <a:lstStyle/>
                    <a:p>
                      <a:pPr algn="ctr"/>
                      <a:r>
                        <a:rPr lang="es-ES" altLang="es-CL" sz="2000" b="1" u="non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 TRAVÉS DE </a:t>
                      </a:r>
                      <a:r>
                        <a:rPr lang="es-ES" altLang="es-CL" sz="2000" b="1" u="sng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PROCESOS NORMATIVOS </a:t>
                      </a:r>
                      <a:r>
                        <a:rPr lang="es-ES" altLang="es-CL" sz="2000" b="1" u="non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 TORNO A LA </a:t>
                      </a:r>
                      <a:r>
                        <a:rPr lang="es-ES" altLang="es-CL" sz="2000" b="1" u="non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PARTICIPACIÓN CIUDADANA</a:t>
                      </a:r>
                      <a:endParaRPr lang="es-ES" sz="2000" b="1" u="non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CL" sz="20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Durante la fase de </a:t>
                      </a:r>
                      <a:r>
                        <a:rPr lang="es-ES" altLang="es-CL" sz="2000" b="1" kern="1200" dirty="0" err="1">
                          <a:solidFill>
                            <a:srgbClr val="FF0000"/>
                          </a:solidFill>
                          <a:latin typeface="Calibri" pitchFamily="34" charset="0"/>
                          <a:ea typeface="Montserrat"/>
                          <a:cs typeface="Calibri" pitchFamily="34" charset="0"/>
                        </a:rPr>
                        <a:t>preinversión</a:t>
                      </a:r>
                      <a:r>
                        <a:rPr lang="es-ES" altLang="es-CL" sz="2000" b="1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Montserrat"/>
                          <a:cs typeface="Calibri" pitchFamily="34" charset="0"/>
                        </a:rPr>
                        <a:t> e inversión</a:t>
                      </a:r>
                      <a:r>
                        <a:rPr lang="es-ES" altLang="es-CL" sz="20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, se tienen diversas </a:t>
                      </a:r>
                      <a:r>
                        <a:rPr lang="es-ES" altLang="es-CL" sz="2000" b="1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Montserrat"/>
                          <a:cs typeface="Calibri" pitchFamily="34" charset="0"/>
                        </a:rPr>
                        <a:t>instancias y actividades</a:t>
                      </a:r>
                      <a:r>
                        <a:rPr lang="es-ES" altLang="es-CL" sz="2000" b="1" kern="1200" baseline="0" dirty="0">
                          <a:solidFill>
                            <a:srgbClr val="FF0000"/>
                          </a:solidFill>
                          <a:latin typeface="Calibri" pitchFamily="34" charset="0"/>
                          <a:ea typeface="Montserrat"/>
                          <a:cs typeface="Calibri" pitchFamily="34" charset="0"/>
                        </a:rPr>
                        <a:t> </a:t>
                      </a:r>
                      <a:r>
                        <a:rPr lang="es-ES" altLang="es-CL" sz="2000" b="1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Montserrat"/>
                          <a:cs typeface="Calibri" pitchFamily="34" charset="0"/>
                        </a:rPr>
                        <a:t>de participación ciudadana</a:t>
                      </a:r>
                      <a:r>
                        <a:rPr lang="es-ES" altLang="es-CL" sz="20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, las que están normadas básicamente por la Ley 19.300 (M.A.), Ley 20.500 del 2011, y su Reglamento y el </a:t>
                      </a:r>
                      <a:r>
                        <a:rPr lang="es-ES" altLang="es-CL" sz="2000" b="1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Instructivo Presidencial 002 </a:t>
                      </a:r>
                      <a:r>
                        <a:rPr lang="es-ES" altLang="es-CL" sz="20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del año 2011,</a:t>
                      </a:r>
                      <a:r>
                        <a:rPr lang="es-ES" altLang="es-CL" sz="2000" b="1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 Instructivo Presidencial 007 </a:t>
                      </a:r>
                      <a:r>
                        <a:rPr lang="es-ES" altLang="es-CL" sz="20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del año 2014 entre otros.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6454724"/>
                  </a:ext>
                </a:extLst>
              </a:tr>
              <a:tr h="1288672">
                <a:tc>
                  <a:txBody>
                    <a:bodyPr/>
                    <a:lstStyle/>
                    <a:p>
                      <a:pPr algn="ctr"/>
                      <a:r>
                        <a:rPr lang="es-ES" altLang="es-CL" sz="2000" b="1" u="non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PROCESOS </a:t>
                      </a:r>
                      <a:r>
                        <a:rPr lang="es-ES" altLang="es-CL" sz="2000" b="1" u="sng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NORMATIVOS PROPIOS</a:t>
                      </a:r>
                      <a:r>
                        <a:rPr lang="es-ES" altLang="es-CL" sz="2000" b="1" u="none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RESPECTO A </a:t>
                      </a:r>
                      <a:r>
                        <a:rPr lang="es-ES" altLang="es-CL" sz="2000" b="1" u="non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METODOLOGÍAS DE EVALUACIÓN SOCIAL</a:t>
                      </a:r>
                      <a:endParaRPr lang="es-ES" sz="2000" b="1" u="non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altLang="es-CL" sz="20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Factores de </a:t>
                      </a:r>
                      <a:r>
                        <a:rPr lang="es-ES" altLang="es-CL" sz="2000" b="1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Montserrat"/>
                          <a:cs typeface="Calibri" pitchFamily="34" charset="0"/>
                        </a:rPr>
                        <a:t>“Precios Sociales” </a:t>
                      </a:r>
                      <a:r>
                        <a:rPr lang="es-ES" altLang="es-CL" sz="2000" b="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que corrigen el</a:t>
                      </a:r>
                      <a:r>
                        <a:rPr lang="es-ES" altLang="es-CL" sz="2000" b="0" baseline="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altLang="es-CL" sz="2000" b="1" baseline="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Costo</a:t>
                      </a:r>
                      <a:r>
                        <a:rPr lang="es-ES" altLang="es-CL" sz="2000" b="0" baseline="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altLang="es-CL" sz="2000" b="1" baseline="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Privado </a:t>
                      </a:r>
                      <a:r>
                        <a:rPr lang="es-ES" altLang="es-CL" sz="2000" b="0" baseline="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de la </a:t>
                      </a:r>
                      <a:r>
                        <a:rPr lang="es-ES" altLang="es-CL" sz="2000" b="1" baseline="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r>
                        <a:rPr lang="es-ES" altLang="es-CL" sz="2000" b="1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ano de Obra</a:t>
                      </a:r>
                      <a:r>
                        <a:rPr lang="es-ES" altLang="es-CL" sz="20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 (NC, SC, C), al igual  que se corrige el </a:t>
                      </a:r>
                      <a:r>
                        <a:rPr lang="es-ES" altLang="es-CL" sz="2000" b="1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Costo de Capital ( tasa R %) </a:t>
                      </a:r>
                      <a:r>
                        <a:rPr lang="es-ES" altLang="es-CL" sz="20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y  C</a:t>
                      </a:r>
                      <a:r>
                        <a:rPr lang="es-ES" altLang="es-CL" sz="2000" b="1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osto de la Divisa (US$). </a:t>
                      </a:r>
                    </a:p>
                    <a:p>
                      <a:pPr algn="just"/>
                      <a:r>
                        <a:rPr lang="es-ES" sz="2000" b="0" i="0" kern="1200" dirty="0">
                          <a:solidFill>
                            <a:srgbClr val="33CC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Normas, Instrucciones y Procedimientos (</a:t>
                      </a:r>
                      <a:r>
                        <a:rPr lang="es-ES" sz="2000" b="0" i="0" kern="1200" dirty="0" err="1">
                          <a:solidFill>
                            <a:srgbClr val="33CC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NIP</a:t>
                      </a:r>
                      <a:r>
                        <a:rPr lang="es-ES" sz="2000" b="0" i="0" kern="1200" dirty="0">
                          <a:solidFill>
                            <a:srgbClr val="33CC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altLang="es-CL" sz="2000" b="1" dirty="0">
                        <a:solidFill>
                          <a:srgbClr val="444444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979687"/>
                  </a:ext>
                </a:extLst>
              </a:tr>
              <a:tr h="1441650">
                <a:tc>
                  <a:txBody>
                    <a:bodyPr/>
                    <a:lstStyle/>
                    <a:p>
                      <a:pPr algn="ctr"/>
                      <a:r>
                        <a:rPr lang="es-ES" altLang="es-CL" sz="2200" b="1" u="non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MECANISMOS DE PIORIZACIÓN </a:t>
                      </a:r>
                      <a:endParaRPr lang="es-ES" sz="2200" b="1" u="non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CL" sz="2400" b="1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Montserrat"/>
                          <a:cs typeface="Calibri" pitchFamily="34" charset="0"/>
                        </a:rPr>
                        <a:t>El Criterio Social </a:t>
                      </a:r>
                      <a:r>
                        <a:rPr lang="es-ES" altLang="es-CL" sz="21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Siempre está presente en los </a:t>
                      </a:r>
                      <a:r>
                        <a:rPr lang="es-ES" altLang="es-CL" sz="2100" b="1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modelos de priorización</a:t>
                      </a:r>
                      <a:r>
                        <a:rPr lang="es-ES" altLang="es-CL" sz="21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, donde se encuentran sub criterios sociales, basados en indicadores, tal  como el </a:t>
                      </a:r>
                      <a:r>
                        <a:rPr lang="es-ES" altLang="es-CL" sz="2100" b="1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IDH</a:t>
                      </a:r>
                      <a:r>
                        <a:rPr lang="es-ES" altLang="es-CL" sz="2100" dirty="0">
                          <a:solidFill>
                            <a:srgbClr val="444444"/>
                          </a:solidFill>
                          <a:latin typeface="Calibri" pitchFamily="34" charset="0"/>
                          <a:cs typeface="Calibri" pitchFamily="34" charset="0"/>
                        </a:rPr>
                        <a:t> u otro que represente de cierta forma algunos aspectos sociales del área de impacto del proyecto.</a:t>
                      </a:r>
                      <a:endParaRPr lang="es-ES" altLang="es-CL" sz="2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0005204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1242964" y="1995055"/>
            <a:ext cx="1018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cap="all" dirty="0"/>
              <a:t>LEY 20.500 SOBRE ASOCIACIONES Y PARTICIPACIÓN CIUDADANA EN LA GESTIÓN PÚBLICA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1173968" y="5382492"/>
            <a:ext cx="851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cap="all" dirty="0"/>
              <a:t>INH: </a:t>
            </a:r>
            <a:r>
              <a:rPr lang="es-ES" sz="1000" cap="all" dirty="0"/>
              <a:t>Salud, Educación y RR$$</a:t>
            </a:r>
          </a:p>
        </p:txBody>
      </p:sp>
    </p:spTree>
    <p:extLst>
      <p:ext uri="{BB962C8B-B14F-4D97-AF65-F5344CB8AC3E}">
        <p14:creationId xmlns:p14="http://schemas.microsoft.com/office/powerpoint/2010/main" val="2240946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9" y="138333"/>
            <a:ext cx="10171911" cy="94180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</a:t>
            </a:r>
            <a:r>
              <a:rPr lang="es-MX" altLang="es-CL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Social ( 3/3)</a:t>
            </a:r>
          </a:p>
          <a:p>
            <a:r>
              <a:rPr lang="es-MX" altLang="es-C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(Participación ciudadana, ONG, Organizaciones Sociales)</a:t>
            </a:r>
          </a:p>
        </p:txBody>
      </p:sp>
      <p:graphicFrame>
        <p:nvGraphicFramePr>
          <p:cNvPr id="9" name="Tabla 2">
            <a:extLst>
              <a:ext uri="{FF2B5EF4-FFF2-40B4-BE49-F238E27FC236}">
                <a16:creationId xmlns="" xmlns:a16="http://schemas.microsoft.com/office/drawing/2014/main" id="{B470E3C9-0C98-4696-ACBE-6EBC00C0A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868056"/>
              </p:ext>
            </p:extLst>
          </p:nvPr>
        </p:nvGraphicFramePr>
        <p:xfrm>
          <a:off x="365759" y="1358262"/>
          <a:ext cx="10171909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1675">
                  <a:extLst>
                    <a:ext uri="{9D8B030D-6E8A-4147-A177-3AD203B41FA5}">
                      <a16:colId xmlns="" xmlns:a16="http://schemas.microsoft.com/office/drawing/2014/main" val="705093846"/>
                    </a:ext>
                  </a:extLst>
                </a:gridCol>
                <a:gridCol w="7330234">
                  <a:extLst>
                    <a:ext uri="{9D8B030D-6E8A-4147-A177-3AD203B41FA5}">
                      <a16:colId xmlns="" xmlns:a16="http://schemas.microsoft.com/office/drawing/2014/main" val="1244681197"/>
                    </a:ext>
                  </a:extLst>
                </a:gridCol>
              </a:tblGrid>
              <a:tr h="1399583">
                <a:tc>
                  <a:txBody>
                    <a:bodyPr/>
                    <a:lstStyle/>
                    <a:p>
                      <a:pPr algn="ctr"/>
                      <a:r>
                        <a:rPr lang="es-ES" altLang="es-CL" sz="2400" b="1" u="none" kern="1200" dirty="0"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Cumplimento de </a:t>
                      </a:r>
                      <a:r>
                        <a:rPr lang="es-ES" altLang="es-CL" sz="24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Leyes Sociales</a:t>
                      </a:r>
                      <a:endParaRPr lang="es-ES" sz="24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CL" sz="2400" kern="1200" dirty="0"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 c/u de los Contratos, particularmente de “Ejecución de Obras”, la I.F. debe velar por el </a:t>
                      </a:r>
                      <a:r>
                        <a:rPr lang="es-ES" altLang="es-CL" sz="2400" b="1" kern="1200" dirty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Cumplimiento de las Leyes Sociales</a:t>
                      </a:r>
                      <a:r>
                        <a:rPr lang="es-ES" altLang="es-CL" sz="2400" kern="1200" dirty="0">
                          <a:solidFill>
                            <a:srgbClr val="C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ES" altLang="es-CL" sz="2400" kern="1200" dirty="0"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pertinentes (F30, F30-1). Planillas</a:t>
                      </a:r>
                      <a:r>
                        <a:rPr lang="es-ES" altLang="es-CL" sz="2400" kern="1200" baseline="0" dirty="0"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de Pago, etc.</a:t>
                      </a:r>
                      <a:endParaRPr lang="es-ES" altLang="es-CL" sz="2400" kern="1200" dirty="0"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6454724"/>
                  </a:ext>
                </a:extLst>
              </a:tr>
              <a:tr h="1288672">
                <a:tc>
                  <a:txBody>
                    <a:bodyPr/>
                    <a:lstStyle/>
                    <a:p>
                      <a:pPr algn="ctr"/>
                      <a:r>
                        <a:rPr lang="es-ES" altLang="es-CL" sz="24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Clima laboral </a:t>
                      </a:r>
                      <a:r>
                        <a:rPr lang="es-ES" altLang="es-CL" sz="2400" b="1" u="none" kern="1200" dirty="0"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al Interior de los equipos de trabajo relacionados con el Contrato</a:t>
                      </a:r>
                      <a:endParaRPr lang="es-ES" sz="2400" b="1" u="non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CL" sz="2800" kern="1200" dirty="0"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 los Contratos existe un entorno social propio asociado </a:t>
                      </a:r>
                      <a:r>
                        <a:rPr lang="es-ES" altLang="es-CL" sz="2800" b="1" kern="1200" dirty="0"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al equipo (RRHH)</a:t>
                      </a:r>
                      <a:r>
                        <a:rPr lang="es-ES" altLang="es-CL" sz="2800" kern="1200" dirty="0"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que intervienen ya sea asociado a la </a:t>
                      </a:r>
                      <a:r>
                        <a:rPr lang="es-ES" altLang="es-CL" sz="2800" b="1" kern="1200" dirty="0"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I.F. o el Consultor o Contratista.</a:t>
                      </a:r>
                      <a:r>
                        <a:rPr lang="es-ES" altLang="es-CL" sz="2800" u="sng" kern="1200" dirty="0"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979687"/>
                  </a:ext>
                </a:extLst>
              </a:tr>
            </a:tbl>
          </a:graphicData>
        </a:graphic>
      </p:graphicFrame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770DD825-709C-4CA1-9981-8CF7C3BB7D1E}"/>
              </a:ext>
            </a:extLst>
          </p:cNvPr>
          <p:cNvSpPr txBox="1">
            <a:spLocks/>
          </p:cNvSpPr>
          <p:nvPr/>
        </p:nvSpPr>
        <p:spPr>
          <a:xfrm>
            <a:off x="365757" y="4777080"/>
            <a:ext cx="10171908" cy="1378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EL </a:t>
            </a:r>
            <a:r>
              <a:rPr lang="es-ES" altLang="es-CL" sz="2400" b="1" kern="1200" dirty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INSPECTOR FISCAL </a:t>
            </a:r>
            <a:r>
              <a:rPr lang="es-ES" altLang="es-CL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DEBERÁ ESTAR CONSCIENTE QUE ALGUNOS ASPECTOS ESTÁN DIRECTAMENTE RELACIONADOS CON </a:t>
            </a:r>
            <a:r>
              <a:rPr lang="es-ES" altLang="es-CL" sz="2400" b="1" kern="1200" dirty="0">
                <a:solidFill>
                  <a:srgbClr val="002060"/>
                </a:solidFill>
                <a:latin typeface="Calibri" pitchFamily="34" charset="0"/>
                <a:ea typeface="+mn-ea"/>
                <a:cs typeface="Calibri" pitchFamily="34" charset="0"/>
              </a:rPr>
              <a:t>SU ACCIONAR</a:t>
            </a:r>
            <a:r>
              <a:rPr lang="es-ES" altLang="es-CL" sz="24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, NO OBSTANTE EXISTEN OTROS, LOS CUALES </a:t>
            </a:r>
            <a:r>
              <a:rPr lang="es-ES" altLang="es-CL" sz="2400" b="1" kern="1200" dirty="0">
                <a:solidFill>
                  <a:srgbClr val="FF3300"/>
                </a:solidFill>
                <a:latin typeface="Calibri" pitchFamily="34" charset="0"/>
                <a:ea typeface="+mn-ea"/>
                <a:cs typeface="Calibri" pitchFamily="34" charset="0"/>
              </a:rPr>
              <a:t>ESCAPAN DE SU ÁREA DE INJERENCIA DIRECTA</a:t>
            </a:r>
            <a:r>
              <a:rPr lang="es-ES" altLang="es-CL" sz="2400" b="1" kern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.</a:t>
            </a:r>
            <a:endParaRPr lang="es-ES" altLang="es-CL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12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7" y="138333"/>
            <a:ext cx="10171911" cy="7057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 Técnico </a:t>
            </a:r>
            <a:r>
              <a:rPr lang="es-MX" altLang="es-C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(1 de 2)</a:t>
            </a:r>
            <a:endParaRPr lang="es-MX" altLang="es-CL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770DD825-709C-4CA1-9981-8CF7C3BB7D1E}"/>
              </a:ext>
            </a:extLst>
          </p:cNvPr>
          <p:cNvSpPr txBox="1">
            <a:spLocks/>
          </p:cNvSpPr>
          <p:nvPr/>
        </p:nvSpPr>
        <p:spPr>
          <a:xfrm>
            <a:off x="365760" y="994792"/>
            <a:ext cx="10171908" cy="8521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El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Entorno Técnico</a:t>
            </a:r>
            <a:r>
              <a:rPr lang="es-CL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, es uno de los </a:t>
            </a:r>
            <a:r>
              <a:rPr lang="es-CL" altLang="es-CL" sz="2400" b="1" dirty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más relevantes</a:t>
            </a:r>
            <a:r>
              <a:rPr lang="es-CL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, sobre todo para el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Giro del Negocio </a:t>
            </a:r>
            <a:r>
              <a:rPr lang="es-CL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del MOP , que se infiere directamente de su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Misión</a:t>
            </a:r>
            <a:r>
              <a:rPr lang="es-CL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="" xmlns:a16="http://schemas.microsoft.com/office/drawing/2014/main" id="{ADAC3F2E-84CF-4303-8E35-DCAF3CE8E6F6}"/>
              </a:ext>
            </a:extLst>
          </p:cNvPr>
          <p:cNvSpPr txBox="1">
            <a:spLocks/>
          </p:cNvSpPr>
          <p:nvPr/>
        </p:nvSpPr>
        <p:spPr>
          <a:xfrm>
            <a:off x="365757" y="1983783"/>
            <a:ext cx="10171908" cy="251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200" dirty="0">
                <a:solidFill>
                  <a:schemeClr val="tx1"/>
                </a:solidFill>
              </a:rPr>
              <a:t>“</a:t>
            </a:r>
            <a:r>
              <a:rPr lang="es-CL" altLang="es-C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Proveer al País de </a:t>
            </a:r>
            <a:r>
              <a:rPr lang="es-CL" altLang="es-CL" sz="2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Servicios de Infraestructura </a:t>
            </a:r>
            <a:r>
              <a:rPr lang="es-CL" altLang="es-CL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 la </a:t>
            </a:r>
            <a:r>
              <a:rPr lang="es-CL" altLang="es-CL" sz="2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Conectividad</a:t>
            </a:r>
            <a:r>
              <a:rPr lang="es-CL" altLang="es-CL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la </a:t>
            </a:r>
            <a:r>
              <a:rPr lang="es-CL" altLang="es-CL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Protección del Territorio y las Personas</a:t>
            </a:r>
            <a:r>
              <a:rPr lang="es-CL" altLang="es-CL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la </a:t>
            </a:r>
            <a:r>
              <a:rPr lang="es-CL" altLang="es-CL" sz="2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Edificación Pública </a:t>
            </a:r>
            <a:r>
              <a:rPr lang="es-CL" altLang="es-CL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 el </a:t>
            </a:r>
            <a:r>
              <a:rPr lang="es-CL" altLang="es-CL" sz="2200" b="1" dirty="0">
                <a:latin typeface="Calibri" pitchFamily="34" charset="0"/>
                <a:cs typeface="Calibri" pitchFamily="34" charset="0"/>
              </a:rPr>
              <a:t>Aprovechamiento óptimo de los Recursos Hídricos</a:t>
            </a:r>
            <a:r>
              <a:rPr lang="es-CL" altLang="es-CL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asegurando el cumplimiento de los estándares de servicio y la calidad de las obras, </a:t>
            </a:r>
            <a:r>
              <a:rPr lang="es-CL" altLang="es-CL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provisión de agua</a:t>
            </a:r>
            <a:r>
              <a:rPr lang="es-CL" altLang="es-CL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el </a:t>
            </a:r>
            <a:r>
              <a:rPr lang="es-CL" altLang="es-CL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cuidado de los recursos hídricos</a:t>
            </a:r>
            <a:r>
              <a:rPr lang="es-CL" altLang="es-CL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 del </a:t>
            </a:r>
            <a:r>
              <a:rPr lang="es-CL" altLang="es-CL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medio ambiente</a:t>
            </a:r>
            <a:r>
              <a:rPr lang="es-CL" altLang="es-CL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para contribuir al desarrollo sustentable y competitividad del país, promoviendo la equidad, calidad de vida e igualdad de oportunidades de las personas”.</a:t>
            </a:r>
            <a:r>
              <a:rPr lang="es-CL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&lt;Misión </a:t>
            </a:r>
            <a:r>
              <a:rPr lang="es-CL" altLang="es-CL" sz="1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MOP</a:t>
            </a:r>
            <a:r>
              <a:rPr lang="es-CL" altLang="es-CL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2008&gt;</a:t>
            </a:r>
          </a:p>
          <a:p>
            <a:pPr algn="just"/>
            <a:endParaRPr lang="es-CL" altLang="es-CL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="" xmlns:a16="http://schemas.microsoft.com/office/drawing/2014/main" id="{BA1F27DB-8C0C-457E-8DF2-7AA17AAE9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79929"/>
              </p:ext>
            </p:extLst>
          </p:nvPr>
        </p:nvGraphicFramePr>
        <p:xfrm>
          <a:off x="365760" y="4651487"/>
          <a:ext cx="10171908" cy="209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0604">
                  <a:extLst>
                    <a:ext uri="{9D8B030D-6E8A-4147-A177-3AD203B41FA5}">
                      <a16:colId xmlns="" xmlns:a16="http://schemas.microsoft.com/office/drawing/2014/main" val="3216803688"/>
                    </a:ext>
                  </a:extLst>
                </a:gridCol>
                <a:gridCol w="6381304">
                  <a:extLst>
                    <a:ext uri="{9D8B030D-6E8A-4147-A177-3AD203B41FA5}">
                      <a16:colId xmlns="" xmlns:a16="http://schemas.microsoft.com/office/drawing/2014/main" val="4253565258"/>
                    </a:ext>
                  </a:extLst>
                </a:gridCol>
              </a:tblGrid>
              <a:tr h="478304">
                <a:tc>
                  <a:txBody>
                    <a:bodyPr/>
                    <a:lstStyle/>
                    <a:p>
                      <a:pPr algn="ctr"/>
                      <a:r>
                        <a:rPr lang="es-ES" altLang="es-CL" sz="2000" b="1" u="non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charset="0"/>
                        </a:rPr>
                        <a:t>Conectividad / Edificación Pública</a:t>
                      </a:r>
                      <a:endParaRPr lang="es-ES" sz="20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Caminos (</a:t>
                      </a:r>
                      <a:r>
                        <a:rPr lang="es-ES" altLang="es-CL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DV</a:t>
                      </a: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), Puertos (</a:t>
                      </a:r>
                      <a:r>
                        <a:rPr lang="es-ES" altLang="es-CL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DOP</a:t>
                      </a: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y Aeropuerto. (</a:t>
                      </a:r>
                      <a:r>
                        <a:rPr lang="es-ES" altLang="es-CL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DAP</a:t>
                      </a: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)/ Arquitectura(</a:t>
                      </a:r>
                      <a:r>
                        <a:rPr lang="es-ES" altLang="es-CL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DA</a:t>
                      </a: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</a:t>
                      </a:r>
                      <a:endParaRPr lang="es-ES" altLang="es-CL" sz="1800" kern="1200" dirty="0">
                        <a:solidFill>
                          <a:prstClr val="black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6311275"/>
                  </a:ext>
                </a:extLst>
              </a:tr>
              <a:tr h="538572">
                <a:tc>
                  <a:txBody>
                    <a:bodyPr/>
                    <a:lstStyle/>
                    <a:p>
                      <a:pPr algn="ctr"/>
                      <a:r>
                        <a:rPr lang="es-ES" altLang="es-CL" sz="2000" b="1" u="non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charset="0"/>
                        </a:rPr>
                        <a:t>Protección del Territorio y las </a:t>
                      </a:r>
                      <a:r>
                        <a:rPr lang="es-ES" altLang="es-CL" sz="2000" b="1" u="non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Personas</a:t>
                      </a:r>
                      <a:endParaRPr lang="es-ES" sz="2000" u="none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Defensas Fluviales y Control Aluvional, Drenaje de Aguas lluvias en ciudades </a:t>
                      </a: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</a:t>
                      </a:r>
                      <a:r>
                        <a:rPr lang="es-ES" altLang="es-CL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DOH</a:t>
                      </a: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).</a:t>
                      </a:r>
                      <a:endParaRPr lang="es-ES" altLang="es-CL" sz="1800" kern="1200" dirty="0">
                        <a:solidFill>
                          <a:prstClr val="black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1076007"/>
                  </a:ext>
                </a:extLst>
              </a:tr>
              <a:tr h="754000">
                <a:tc>
                  <a:txBody>
                    <a:bodyPr/>
                    <a:lstStyle/>
                    <a:p>
                      <a:pPr algn="ctr"/>
                      <a:r>
                        <a:rPr lang="es-ES" altLang="es-CL" sz="2000" b="1" u="non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charset="0"/>
                        </a:rPr>
                        <a:t>Aprovechamiento óptimo de los Recursos Hídricos</a:t>
                      </a:r>
                      <a:endParaRPr lang="es-ES" sz="20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Riego, A.P.R. (</a:t>
                      </a:r>
                      <a:r>
                        <a:rPr lang="es-ES" altLang="es-CL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DOH</a:t>
                      </a: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 y Planificación, Control y Gestión de los Recursos Hídricos (</a:t>
                      </a:r>
                      <a:r>
                        <a:rPr lang="es-ES" altLang="es-CL" sz="18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DGA</a:t>
                      </a:r>
                      <a:r>
                        <a:rPr lang="es-ES" altLang="es-CL" sz="18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).</a:t>
                      </a:r>
                      <a:endParaRPr lang="es-E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485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73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2798BF5D-9794-4607-9147-E3DBAC8878B0}"/>
              </a:ext>
            </a:extLst>
          </p:cNvPr>
          <p:cNvSpPr txBox="1">
            <a:spLocks/>
          </p:cNvSpPr>
          <p:nvPr/>
        </p:nvSpPr>
        <p:spPr>
          <a:xfrm>
            <a:off x="222798" y="204850"/>
            <a:ext cx="10497754" cy="75684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¿Qué es el </a:t>
            </a:r>
            <a:r>
              <a:rPr lang="es-MX" altLang="es-CL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Entorno</a:t>
            </a:r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la </a:t>
            </a:r>
            <a:r>
              <a:rPr lang="es-MX" altLang="es-CL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Inspección Fiscal</a:t>
            </a:r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10C45BA-6C1E-497D-B2EA-C4000A829F87}"/>
              </a:ext>
            </a:extLst>
          </p:cNvPr>
          <p:cNvSpPr/>
          <p:nvPr/>
        </p:nvSpPr>
        <p:spPr>
          <a:xfrm>
            <a:off x="222797" y="1792014"/>
            <a:ext cx="10986485" cy="15701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charset="0"/>
              <a:buNone/>
            </a:pPr>
            <a:r>
              <a:rPr lang="es-MX" altLang="es-CL" sz="2000" b="1" dirty="0">
                <a:solidFill>
                  <a:schemeClr val="tx1"/>
                </a:solidFill>
                <a:latin typeface="+mj-lt"/>
              </a:rPr>
              <a:t>(RAE)</a:t>
            </a:r>
            <a:endParaRPr lang="es-ES" altLang="es-CL" sz="20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ES" altLang="es-CL" sz="2000" b="1" dirty="0">
                <a:solidFill>
                  <a:schemeClr val="tx1"/>
                </a:solidFill>
                <a:latin typeface="+mj-lt"/>
              </a:rPr>
              <a:t>1. m. </a:t>
            </a:r>
            <a:r>
              <a:rPr lang="es-ES" altLang="es-CL" sz="2000" b="1" dirty="0">
                <a:solidFill>
                  <a:srgbClr val="FF0000"/>
                </a:solidFill>
                <a:latin typeface="+mj-lt"/>
              </a:rPr>
              <a:t>El ambiente (físico, social, cultural, etc.) o lo que rodea </a:t>
            </a:r>
            <a:r>
              <a:rPr lang="es-ES" altLang="es-CL" sz="2000" b="1" dirty="0">
                <a:solidFill>
                  <a:schemeClr val="tx1"/>
                </a:solidFill>
                <a:latin typeface="+mj-lt"/>
              </a:rPr>
              <a:t>a alguien o </a:t>
            </a:r>
            <a:r>
              <a:rPr lang="es-ES" altLang="es-CL" sz="2000" b="1" dirty="0">
                <a:solidFill>
                  <a:srgbClr val="FF0000"/>
                </a:solidFill>
                <a:latin typeface="+mj-lt"/>
              </a:rPr>
              <a:t>algo.</a:t>
            </a:r>
          </a:p>
          <a:p>
            <a:pPr algn="just"/>
            <a:r>
              <a:rPr lang="es-ES" altLang="es-CL" sz="2000" b="1" dirty="0">
                <a:solidFill>
                  <a:schemeClr val="tx1"/>
                </a:solidFill>
                <a:latin typeface="+mj-lt"/>
              </a:rPr>
              <a:t>2. </a:t>
            </a:r>
            <a:r>
              <a:rPr lang="es-ES" altLang="es-CL" sz="2000" dirty="0">
                <a:solidFill>
                  <a:schemeClr val="tx1"/>
                </a:solidFill>
                <a:latin typeface="+mj-lt"/>
              </a:rPr>
              <a:t>m.</a:t>
            </a:r>
            <a:r>
              <a:rPr lang="es-ES" altLang="es-CL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s-CL" sz="2000" b="1" i="1" dirty="0">
                <a:solidFill>
                  <a:schemeClr val="tx1"/>
                </a:solidFill>
                <a:latin typeface="+mj-lt"/>
              </a:rPr>
              <a:t>Inform</a:t>
            </a:r>
            <a:r>
              <a:rPr lang="es-ES" altLang="es-CL" sz="20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s-ES" altLang="es-CL" sz="2000" dirty="0">
                <a:solidFill>
                  <a:schemeClr val="tx1"/>
                </a:solidFill>
                <a:latin typeface="+mj-lt"/>
              </a:rPr>
              <a:t> Conjunto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  de características que definen el lugar y la forma de ejecución de una aplicación.</a:t>
            </a:r>
            <a:endParaRPr lang="es-ES" altLang="es-CL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ES" altLang="es-CL" sz="2000" b="1" dirty="0">
                <a:solidFill>
                  <a:schemeClr val="tx1"/>
                </a:solidFill>
                <a:latin typeface="+mj-lt"/>
              </a:rPr>
              <a:t>3. </a:t>
            </a:r>
            <a:r>
              <a:rPr lang="es-ES" altLang="es-CL" sz="2000" dirty="0">
                <a:solidFill>
                  <a:schemeClr val="tx1"/>
                </a:solidFill>
                <a:latin typeface="+mj-lt"/>
              </a:rPr>
              <a:t>m.</a:t>
            </a:r>
            <a:r>
              <a:rPr lang="es-ES" altLang="es-CL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altLang="es-CL" sz="2000" b="1" i="1" dirty="0">
                <a:solidFill>
                  <a:schemeClr val="tx1"/>
                </a:solidFill>
                <a:latin typeface="+mj-lt"/>
              </a:rPr>
              <a:t>Mat</a:t>
            </a:r>
            <a:r>
              <a:rPr lang="es-ES" altLang="es-CL" sz="20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s-ES" altLang="es-CL" sz="2000" dirty="0">
                <a:solidFill>
                  <a:schemeClr val="tx1"/>
                </a:solidFill>
                <a:latin typeface="+mj-lt"/>
              </a:rPr>
              <a:t> Conjunto de puntos vecinos a otro.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A70B2C09-E82B-4DAE-8FA7-7059CD0398E3}"/>
              </a:ext>
            </a:extLst>
          </p:cNvPr>
          <p:cNvSpPr txBox="1">
            <a:spLocks/>
          </p:cNvSpPr>
          <p:nvPr/>
        </p:nvSpPr>
        <p:spPr>
          <a:xfrm>
            <a:off x="222798" y="1114097"/>
            <a:ext cx="10497754" cy="5255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l"/>
            <a:r>
              <a:rPr lang="es-MX" altLang="es-CL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Entorno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="" xmlns:a16="http://schemas.microsoft.com/office/drawing/2014/main" id="{381454C5-30DD-4B1A-A786-B3711D47D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03360"/>
              </p:ext>
            </p:extLst>
          </p:nvPr>
        </p:nvGraphicFramePr>
        <p:xfrm>
          <a:off x="222798" y="3514562"/>
          <a:ext cx="10986484" cy="3138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5254">
                  <a:extLst>
                    <a:ext uri="{9D8B030D-6E8A-4147-A177-3AD203B41FA5}">
                      <a16:colId xmlns="" xmlns:a16="http://schemas.microsoft.com/office/drawing/2014/main" val="527385512"/>
                    </a:ext>
                  </a:extLst>
                </a:gridCol>
                <a:gridCol w="8761230">
                  <a:extLst>
                    <a:ext uri="{9D8B030D-6E8A-4147-A177-3AD203B41FA5}">
                      <a16:colId xmlns="" xmlns:a16="http://schemas.microsoft.com/office/drawing/2014/main" val="2731691258"/>
                    </a:ext>
                  </a:extLst>
                </a:gridCol>
              </a:tblGrid>
              <a:tr h="1833348">
                <a:tc>
                  <a:txBody>
                    <a:bodyPr/>
                    <a:lstStyle/>
                    <a:p>
                      <a:pPr algn="ctr"/>
                      <a:r>
                        <a:rPr lang="es-CL" sz="2200" b="1" dirty="0"/>
                        <a:t>Inspector Fiscal</a:t>
                      </a:r>
                      <a:endParaRPr lang="es-ES" sz="2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EL FUNCIONARIO 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profesional que, nombrado en forma competente, se le haya encargado velar por la </a:t>
                      </a:r>
                      <a:r>
                        <a:rPr lang="es-ES" altLang="es-CL" sz="2000" u="sng" dirty="0">
                          <a:latin typeface="Calibri" pitchFamily="34" charset="0"/>
                          <a:cs typeface="Calibri" pitchFamily="34" charset="0"/>
                        </a:rPr>
                        <a:t>correcta ejecución de una obra o estudio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, y en general por el </a:t>
                      </a:r>
                      <a:r>
                        <a:rPr lang="es-ES" altLang="es-CL" sz="2000" b="1" u="none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CUMPLIMIENTO DE UN CONTRATO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. Sus </a:t>
                      </a:r>
                      <a:r>
                        <a:rPr lang="es-ES" altLang="es-CL" sz="2000" b="1" u="none" dirty="0">
                          <a:solidFill>
                            <a:srgbClr val="0070C0"/>
                          </a:solidFill>
                          <a:latin typeface="Calibri" pitchFamily="34" charset="0"/>
                          <a:cs typeface="Calibri" pitchFamily="34" charset="0"/>
                          <a:hlinkClick r:id="rId4" action="ppaction://hlinksldjump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funciones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 son ejercidas desde la toma de razón de la Resolución que lo nombra, </a:t>
                      </a: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hasta la tramitación de la Resolución la Liquidación del Contrato </a:t>
                      </a: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(Protocolizada – estatus terminado SICOF).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0128430"/>
                  </a:ext>
                </a:extLst>
              </a:tr>
              <a:tr h="1305240">
                <a:tc>
                  <a:txBody>
                    <a:bodyPr/>
                    <a:lstStyle/>
                    <a:p>
                      <a:pPr algn="ctr"/>
                      <a:r>
                        <a:rPr lang="es-CL" sz="2200" b="1" dirty="0"/>
                        <a:t>Inspección Fiscal de «Obra»</a:t>
                      </a:r>
                      <a:endParaRPr lang="es-ES" sz="22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147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Conjunto de </a:t>
                      </a:r>
                      <a:r>
                        <a:rPr lang="es-ES" altLang="es-CL" sz="2000" b="1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funcionarios técnicos y administrativos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, dependientes del </a:t>
                      </a:r>
                      <a:r>
                        <a:rPr lang="es-ES" altLang="es-CL" sz="2000" b="1" i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Inspector Fiscal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, a cargo de la </a:t>
                      </a:r>
                      <a:r>
                        <a:rPr lang="es-ES" altLang="es-CL" sz="20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Fiscalización de un Contrato</a:t>
                      </a:r>
                      <a:r>
                        <a:rPr lang="es-ES" altLang="es-CL" sz="2000" dirty="0">
                          <a:latin typeface="Calibri" pitchFamily="34" charset="0"/>
                          <a:cs typeface="Calibri" pitchFamily="34" charset="0"/>
                        </a:rPr>
                        <a:t>, la que puede contar con Asesoría de Inspección externa.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6799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44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7" y="138333"/>
            <a:ext cx="10171911" cy="7057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 Técnico </a:t>
            </a:r>
            <a:r>
              <a:rPr lang="es-MX" altLang="es-CL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(2 de 2)</a:t>
            </a:r>
            <a:endParaRPr lang="es-MX" altLang="es-CL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770DD825-709C-4CA1-9981-8CF7C3BB7D1E}"/>
              </a:ext>
            </a:extLst>
          </p:cNvPr>
          <p:cNvSpPr txBox="1">
            <a:spLocks/>
          </p:cNvSpPr>
          <p:nvPr/>
        </p:nvSpPr>
        <p:spPr>
          <a:xfrm>
            <a:off x="365760" y="947587"/>
            <a:ext cx="10171908" cy="8521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lo anterior, se desprende que están presentes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las áreas </a:t>
            </a:r>
            <a:r>
              <a:rPr lang="es-ES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la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ingeniería</a:t>
            </a:r>
            <a:r>
              <a:rPr lang="es-ES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donde se destacan:</a:t>
            </a:r>
            <a:endParaRPr lang="es-CL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="" xmlns:a16="http://schemas.microsoft.com/office/drawing/2014/main" id="{6132AD7B-D259-4991-BD15-CBC81D8EE8A3}"/>
              </a:ext>
            </a:extLst>
          </p:cNvPr>
          <p:cNvSpPr txBox="1">
            <a:spLocks/>
          </p:cNvSpPr>
          <p:nvPr/>
        </p:nvSpPr>
        <p:spPr>
          <a:xfrm>
            <a:off x="365757" y="1950751"/>
            <a:ext cx="5092508" cy="250039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Geología y Geofísica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Mecánica de Suelo y Geotecnia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Ciencia de los Materiales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Hidráulica, Hidrología  e Hidrogeología.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Estructuras, Construcción y Sismología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Mecánica y Gestión de Activos Físicos (GAF)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Electricidad, Control e Instrumentación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4307E1AC-EC5B-43B2-B0CE-57CC091D3126}"/>
              </a:ext>
            </a:extLst>
          </p:cNvPr>
          <p:cNvSpPr txBox="1">
            <a:spLocks/>
          </p:cNvSpPr>
          <p:nvPr/>
        </p:nvSpPr>
        <p:spPr>
          <a:xfrm>
            <a:off x="5610665" y="1946764"/>
            <a:ext cx="4927003" cy="250039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Química / Sanitaria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Transporte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Medio Ambiente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Geomensura (Topografía-Geodesia) 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Informática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Economía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 y Otras….</a:t>
            </a:r>
            <a:r>
              <a:rPr lang="es-CL" altLang="es-CL" sz="2000" b="1" kern="1200" dirty="0">
                <a:ln w="3175">
                  <a:noFill/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3CD13B53-74AC-46CD-B4BB-15210B230E39}"/>
              </a:ext>
            </a:extLst>
          </p:cNvPr>
          <p:cNvSpPr txBox="1">
            <a:spLocks/>
          </p:cNvSpPr>
          <p:nvPr/>
        </p:nvSpPr>
        <p:spPr>
          <a:xfrm>
            <a:off x="365757" y="4635061"/>
            <a:ext cx="10171908" cy="1977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000" dirty="0">
                <a:solidFill>
                  <a:schemeClr val="tx1"/>
                </a:solidFill>
                <a:latin typeface="gobCL" pitchFamily="50" charset="0"/>
                <a:cs typeface="Times New Roman" charset="0"/>
              </a:rPr>
              <a:t>El </a:t>
            </a:r>
            <a:r>
              <a:rPr lang="es-ES" alt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Inspector Fiscal</a:t>
            </a:r>
            <a:r>
              <a:rPr lang="es-ES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para la </a:t>
            </a:r>
            <a:r>
              <a:rPr lang="es-ES" alt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gestión de su Contrato</a:t>
            </a:r>
            <a:r>
              <a:rPr lang="es-ES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deberá tener un conocimiento general de estas disciplinas, y deberá contar en forma ideal con</a:t>
            </a:r>
            <a:r>
              <a:rPr lang="es-ES" alt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Profesionales y Técnicos de apoyo al igual que especialistas en diversos ámbitos y disciplinas</a:t>
            </a:r>
            <a:r>
              <a:rPr lang="es-ES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También deberá estar familiarizado con Ensayos de Laboratorios, Modelación Física y Numérica, Gestión de Calidad, Tecnologías Digitales de transmisión de información, </a:t>
            </a:r>
            <a:r>
              <a:rPr lang="es-ES" altLang="es-CL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habilidades transversales de gestión</a:t>
            </a:r>
            <a:r>
              <a:rPr lang="es-ES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 marco legal y normativo asociado a la  institucionalidad del </a:t>
            </a:r>
            <a:r>
              <a:rPr lang="es-ES" alt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ESTADO y el  MOP</a:t>
            </a:r>
            <a:r>
              <a:rPr lang="es-ES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 entre otras competencias. 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="" xmlns:a16="http://schemas.microsoft.com/office/drawing/2014/main" id="{A9BFB3B2-1E7B-40C9-875C-CBFE79340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70190"/>
              </p:ext>
            </p:extLst>
          </p:nvPr>
        </p:nvGraphicFramePr>
        <p:xfrm>
          <a:off x="55563" y="1062038"/>
          <a:ext cx="120777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WG TrueView Drawing" r:id="rId6" imgW="12077640" imgH="4734000" progId="DWGTrueView.Drawing.24">
                  <p:embed/>
                </p:oleObj>
              </mc:Choice>
              <mc:Fallback>
                <p:oleObj name="DWG TrueView Drawing" r:id="rId6" imgW="12077640" imgH="4734000" progId="DWGTrueView.Drawing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63" y="1062038"/>
                        <a:ext cx="12077700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795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7" y="138333"/>
            <a:ext cx="10171911" cy="70572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 Económico </a:t>
            </a:r>
            <a:r>
              <a:rPr lang="es-MX" altLang="es-C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(1 de 2)</a:t>
            </a:r>
            <a:endParaRPr lang="es-MX" altLang="es-CL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770DD825-709C-4CA1-9981-8CF7C3BB7D1E}"/>
              </a:ext>
            </a:extLst>
          </p:cNvPr>
          <p:cNvSpPr txBox="1">
            <a:spLocks/>
          </p:cNvSpPr>
          <p:nvPr/>
        </p:nvSpPr>
        <p:spPr>
          <a:xfrm>
            <a:off x="365757" y="844062"/>
            <a:ext cx="10171908" cy="17254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Recordando un fragmento de la </a:t>
            </a:r>
            <a:r>
              <a:rPr lang="es-ES" altLang="es-CL" sz="2400" b="1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Misión: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altLang="es-CL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“Proveer al país de Servicios de Infraestructura…”</a:t>
            </a:r>
            <a:r>
              <a:rPr lang="es-ES" altLang="es-CL" sz="2400" b="1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 Se observa que la Provisión de Servicios de Infra., más allá de </a:t>
            </a:r>
            <a:r>
              <a:rPr lang="es-ES" altLang="es-CL" sz="2400" b="1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constituir el giro propio del MOP, 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devela</a:t>
            </a:r>
            <a:r>
              <a:rPr lang="es-ES" altLang="es-CL" sz="2400" b="1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un modelo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  “NEGOCIO</a:t>
            </a:r>
            <a:r>
              <a:rPr lang="es-ES" altLang="es-CL" sz="24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”,</a:t>
            </a:r>
            <a:r>
              <a:rPr lang="es-ES" altLang="es-C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donde 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 se identifican </a:t>
            </a:r>
            <a:r>
              <a:rPr lang="es-ES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tres agentes o roles característicos en la cadena de valor</a:t>
            </a:r>
            <a:r>
              <a:rPr lang="es-ES" altLang="es-CL" sz="2400" dirty="0">
                <a:solidFill>
                  <a:srgbClr val="444444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A41F5ACF-B2AA-453A-B934-18E9A27ECF86}"/>
              </a:ext>
            </a:extLst>
          </p:cNvPr>
          <p:cNvSpPr txBox="1">
            <a:spLocks/>
          </p:cNvSpPr>
          <p:nvPr/>
        </p:nvSpPr>
        <p:spPr>
          <a:xfrm>
            <a:off x="365760" y="2681713"/>
            <a:ext cx="10171908" cy="111707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CONSUMIDORES </a:t>
            </a: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DEMANDANTES DEL SERVICIO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PRODUCTORES</a:t>
            </a: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 PROVEEDORES DEL SERVICIO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ESTADO </a:t>
            </a: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(PROMOTOR, INCENTIVADOR, REGULADOR SUBSIDIADOR, ETC.)</a:t>
            </a:r>
          </a:p>
        </p:txBody>
      </p:sp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0746201B-4FE2-43B6-AD08-D0A773EBE844}"/>
              </a:ext>
            </a:extLst>
          </p:cNvPr>
          <p:cNvSpPr txBox="1">
            <a:spLocks/>
          </p:cNvSpPr>
          <p:nvPr/>
        </p:nvSpPr>
        <p:spPr>
          <a:xfrm>
            <a:off x="365760" y="3798786"/>
            <a:ext cx="10171908" cy="11170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MOP al ser </a:t>
            </a:r>
            <a:r>
              <a:rPr lang="es-CL" altLang="es-C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 Organismo del Estado, </a:t>
            </a:r>
            <a:r>
              <a:rPr lang="es-CL" altLang="es-CL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puede estar en cualquiera de los tres roles</a:t>
            </a:r>
            <a:r>
              <a:rPr lang="es-CL" altLang="es-CL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="" xmlns:a16="http://schemas.microsoft.com/office/drawing/2014/main" id="{77553456-5A75-42D2-9939-E8512D84B070}"/>
              </a:ext>
            </a:extLst>
          </p:cNvPr>
          <p:cNvSpPr txBox="1">
            <a:spLocks/>
          </p:cNvSpPr>
          <p:nvPr/>
        </p:nvSpPr>
        <p:spPr>
          <a:xfrm>
            <a:off x="365760" y="4970225"/>
            <a:ext cx="10171908" cy="18185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Ejemplo:</a:t>
            </a:r>
            <a:r>
              <a:rPr lang="es-CL" altLang="es-CL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cuando se tiene un estudio o una obra, los </a:t>
            </a:r>
            <a:r>
              <a:rPr lang="es-CL" alt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proveedores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serán los </a:t>
            </a:r>
            <a:r>
              <a:rPr lang="es-CL" alt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Consultores o Contratistas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y el </a:t>
            </a:r>
            <a:r>
              <a:rPr lang="es-CL" alt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MOP </a:t>
            </a:r>
            <a:r>
              <a:rPr lang="es-CL" altLang="es-CL" sz="20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Demandante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 </a:t>
            </a:r>
            <a:r>
              <a:rPr lang="es-CL" altLang="es-CL" sz="20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Regulador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(Derechos de Agua, DS 50), no obstante el estudio y/o</a:t>
            </a:r>
            <a:r>
              <a:rPr lang="es-CL" alt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infraestructura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resultante </a:t>
            </a:r>
            <a:r>
              <a:rPr lang="es-CL" alt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prestará un servicio a terceros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ejemplo una </a:t>
            </a:r>
            <a:r>
              <a:rPr lang="es-CL" alt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obra de riego prestará servicio a los regantes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una carretera a </a:t>
            </a:r>
            <a:r>
              <a:rPr lang="es-CL" alt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 automovilistas y transportistas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etc. Esto también aplica a </a:t>
            </a:r>
            <a:r>
              <a:rPr lang="es-CL" alt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Sistema de Concesiones 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 es otra </a:t>
            </a:r>
            <a:r>
              <a:rPr lang="es-CL" altLang="es-CL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“A</a:t>
            </a:r>
            <a:r>
              <a:rPr lang="es-CL" alt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rquitectura de Negocio” de Asociación Pública y Privado </a:t>
            </a:r>
            <a:r>
              <a:rPr lang="es-CL" alt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(BOT)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CL" altLang="es-CL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Built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</a:t>
            </a:r>
            <a:r>
              <a:rPr lang="es-CL" altLang="es-CL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Operate</a:t>
            </a:r>
            <a:r>
              <a:rPr lang="es-CL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Transfer).</a:t>
            </a:r>
          </a:p>
        </p:txBody>
      </p:sp>
    </p:spTree>
    <p:extLst>
      <p:ext uri="{BB962C8B-B14F-4D97-AF65-F5344CB8AC3E}">
        <p14:creationId xmlns:p14="http://schemas.microsoft.com/office/powerpoint/2010/main" val="3443451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7" y="138333"/>
            <a:ext cx="10171911" cy="59318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 Económico </a:t>
            </a:r>
            <a:r>
              <a:rPr lang="es-MX" altLang="es-C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 de 2)</a:t>
            </a:r>
            <a:endParaRPr lang="es-MX" altLang="es-CL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770DD825-709C-4CA1-9981-8CF7C3BB7D1E}"/>
              </a:ext>
            </a:extLst>
          </p:cNvPr>
          <p:cNvSpPr txBox="1">
            <a:spLocks/>
          </p:cNvSpPr>
          <p:nvPr/>
        </p:nvSpPr>
        <p:spPr>
          <a:xfrm>
            <a:off x="365760" y="904779"/>
            <a:ext cx="10171908" cy="8255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Dentro de los </a:t>
            </a:r>
            <a:r>
              <a:rPr lang="es-ES" altLang="es-CL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Procesos</a:t>
            </a:r>
            <a:r>
              <a:rPr lang="es-ES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asociados al </a:t>
            </a:r>
            <a:r>
              <a:rPr lang="es-ES" alt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Entorno Económico</a:t>
            </a:r>
            <a:r>
              <a:rPr lang="es-ES" alt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se tienen las siguientes actividades generales: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673B2CEC-ED63-45B3-B028-057E7099CAD4}"/>
              </a:ext>
            </a:extLst>
          </p:cNvPr>
          <p:cNvSpPr txBox="1">
            <a:spLocks/>
          </p:cNvSpPr>
          <p:nvPr/>
        </p:nvSpPr>
        <p:spPr>
          <a:xfrm>
            <a:off x="365760" y="1832764"/>
            <a:ext cx="10171908" cy="2259354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Evaluación Económica </a:t>
            </a: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los Proyectos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Estimación de </a:t>
            </a:r>
            <a:r>
              <a:rPr lang="es-CL" altLang="es-CL" sz="2000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Subsidios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Estudio del </a:t>
            </a: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negocio </a:t>
            </a: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 </a:t>
            </a: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Concesiones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Evaluación de Ofertas </a:t>
            </a: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Económicas de Contratos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Cálculo de </a:t>
            </a: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Indicadores </a:t>
            </a:r>
            <a:r>
              <a:rPr lang="es-CL" altLang="es-CL" sz="2000" b="1" kern="1200" dirty="0">
                <a:ln w="3175">
                  <a:noFill/>
                </a:ln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Económicos</a:t>
            </a: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para la Evaluación y Priorización de Iniciativas de </a:t>
            </a:r>
            <a:r>
              <a:rPr lang="es-CL" altLang="es-CL" sz="2000" b="1" kern="1200" dirty="0">
                <a:ln w="3175">
                  <a:noFill/>
                </a:ln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Inversión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Desarrollo </a:t>
            </a:r>
            <a:r>
              <a:rPr lang="es-CL" altLang="es-CL" sz="2000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Políticas y metodologías </a:t>
            </a: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sectoriales para el cálculo de </a:t>
            </a:r>
            <a:r>
              <a:rPr lang="es-CL" altLang="es-CL" sz="2000" b="1" kern="1200" dirty="0">
                <a:ln w="3175">
                  <a:noFill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BENEFICIOS</a:t>
            </a:r>
            <a:r>
              <a:rPr lang="es-CL" altLang="es-CL" sz="2000" b="1" kern="1200" dirty="0">
                <a:ln w="3175">
                  <a:noFill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857D67CD-542A-4242-8DDB-298C940469ED}"/>
              </a:ext>
            </a:extLst>
          </p:cNvPr>
          <p:cNvSpPr txBox="1">
            <a:spLocks/>
          </p:cNvSpPr>
          <p:nvPr/>
        </p:nvSpPr>
        <p:spPr>
          <a:xfrm>
            <a:off x="365757" y="4207304"/>
            <a:ext cx="10171908" cy="9954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Cada </a:t>
            </a:r>
            <a:r>
              <a:rPr lang="es-CL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Tipología</a:t>
            </a:r>
            <a:r>
              <a:rPr 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CL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Contrato,</a:t>
            </a:r>
            <a:r>
              <a:rPr 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 general deberá contar con un </a:t>
            </a:r>
            <a:r>
              <a:rPr lang="es-CL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Inspector Fiscal</a:t>
            </a:r>
            <a:r>
              <a:rPr 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Por lo tanto será deseable que dentro de las </a:t>
            </a:r>
            <a:r>
              <a:rPr lang="es-CL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Competencias</a:t>
            </a:r>
            <a:r>
              <a:rPr 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dicho </a:t>
            </a:r>
            <a:r>
              <a:rPr lang="es-CL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IF,</a:t>
            </a:r>
            <a:r>
              <a:rPr 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estén aquellas ligadas a dicha </a:t>
            </a:r>
            <a:r>
              <a:rPr lang="es-CL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Tipología del Contrato</a:t>
            </a:r>
            <a:r>
              <a:rPr 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4" name="1 Título">
            <a:extLst>
              <a:ext uri="{FF2B5EF4-FFF2-40B4-BE49-F238E27FC236}">
                <a16:creationId xmlns="" xmlns:a16="http://schemas.microsoft.com/office/drawing/2014/main" id="{8F95E7AE-67FC-472F-892A-12E26D11BE86}"/>
              </a:ext>
            </a:extLst>
          </p:cNvPr>
          <p:cNvSpPr txBox="1">
            <a:spLocks/>
          </p:cNvSpPr>
          <p:nvPr/>
        </p:nvSpPr>
        <p:spPr>
          <a:xfrm>
            <a:off x="380045" y="5362786"/>
            <a:ext cx="10171908" cy="117869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es lo mismo ser </a:t>
            </a:r>
            <a:r>
              <a:rPr lang="es-CL" altLang="es-C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IF </a:t>
            </a:r>
            <a:r>
              <a:rPr lang="es-CL" alt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un </a:t>
            </a:r>
            <a:r>
              <a:rPr lang="es-CL" altLang="es-CL" sz="1800" b="1" i="1" dirty="0">
                <a:latin typeface="Calibri" pitchFamily="34" charset="0"/>
                <a:cs typeface="Calibri" pitchFamily="34" charset="0"/>
              </a:rPr>
              <a:t>E</a:t>
            </a:r>
            <a:r>
              <a:rPr lang="es-CL" altLang="es-CL" sz="18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studio de </a:t>
            </a:r>
            <a:r>
              <a:rPr lang="es-CL" altLang="es-CL" sz="1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Metodologías para la Evaluación Económica </a:t>
            </a:r>
            <a:r>
              <a:rPr lang="es-CL" altLang="es-CL" sz="18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 Defensas Fluviales</a:t>
            </a:r>
            <a:r>
              <a:rPr lang="es-CL" alt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que ser IF de la </a:t>
            </a:r>
            <a:r>
              <a:rPr lang="es-CL" altLang="es-CL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Construcción </a:t>
            </a:r>
            <a:r>
              <a:rPr lang="es-CL" alt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un </a:t>
            </a:r>
            <a:r>
              <a:rPr lang="es-CL" altLang="es-CL" sz="1800" b="1" i="1" dirty="0">
                <a:latin typeface="Calibri" pitchFamily="34" charset="0"/>
                <a:cs typeface="Calibri" pitchFamily="34" charset="0"/>
              </a:rPr>
              <a:t>Puente Carretero </a:t>
            </a:r>
            <a:r>
              <a:rPr lang="es-CL" altLang="es-CL" sz="1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 la reparación </a:t>
            </a:r>
            <a:r>
              <a:rPr lang="es-CL" altLang="es-CL" sz="1800" b="1" i="1" dirty="0">
                <a:latin typeface="Calibri" pitchFamily="34" charset="0"/>
                <a:cs typeface="Calibri" pitchFamily="34" charset="0"/>
              </a:rPr>
              <a:t>de una Alcantarilla Vial </a:t>
            </a:r>
            <a:r>
              <a:rPr lang="es-CL" alt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Sin embargo, </a:t>
            </a:r>
            <a:r>
              <a:rPr lang="es-CL" altLang="es-CL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las circunstancias </a:t>
            </a:r>
            <a:r>
              <a:rPr lang="es-CL" alt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propias de la </a:t>
            </a:r>
            <a:r>
              <a:rPr lang="es-CL" altLang="es-CL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Institución</a:t>
            </a:r>
            <a:r>
              <a:rPr lang="es-CL" alt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podrían hacer designar al  </a:t>
            </a:r>
            <a:r>
              <a:rPr lang="es-CL" altLang="es-CL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mismo profesional para una gran variedad de  iniciativas como las referidas anteriormente</a:t>
            </a:r>
            <a:r>
              <a:rPr lang="es-CL" altLang="es-CL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6622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59267" y="245392"/>
            <a:ext cx="10171911" cy="5931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 Ambiental </a:t>
            </a:r>
            <a:r>
              <a:rPr lang="es-MX" alt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(1 / 3)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770DD825-709C-4CA1-9981-8CF7C3BB7D1E}"/>
              </a:ext>
            </a:extLst>
          </p:cNvPr>
          <p:cNvSpPr txBox="1">
            <a:spLocks/>
          </p:cNvSpPr>
          <p:nvPr/>
        </p:nvSpPr>
        <p:spPr>
          <a:xfrm>
            <a:off x="365757" y="846163"/>
            <a:ext cx="10171908" cy="81147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ES" alt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Este </a:t>
            </a:r>
            <a:r>
              <a:rPr lang="es-ES" altLang="es-CL" sz="2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Entorno</a:t>
            </a:r>
            <a:r>
              <a:rPr lang="es-ES" alt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es-ES" altLang="es-CL" sz="2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“Dimensión” </a:t>
            </a:r>
            <a:r>
              <a:rPr lang="es-ES" alt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fue la última considerada en la cadena </a:t>
            </a:r>
            <a:r>
              <a:rPr lang="es-ES" altLang="es-CL" sz="21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“temporal” </a:t>
            </a:r>
            <a:r>
              <a:rPr lang="es-ES" alt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los modelos de desarrollo, </a:t>
            </a:r>
            <a:r>
              <a:rPr lang="es-ES" altLang="es-CL" sz="2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“Desarrollo Sustentable” </a:t>
            </a:r>
            <a:r>
              <a:rPr lang="es-ES" alt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recordando que:</a:t>
            </a:r>
            <a:endParaRPr lang="es-CL" sz="2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="" xmlns:a16="http://schemas.microsoft.com/office/drawing/2014/main" id="{E4A992FB-F1CE-4B3F-A404-264F7DE72A78}"/>
              </a:ext>
            </a:extLst>
          </p:cNvPr>
          <p:cNvSpPr txBox="1">
            <a:spLocks/>
          </p:cNvSpPr>
          <p:nvPr/>
        </p:nvSpPr>
        <p:spPr>
          <a:xfrm>
            <a:off x="359267" y="1830015"/>
            <a:ext cx="3671676" cy="5931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Crecimiento Económico Sostenido (Siglos XVIII y XIX)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="" xmlns:a16="http://schemas.microsoft.com/office/drawing/2014/main" id="{CE43C5D1-BBAA-4F6C-81C2-9B735B4E87E4}"/>
              </a:ext>
            </a:extLst>
          </p:cNvPr>
          <p:cNvSpPr txBox="1">
            <a:spLocks/>
          </p:cNvSpPr>
          <p:nvPr/>
        </p:nvSpPr>
        <p:spPr>
          <a:xfrm>
            <a:off x="4720249" y="1846588"/>
            <a:ext cx="3122514" cy="5931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Equidad y Desarrollo Social (Siglos XIX y XX)</a:t>
            </a:r>
          </a:p>
        </p:txBody>
      </p:sp>
      <p:sp>
        <p:nvSpPr>
          <p:cNvPr id="14" name="1 Título">
            <a:extLst>
              <a:ext uri="{FF2B5EF4-FFF2-40B4-BE49-F238E27FC236}">
                <a16:creationId xmlns="" xmlns:a16="http://schemas.microsoft.com/office/drawing/2014/main" id="{0CA04C8E-363B-4D06-9E81-E12CDAFEA70C}"/>
              </a:ext>
            </a:extLst>
          </p:cNvPr>
          <p:cNvSpPr txBox="1">
            <a:spLocks/>
          </p:cNvSpPr>
          <p:nvPr/>
        </p:nvSpPr>
        <p:spPr>
          <a:xfrm>
            <a:off x="8567771" y="1846588"/>
            <a:ext cx="1969894" cy="5931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18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Conservación </a:t>
            </a:r>
            <a:r>
              <a:rPr lang="es-CL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Medio Ambiente</a:t>
            </a:r>
          </a:p>
        </p:txBody>
      </p:sp>
      <p:sp>
        <p:nvSpPr>
          <p:cNvPr id="2" name="Flecha: cheurón 1">
            <a:extLst>
              <a:ext uri="{FF2B5EF4-FFF2-40B4-BE49-F238E27FC236}">
                <a16:creationId xmlns="" xmlns:a16="http://schemas.microsoft.com/office/drawing/2014/main" id="{CDA6C71F-FD7C-43EA-BB5B-47BF90E8C2E2}"/>
              </a:ext>
            </a:extLst>
          </p:cNvPr>
          <p:cNvSpPr/>
          <p:nvPr/>
        </p:nvSpPr>
        <p:spPr>
          <a:xfrm>
            <a:off x="4059073" y="1846588"/>
            <a:ext cx="604910" cy="643394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Flecha: cheurón 14">
            <a:extLst>
              <a:ext uri="{FF2B5EF4-FFF2-40B4-BE49-F238E27FC236}">
                <a16:creationId xmlns="" xmlns:a16="http://schemas.microsoft.com/office/drawing/2014/main" id="{63038A97-A4DE-45CF-9629-C753B54D0074}"/>
              </a:ext>
            </a:extLst>
          </p:cNvPr>
          <p:cNvSpPr/>
          <p:nvPr/>
        </p:nvSpPr>
        <p:spPr>
          <a:xfrm>
            <a:off x="7899029" y="1851035"/>
            <a:ext cx="604910" cy="588741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 Título">
            <a:extLst>
              <a:ext uri="{FF2B5EF4-FFF2-40B4-BE49-F238E27FC236}">
                <a16:creationId xmlns="" xmlns:a16="http://schemas.microsoft.com/office/drawing/2014/main" id="{D82AA1F4-D4B0-447C-A3B0-6AB97F0BDD01}"/>
              </a:ext>
            </a:extLst>
          </p:cNvPr>
          <p:cNvSpPr txBox="1">
            <a:spLocks/>
          </p:cNvSpPr>
          <p:nvPr/>
        </p:nvSpPr>
        <p:spPr>
          <a:xfrm>
            <a:off x="365754" y="2570193"/>
            <a:ext cx="10171908" cy="15045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200" dirty="0">
                <a:solidFill>
                  <a:schemeClr val="tx1"/>
                </a:solidFill>
                <a:latin typeface="+mj-lt"/>
                <a:cs typeface="Calibri" pitchFamily="34" charset="0"/>
              </a:rPr>
              <a:t>El </a:t>
            </a:r>
            <a:r>
              <a:rPr lang="es-CL" sz="2200" b="1" dirty="0">
                <a:solidFill>
                  <a:srgbClr val="C00000"/>
                </a:solidFill>
                <a:latin typeface="+mj-lt"/>
                <a:cs typeface="Calibri" pitchFamily="34" charset="0"/>
              </a:rPr>
              <a:t>problema Ambiental </a:t>
            </a:r>
            <a:r>
              <a:rPr lang="es-CL" sz="2200" dirty="0">
                <a:solidFill>
                  <a:schemeClr val="tx1"/>
                </a:solidFill>
                <a:latin typeface="+mj-lt"/>
                <a:cs typeface="Calibri" pitchFamily="34" charset="0"/>
              </a:rPr>
              <a:t>se constituye en un tema de importancia a </a:t>
            </a:r>
            <a:r>
              <a:rPr lang="es-CL" sz="2200" b="1" dirty="0">
                <a:solidFill>
                  <a:schemeClr val="tx1"/>
                </a:solidFill>
                <a:latin typeface="+mj-lt"/>
              </a:rPr>
              <a:t>FINES DE LOS AÑOS 60</a:t>
            </a:r>
            <a:r>
              <a:rPr lang="es-CL" sz="2200" dirty="0">
                <a:solidFill>
                  <a:schemeClr val="tx1"/>
                </a:solidFill>
                <a:latin typeface="+mj-lt"/>
              </a:rPr>
              <a:t>, en gran parte debido a la </a:t>
            </a:r>
            <a:r>
              <a:rPr lang="es-CL" sz="2200" b="1" dirty="0">
                <a:solidFill>
                  <a:srgbClr val="FF0000"/>
                </a:solidFill>
                <a:latin typeface="+mj-lt"/>
              </a:rPr>
              <a:t>importante Contaminación Ambiental </a:t>
            </a:r>
            <a:r>
              <a:rPr lang="es-CL" sz="2200" dirty="0">
                <a:solidFill>
                  <a:schemeClr val="tx1"/>
                </a:solidFill>
                <a:latin typeface="+mj-lt"/>
              </a:rPr>
              <a:t>que afectó a los países desarrollados, durante el </a:t>
            </a:r>
            <a:r>
              <a:rPr lang="es-CL" sz="2200" b="1" dirty="0">
                <a:solidFill>
                  <a:schemeClr val="tx1"/>
                </a:solidFill>
                <a:latin typeface="+mj-lt"/>
              </a:rPr>
              <a:t>intenso proceso de</a:t>
            </a:r>
            <a:r>
              <a:rPr lang="es-CL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L" sz="2200" b="1" dirty="0">
                <a:solidFill>
                  <a:srgbClr val="FF0000"/>
                </a:solidFill>
                <a:latin typeface="+mj-lt"/>
              </a:rPr>
              <a:t>industrialización </a:t>
            </a:r>
            <a:r>
              <a:rPr lang="es-CL" sz="2200" dirty="0">
                <a:solidFill>
                  <a:schemeClr val="tx1"/>
                </a:solidFill>
                <a:latin typeface="+mj-lt"/>
              </a:rPr>
              <a:t>que caracterizó a esa época.</a:t>
            </a:r>
          </a:p>
        </p:txBody>
      </p:sp>
      <p:sp>
        <p:nvSpPr>
          <p:cNvPr id="17" name="1 Título">
            <a:extLst>
              <a:ext uri="{FF2B5EF4-FFF2-40B4-BE49-F238E27FC236}">
                <a16:creationId xmlns="" xmlns:a16="http://schemas.microsoft.com/office/drawing/2014/main" id="{E921EFAD-5353-46E8-B242-B15944AF344D}"/>
              </a:ext>
            </a:extLst>
          </p:cNvPr>
          <p:cNvSpPr txBox="1">
            <a:spLocks/>
          </p:cNvSpPr>
          <p:nvPr/>
        </p:nvSpPr>
        <p:spPr>
          <a:xfrm>
            <a:off x="359267" y="4186990"/>
            <a:ext cx="10178398" cy="11229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300" dirty="0">
                <a:solidFill>
                  <a:schemeClr val="tx1"/>
                </a:solidFill>
                <a:latin typeface="+mj-lt"/>
              </a:rPr>
              <a:t>El tema "ambiental", aparece de lleno en el foro internacional </a:t>
            </a:r>
            <a:r>
              <a:rPr lang="es-CL" sz="2300" dirty="0">
                <a:solidFill>
                  <a:schemeClr val="tx1"/>
                </a:solidFill>
                <a:latin typeface="+mj-lt"/>
                <a:cs typeface="Calibri" pitchFamily="34" charset="0"/>
              </a:rPr>
              <a:t>con la </a:t>
            </a:r>
            <a:r>
              <a:rPr lang="es-CL" sz="2300" b="1" dirty="0">
                <a:latin typeface="+mj-lt"/>
                <a:cs typeface="Calibri" pitchFamily="34" charset="0"/>
              </a:rPr>
              <a:t>Conferencia de Naciones Unidas sobre el Medio Humano</a:t>
            </a:r>
            <a:r>
              <a:rPr lang="es-CL" sz="2300" dirty="0">
                <a:solidFill>
                  <a:schemeClr val="tx1"/>
                </a:solidFill>
                <a:latin typeface="+mj-lt"/>
                <a:cs typeface="Calibri" pitchFamily="34" charset="0"/>
              </a:rPr>
              <a:t>, realizada en </a:t>
            </a:r>
            <a:r>
              <a:rPr lang="es-CL" sz="2300" b="1" dirty="0">
                <a:solidFill>
                  <a:srgbClr val="FF0000"/>
                </a:solidFill>
                <a:latin typeface="+mj-lt"/>
                <a:cs typeface="Calibri" pitchFamily="34" charset="0"/>
              </a:rPr>
              <a:t>Estocolmo, Suecia, en junio de 1972</a:t>
            </a:r>
            <a:r>
              <a:rPr lang="es-CL" sz="2300" dirty="0">
                <a:solidFill>
                  <a:schemeClr val="tx1"/>
                </a:solidFill>
                <a:latin typeface="+mj-lt"/>
                <a:cs typeface="Calibri" pitchFamily="34" charset="0"/>
              </a:rPr>
              <a:t>. </a:t>
            </a:r>
          </a:p>
        </p:txBody>
      </p:sp>
      <p:sp>
        <p:nvSpPr>
          <p:cNvPr id="18" name="1 Título">
            <a:extLst>
              <a:ext uri="{FF2B5EF4-FFF2-40B4-BE49-F238E27FC236}">
                <a16:creationId xmlns="" xmlns:a16="http://schemas.microsoft.com/office/drawing/2014/main" id="{E837F252-79BC-423D-9281-C7970DBCDE00}"/>
              </a:ext>
            </a:extLst>
          </p:cNvPr>
          <p:cNvSpPr txBox="1">
            <a:spLocks/>
          </p:cNvSpPr>
          <p:nvPr/>
        </p:nvSpPr>
        <p:spPr>
          <a:xfrm>
            <a:off x="365754" y="5427530"/>
            <a:ext cx="10171908" cy="1334218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 obstante esta temática surge en la época de los ’70, </a:t>
            </a:r>
            <a:r>
              <a:rPr lang="es-CL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 Chile su importancia </a:t>
            </a:r>
            <a:r>
              <a:rPr lang="es-CL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“efectiva” </a:t>
            </a:r>
            <a:r>
              <a:rPr lang="es-CL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 hace sentir desde mediados y fines de los ’90, creándose una </a:t>
            </a:r>
            <a:r>
              <a:rPr lang="es-CL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Ley De Bases Del Medio Ambiente</a:t>
            </a:r>
            <a:r>
              <a:rPr lang="es-CL" sz="2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(19.300-94</a:t>
            </a:r>
            <a:r>
              <a:rPr lang="es-CL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su Reglamento (</a:t>
            </a:r>
            <a:r>
              <a:rPr lang="es-C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97</a:t>
            </a:r>
            <a:r>
              <a:rPr lang="es-CL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creando la Institucionalidad (CONAMA).</a:t>
            </a:r>
            <a:endParaRPr lang="es-CL" sz="2200" dirty="0">
              <a:solidFill>
                <a:schemeClr val="bg1"/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4" y="79717"/>
            <a:ext cx="10171911" cy="5931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 Ambiental </a:t>
            </a:r>
            <a:r>
              <a:rPr lang="es-MX" alt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(2 / 3)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770DD825-709C-4CA1-9981-8CF7C3BB7D1E}"/>
              </a:ext>
            </a:extLst>
          </p:cNvPr>
          <p:cNvSpPr txBox="1">
            <a:spLocks/>
          </p:cNvSpPr>
          <p:nvPr/>
        </p:nvSpPr>
        <p:spPr>
          <a:xfrm>
            <a:off x="365757" y="846163"/>
            <a:ext cx="10171908" cy="811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alt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Internacionalmente es aceptada la siguiente definición de </a:t>
            </a:r>
            <a:r>
              <a:rPr lang="es-CL" altLang="es-CL" sz="2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"Conservación" </a:t>
            </a:r>
            <a:r>
              <a:rPr lang="es-CL" alt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dada por la </a:t>
            </a:r>
            <a:r>
              <a:rPr lang="es-CL" altLang="es-CL" sz="2100" b="1" dirty="0">
                <a:latin typeface="Calibri" pitchFamily="34" charset="0"/>
                <a:cs typeface="Calibri" pitchFamily="34" charset="0"/>
              </a:rPr>
              <a:t>Unión Mundial de la Naturaleza</a:t>
            </a:r>
            <a:r>
              <a:rPr lang="es-CL" alt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s-CL" altLang="es-CL" sz="2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1980</a:t>
            </a:r>
            <a:r>
              <a:rPr lang="es-CL" alt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s-CL" sz="2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="" xmlns:a16="http://schemas.microsoft.com/office/drawing/2014/main" id="{25CE967A-4756-4C56-9D1D-0E4BBA3AA36B}"/>
              </a:ext>
            </a:extLst>
          </p:cNvPr>
          <p:cNvSpPr txBox="1">
            <a:spLocks/>
          </p:cNvSpPr>
          <p:nvPr/>
        </p:nvSpPr>
        <p:spPr>
          <a:xfrm>
            <a:off x="365757" y="1759527"/>
            <a:ext cx="10171908" cy="16209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CL" sz="1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Conservación</a:t>
            </a:r>
            <a:r>
              <a:rPr lang="es-C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la gestión de la </a:t>
            </a:r>
            <a:r>
              <a:rPr lang="es-CL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utilización de la biosfera </a:t>
            </a:r>
            <a:r>
              <a:rPr lang="es-C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ser humano, de tal suerte que produzca el mayor y </a:t>
            </a:r>
            <a:r>
              <a:rPr lang="es-CL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sostenido beneficio para las generaciones actuales</a:t>
            </a:r>
            <a:r>
              <a:rPr lang="es-C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pero que </a:t>
            </a:r>
            <a:r>
              <a:rPr lang="es-CL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mantengan</a:t>
            </a:r>
            <a:r>
              <a:rPr lang="es-C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es-CL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potencialidad </a:t>
            </a:r>
            <a:r>
              <a:rPr lang="es-C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satisfacer las </a:t>
            </a:r>
            <a:r>
              <a:rPr lang="es-CL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 de las generaciones futuras</a:t>
            </a:r>
            <a:r>
              <a:rPr lang="es-C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Por lo tanto, </a:t>
            </a:r>
            <a:r>
              <a:rPr lang="es-CL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conservación</a:t>
            </a:r>
            <a:r>
              <a:rPr lang="es-CL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positiva y abarca la preservación, el mantenimiento, la utilización sostenida y la mejora del entorno natural.”</a:t>
            </a:r>
          </a:p>
        </p:txBody>
      </p:sp>
      <p:sp>
        <p:nvSpPr>
          <p:cNvPr id="19" name="1 Título">
            <a:extLst>
              <a:ext uri="{FF2B5EF4-FFF2-40B4-BE49-F238E27FC236}">
                <a16:creationId xmlns="" xmlns:a16="http://schemas.microsoft.com/office/drawing/2014/main" id="{1C7B8115-3C5E-4300-B02D-F034042541A9}"/>
              </a:ext>
            </a:extLst>
          </p:cNvPr>
          <p:cNvSpPr txBox="1">
            <a:spLocks/>
          </p:cNvSpPr>
          <p:nvPr/>
        </p:nvSpPr>
        <p:spPr>
          <a:xfrm>
            <a:off x="365754" y="3536672"/>
            <a:ext cx="4276580" cy="105531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CL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Medio Ambiente = Bien Público</a:t>
            </a:r>
            <a:endParaRPr lang="es-CL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1 Título">
            <a:extLst>
              <a:ext uri="{FF2B5EF4-FFF2-40B4-BE49-F238E27FC236}">
                <a16:creationId xmlns="" xmlns:a16="http://schemas.microsoft.com/office/drawing/2014/main" id="{9A7B78C5-5D84-44ED-8A23-A01BFE5C9347}"/>
              </a:ext>
            </a:extLst>
          </p:cNvPr>
          <p:cNvSpPr txBox="1">
            <a:spLocks/>
          </p:cNvSpPr>
          <p:nvPr/>
        </p:nvSpPr>
        <p:spPr>
          <a:xfrm>
            <a:off x="5162843" y="3552713"/>
            <a:ext cx="5374822" cy="1055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existe Rivalidad en el consumo del Bien.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existe Exclusividad de Acceso al Bien</a:t>
            </a:r>
          </a:p>
        </p:txBody>
      </p:sp>
      <p:sp>
        <p:nvSpPr>
          <p:cNvPr id="22" name="1 Título">
            <a:extLst>
              <a:ext uri="{FF2B5EF4-FFF2-40B4-BE49-F238E27FC236}">
                <a16:creationId xmlns="" xmlns:a16="http://schemas.microsoft.com/office/drawing/2014/main" id="{7524F4A1-A6C4-483D-A5DD-6EDE2AF60D0F}"/>
              </a:ext>
            </a:extLst>
          </p:cNvPr>
          <p:cNvSpPr txBox="1">
            <a:spLocks/>
          </p:cNvSpPr>
          <p:nvPr/>
        </p:nvSpPr>
        <p:spPr>
          <a:xfrm>
            <a:off x="365757" y="4768703"/>
            <a:ext cx="10171908" cy="20095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SOLUCIONES (ECONÓMICAS) </a:t>
            </a:r>
            <a:r>
              <a:rPr lang="es-C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 LA ADMINISTRACIÓN DEL BIEN PÚBLICO:</a:t>
            </a:r>
          </a:p>
          <a:p>
            <a:pPr algn="just"/>
            <a:endParaRPr lang="es-CL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lphaLcParenR"/>
            </a:pPr>
            <a:r>
              <a:rPr lang="es-CL" sz="2100" b="1" dirty="0">
                <a:latin typeface="Calibri" pitchFamily="34" charset="0"/>
                <a:cs typeface="Calibri" pitchFamily="34" charset="0"/>
              </a:rPr>
              <a:t>Asignación de derechos de propiedad </a:t>
            </a:r>
            <a:r>
              <a:rPr 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 derechos a exclusión de acceso al bien (Coase = enfoque Neoliberalista).</a:t>
            </a:r>
          </a:p>
          <a:p>
            <a:pPr marL="342900" indent="-342900" algn="just">
              <a:buAutoNum type="alphaLcParenR"/>
            </a:pPr>
            <a:r>
              <a:rPr lang="es-CL" sz="2100" b="1" dirty="0">
                <a:latin typeface="Calibri" pitchFamily="34" charset="0"/>
                <a:cs typeface="Calibri" pitchFamily="34" charset="0"/>
              </a:rPr>
              <a:t>Método Intervencionista. </a:t>
            </a:r>
            <a:r>
              <a:rPr 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Ejemplo: “El que contamina paga” (</a:t>
            </a:r>
            <a:r>
              <a:rPr lang="es-CL" sz="21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Pigou</a:t>
            </a:r>
            <a:r>
              <a:rPr lang="es-CL" sz="2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Impuestos Ecológicos, inclusión de los Bienes Públicos)</a:t>
            </a:r>
          </a:p>
        </p:txBody>
      </p:sp>
    </p:spTree>
    <p:extLst>
      <p:ext uri="{BB962C8B-B14F-4D97-AF65-F5344CB8AC3E}">
        <p14:creationId xmlns:p14="http://schemas.microsoft.com/office/powerpoint/2010/main" val="3211546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="" xmlns:a16="http://schemas.microsoft.com/office/drawing/2014/main" id="{3392F11D-2193-45CB-BD75-09C565C69FB1}"/>
              </a:ext>
            </a:extLst>
          </p:cNvPr>
          <p:cNvSpPr txBox="1">
            <a:spLocks/>
          </p:cNvSpPr>
          <p:nvPr/>
        </p:nvSpPr>
        <p:spPr>
          <a:xfrm>
            <a:off x="365754" y="79717"/>
            <a:ext cx="10171911" cy="593187"/>
          </a:xfrm>
          <a:prstGeom prst="rect">
            <a:avLst/>
          </a:prstGeom>
          <a:solidFill>
            <a:srgbClr val="009900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Entorno Ambiental  (3/3)</a:t>
            </a:r>
            <a:endParaRPr lang="es-MX" altLang="es-CL" sz="2400" b="1" dirty="0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="" xmlns:a16="http://schemas.microsoft.com/office/drawing/2014/main" id="{770DD825-709C-4CA1-9981-8CF7C3BB7D1E}"/>
              </a:ext>
            </a:extLst>
          </p:cNvPr>
          <p:cNvSpPr txBox="1">
            <a:spLocks/>
          </p:cNvSpPr>
          <p:nvPr/>
        </p:nvSpPr>
        <p:spPr>
          <a:xfrm>
            <a:off x="365754" y="946496"/>
            <a:ext cx="10171908" cy="593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r>
              <a:rPr lang="es-CL" sz="2400" dirty="0">
                <a:solidFill>
                  <a:schemeClr val="tx1"/>
                </a:solidFill>
                <a:latin typeface="+mj-lt"/>
              </a:rPr>
              <a:t>La </a:t>
            </a:r>
            <a:r>
              <a:rPr lang="es-CL" sz="2400" b="1" dirty="0">
                <a:solidFill>
                  <a:schemeClr val="tx1"/>
                </a:solidFill>
                <a:latin typeface="+mj-lt"/>
              </a:rPr>
              <a:t>Evaluación de </a:t>
            </a:r>
            <a:r>
              <a:rPr lang="es-CL" sz="24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Impacto Ambiental</a:t>
            </a:r>
            <a:r>
              <a:rPr lang="es-CL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(</a:t>
            </a:r>
            <a:r>
              <a:rPr lang="es-CL" sz="2400" b="1" dirty="0">
                <a:solidFill>
                  <a:schemeClr val="tx1"/>
                </a:solidFill>
                <a:latin typeface="+mj-lt"/>
                <a:cs typeface="Calibri" pitchFamily="34" charset="0"/>
              </a:rPr>
              <a:t>EIA)</a:t>
            </a:r>
            <a:r>
              <a:rPr lang="es-CL" sz="2400" dirty="0">
                <a:solidFill>
                  <a:schemeClr val="tx1"/>
                </a:solidFill>
                <a:latin typeface="+mj-lt"/>
                <a:cs typeface="Calibri" pitchFamily="34" charset="0"/>
              </a:rPr>
              <a:t> se puede entender como: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E9235190-BE91-4A65-9422-26E75AAAD9D1}"/>
              </a:ext>
            </a:extLst>
          </p:cNvPr>
          <p:cNvSpPr txBox="1">
            <a:spLocks/>
          </p:cNvSpPr>
          <p:nvPr/>
        </p:nvSpPr>
        <p:spPr>
          <a:xfrm>
            <a:off x="367789" y="2673923"/>
            <a:ext cx="10171908" cy="41279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endParaRPr lang="es-CL" sz="2400" b="1" dirty="0">
              <a:solidFill>
                <a:srgbClr val="FF0000"/>
              </a:solidFill>
            </a:endParaRPr>
          </a:p>
          <a:p>
            <a:pPr algn="just"/>
            <a:endParaRPr lang="es-CL" sz="2400" b="1" dirty="0">
              <a:solidFill>
                <a:srgbClr val="FF0000"/>
              </a:solidFill>
              <a:latin typeface="gobCL" pitchFamily="50" charset="0"/>
            </a:endParaRPr>
          </a:p>
          <a:p>
            <a:pPr algn="just"/>
            <a:endParaRPr lang="es-CL" sz="2400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  <a:p>
            <a:pPr algn="just"/>
            <a:endParaRPr lang="es-CL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s-CL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C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2.- Estudio de Impacto Ambiental</a:t>
            </a:r>
          </a:p>
          <a:p>
            <a:pPr marL="957651" lvl="1" indent="-342900" algn="just">
              <a:buFont typeface="Arial" panose="020B0604020202020204" pitchFamily="34" charset="0"/>
              <a:buChar char="•"/>
            </a:pPr>
            <a:r>
              <a:rPr lang="es-CL" sz="22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Identificación y Análisis de Impacto Ambiental</a:t>
            </a:r>
          </a:p>
          <a:p>
            <a:pPr marL="957651" lvl="1" indent="-342900" algn="just">
              <a:buFont typeface="Arial" panose="020B0604020202020204" pitchFamily="34" charset="0"/>
              <a:buChar char="•"/>
            </a:pPr>
            <a:r>
              <a:rPr lang="es-CL" sz="22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Identificación y Análisis Costos y Beneficios Ambientales</a:t>
            </a:r>
          </a:p>
          <a:p>
            <a:pPr marL="957651" lvl="1" indent="-342900" algn="just">
              <a:buFont typeface="Arial" panose="020B0604020202020204" pitchFamily="34" charset="0"/>
              <a:buChar char="•"/>
            </a:pPr>
            <a:r>
              <a:rPr lang="es-CL" sz="22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Identificación y Análisis de las Medidas de Control Ambiental</a:t>
            </a:r>
          </a:p>
          <a:p>
            <a:pPr algn="just"/>
            <a:endParaRPr lang="es-ES" sz="2200" b="1" dirty="0">
              <a:latin typeface="Calibri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pPr algn="just"/>
            <a:r>
              <a:rPr lang="es-ES" sz="2200" b="1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es-ES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Contiene los siguientes aspectos relevantes:</a:t>
            </a:r>
          </a:p>
          <a:p>
            <a:pPr marL="900501" lvl="1" indent="-285750" algn="just">
              <a:buFontTx/>
              <a:buChar char="-"/>
            </a:pPr>
            <a:r>
              <a:rPr lang="es-ES" sz="22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Descripción del Proyecto</a:t>
            </a:r>
          </a:p>
          <a:p>
            <a:pPr marL="900501" lvl="1" indent="-285750" algn="just">
              <a:buFontTx/>
              <a:buChar char="-"/>
            </a:pPr>
            <a:r>
              <a:rPr lang="es-ES" sz="22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Análisis del Marco Jurídico (legal y normativo) pertinente.</a:t>
            </a:r>
          </a:p>
          <a:p>
            <a:pPr lvl="1" algn="just"/>
            <a:r>
              <a:rPr lang="es-ES" sz="22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  Descripción de la Línea de Base Ambiental y Social: Ambiente Físico y  Socioeconómico.</a:t>
            </a:r>
          </a:p>
          <a:p>
            <a:pPr lvl="1" algn="just"/>
            <a:r>
              <a:rPr lang="es-ES" sz="22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  Identificación y Evaluación de Impactos Ambientales y Sociales.</a:t>
            </a:r>
          </a:p>
          <a:p>
            <a:pPr marL="957651" lvl="1" indent="-342900" algn="just">
              <a:buFont typeface="Arial" panose="020B0604020202020204" pitchFamily="34" charset="0"/>
              <a:buChar char="•"/>
            </a:pPr>
            <a:endParaRPr lang="es-ES" sz="2400" b="0" dirty="0">
              <a:solidFill>
                <a:schemeClr val="tx1"/>
              </a:solidFill>
              <a:latin typeface="gobCL" pitchFamily="50" charset="0"/>
            </a:endParaRPr>
          </a:p>
          <a:p>
            <a:pPr marL="957651" lvl="1" indent="-342900" algn="just">
              <a:buFont typeface="Arial" panose="020B0604020202020204" pitchFamily="34" charset="0"/>
              <a:buChar char="•"/>
            </a:pPr>
            <a:endParaRPr lang="es-ES" sz="2400" b="0" dirty="0">
              <a:solidFill>
                <a:schemeClr val="tx1"/>
              </a:solidFill>
              <a:latin typeface="gobCL" pitchFamily="50" charset="0"/>
            </a:endParaRPr>
          </a:p>
          <a:p>
            <a:pPr marL="957651" lvl="1" indent="-342900" algn="just">
              <a:buFont typeface="Arial" panose="020B0604020202020204" pitchFamily="34" charset="0"/>
              <a:buChar char="•"/>
            </a:pPr>
            <a:endParaRPr lang="es-ES" sz="2400" b="0" dirty="0">
              <a:solidFill>
                <a:schemeClr val="tx1"/>
              </a:solidFill>
              <a:latin typeface="gobCL" pitchFamily="50" charset="0"/>
            </a:endParaRPr>
          </a:p>
          <a:p>
            <a:pPr marL="957651" lvl="1" indent="-342900" algn="just">
              <a:buFont typeface="Arial" panose="020B0604020202020204" pitchFamily="34" charset="0"/>
              <a:buChar char="•"/>
            </a:pPr>
            <a:endParaRPr lang="es-ES" sz="2400" b="0" dirty="0">
              <a:solidFill>
                <a:schemeClr val="tx1"/>
              </a:solidFill>
              <a:latin typeface="gobCL" pitchFamily="50" charset="0"/>
            </a:endParaRPr>
          </a:p>
          <a:p>
            <a:pPr marL="957651" lvl="1" indent="-342900" algn="just">
              <a:buFont typeface="Arial" panose="020B0604020202020204" pitchFamily="34" charset="0"/>
              <a:buChar char="•"/>
            </a:pPr>
            <a:endParaRPr lang="es-ES" sz="2400" b="0" dirty="0">
              <a:solidFill>
                <a:schemeClr val="tx1"/>
              </a:solidFill>
              <a:latin typeface="gobCL" pitchFamily="50" charset="0"/>
            </a:endParaRPr>
          </a:p>
          <a:p>
            <a:pPr marL="957651" lvl="1" indent="-342900" algn="just">
              <a:buFont typeface="Arial" panose="020B0604020202020204" pitchFamily="34" charset="0"/>
              <a:buChar char="•"/>
            </a:pPr>
            <a:endParaRPr lang="es-CL" sz="2400" b="0" dirty="0">
              <a:solidFill>
                <a:schemeClr val="tx1"/>
              </a:solidFill>
              <a:latin typeface="gobCL" pitchFamily="50" charset="0"/>
            </a:endParaRPr>
          </a:p>
        </p:txBody>
      </p:sp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770DD825-709C-4CA1-9981-8CF7C3BB7D1E}"/>
              </a:ext>
            </a:extLst>
          </p:cNvPr>
          <p:cNvSpPr txBox="1">
            <a:spLocks/>
          </p:cNvSpPr>
          <p:nvPr/>
        </p:nvSpPr>
        <p:spPr>
          <a:xfrm>
            <a:off x="379604" y="1694660"/>
            <a:ext cx="10171908" cy="9792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pPr algn="just"/>
            <a:endParaRPr lang="es-ES" sz="2400" b="1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es-ES" sz="2400" b="1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s-ES" sz="2400" b="1" dirty="0">
                <a:solidFill>
                  <a:srgbClr val="FF0000"/>
                </a:solidFill>
                <a:latin typeface="+mj-lt"/>
              </a:rPr>
              <a:t>1.- Procesos Administrativos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, que dependerán de la Normativa propia de cada País  y de los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Tratados Internacionales </a:t>
            </a:r>
            <a:r>
              <a:rPr lang="es-ES" sz="2400" dirty="0">
                <a:solidFill>
                  <a:schemeClr val="tx1"/>
                </a:solidFill>
                <a:latin typeface="+mj-lt"/>
              </a:rPr>
              <a:t>suscritos</a:t>
            </a:r>
          </a:p>
          <a:p>
            <a:pPr algn="just"/>
            <a:endParaRPr lang="es-CL" sz="2400" dirty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algn="just"/>
            <a:endParaRPr lang="es-CL" sz="2400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07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758C993A-AC0B-4E23-96BE-E6F40F30ED17}"/>
              </a:ext>
            </a:extLst>
          </p:cNvPr>
          <p:cNvSpPr txBox="1">
            <a:spLocks/>
          </p:cNvSpPr>
          <p:nvPr/>
        </p:nvSpPr>
        <p:spPr>
          <a:xfrm>
            <a:off x="365754" y="67993"/>
            <a:ext cx="10171911" cy="5931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Bibliografía</a:t>
            </a:r>
            <a:endParaRPr lang="es-MX" altLang="es-CL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A68FF59A-D3E1-48A8-A977-1B7466E6F016}"/>
              </a:ext>
            </a:extLst>
          </p:cNvPr>
          <p:cNvSpPr/>
          <p:nvPr/>
        </p:nvSpPr>
        <p:spPr>
          <a:xfrm>
            <a:off x="2328972" y="860223"/>
            <a:ext cx="6245474" cy="5514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lIns="252000" rIns="252000" anchor="ctr">
            <a:noAutofit/>
          </a:bodyPr>
          <a:lstStyle/>
          <a:p>
            <a:pPr marL="355600" indent="-355600" algn="just"/>
            <a:r>
              <a:rPr lang="es-CL" altLang="es-CL" sz="20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1) Guía Metodológica para la Inspección Fiscal de Obras Públicas  (Versión 1,0 agosto 2005)</a:t>
            </a:r>
          </a:p>
          <a:p>
            <a:pPr marL="355600" indent="-355600" algn="just"/>
            <a:endParaRPr lang="es-CL" altLang="es-CL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55600" indent="-355600" algn="just"/>
            <a:r>
              <a:rPr lang="es-CL" altLang="es-CL" sz="20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2) Apuntes de Curso de Evaluación de Proyecto, Universidad Central de Chile. Prof. Juan Alberto González O. (2000- 2008)</a:t>
            </a:r>
          </a:p>
          <a:p>
            <a:pPr marL="355600" indent="-355600" algn="just"/>
            <a:endParaRPr lang="es-CL" altLang="es-CL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55600" indent="-355600" algn="just"/>
            <a:r>
              <a:rPr lang="es-CL" altLang="es-CL" sz="20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3) Manual del Residente de Obra, Editorial Trillas (2002).</a:t>
            </a:r>
          </a:p>
          <a:p>
            <a:pPr marL="355600" indent="-355600" algn="just"/>
            <a:endParaRPr lang="es-CL" altLang="es-CL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55600" indent="-355600" algn="just"/>
            <a:r>
              <a:rPr lang="es-CL" altLang="es-CL" sz="20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4) Reglamento para la contratación  de trabajos de Consultoría (Decreto MOP 48/94 y sus modificaciones)</a:t>
            </a:r>
          </a:p>
          <a:p>
            <a:pPr marL="355600" indent="-355600" algn="just"/>
            <a:endParaRPr lang="es-CL" altLang="es-CL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55600" indent="-355600" algn="just"/>
            <a:r>
              <a:rPr lang="es-CL" altLang="es-CL" sz="20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5) Reglamento para la Contratos de Obras Públicas Decreto Supremo MOP N° 75 de 2004 y sus Modificaciones.</a:t>
            </a:r>
          </a:p>
        </p:txBody>
      </p:sp>
    </p:spTree>
    <p:extLst>
      <p:ext uri="{BB962C8B-B14F-4D97-AF65-F5344CB8AC3E}">
        <p14:creationId xmlns:p14="http://schemas.microsoft.com/office/powerpoint/2010/main" val="1915092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ames.spencer\Desktop\Proceso  PIF 2019\Logo Acade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58" y="268615"/>
            <a:ext cx="5628290" cy="63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21007" y="6396335"/>
            <a:ext cx="15450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4" name="Shape 308">
            <a:extLst>
              <a:ext uri="{FF2B5EF4-FFF2-40B4-BE49-F238E27FC236}">
                <a16:creationId xmlns="" xmlns:a16="http://schemas.microsoft.com/office/drawing/2014/main" id="{D93057F1-B173-4B17-97E6-708BC99A0BF7}"/>
              </a:ext>
            </a:extLst>
          </p:cNvPr>
          <p:cNvSpPr txBox="1">
            <a:spLocks/>
          </p:cNvSpPr>
          <p:nvPr/>
        </p:nvSpPr>
        <p:spPr>
          <a:xfrm>
            <a:off x="2208212" y="1749979"/>
            <a:ext cx="7772400" cy="7422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ctr" defTabSz="614751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600" b="1">
                <a:latin typeface="gobCL" pitchFamily="50" charset="0"/>
              </a:rPr>
              <a:t>¡Gracias!</a:t>
            </a:r>
            <a:endParaRPr lang="en" sz="3600" b="1" dirty="0">
              <a:latin typeface="gobCL" pitchFamily="50" charset="0"/>
            </a:endParaRPr>
          </a:p>
        </p:txBody>
      </p:sp>
      <p:sp>
        <p:nvSpPr>
          <p:cNvPr id="5" name="Shape 309">
            <a:extLst>
              <a:ext uri="{FF2B5EF4-FFF2-40B4-BE49-F238E27FC236}">
                <a16:creationId xmlns="" xmlns:a16="http://schemas.microsoft.com/office/drawing/2014/main" id="{914472E6-3F0B-4968-B5F5-9DF46ACA59CD}"/>
              </a:ext>
            </a:extLst>
          </p:cNvPr>
          <p:cNvSpPr txBox="1">
            <a:spLocks/>
          </p:cNvSpPr>
          <p:nvPr/>
        </p:nvSpPr>
        <p:spPr>
          <a:xfrm>
            <a:off x="2154812" y="2430130"/>
            <a:ext cx="7895700" cy="10464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461063" indent="-461063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614751" rtl="0" eaLnBrk="1" latinLnBrk="0" hangingPunct="1">
              <a:spcBef>
                <a:spcPct val="20000"/>
              </a:spcBef>
              <a:buFont typeface="Arial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614751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614751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en" sz="6600" b="1" dirty="0">
                <a:solidFill>
                  <a:srgbClr val="0070C0"/>
                </a:solidFill>
                <a:latin typeface="gobCL" pitchFamily="50" charset="0"/>
              </a:rPr>
              <a:t>¿PREGUNTAS?</a:t>
            </a:r>
          </a:p>
        </p:txBody>
      </p:sp>
      <p:sp>
        <p:nvSpPr>
          <p:cNvPr id="6" name="Shape 310">
            <a:extLst>
              <a:ext uri="{FF2B5EF4-FFF2-40B4-BE49-F238E27FC236}">
                <a16:creationId xmlns="" xmlns:a16="http://schemas.microsoft.com/office/drawing/2014/main" id="{C656326D-3EE1-4402-8F35-2E6DD94AAA1B}"/>
              </a:ext>
            </a:extLst>
          </p:cNvPr>
          <p:cNvSpPr txBox="1">
            <a:spLocks/>
          </p:cNvSpPr>
          <p:nvPr/>
        </p:nvSpPr>
        <p:spPr>
          <a:xfrm>
            <a:off x="73374" y="240440"/>
            <a:ext cx="3237384" cy="455516"/>
          </a:xfrm>
          <a:prstGeom prst="rect">
            <a:avLst/>
          </a:prstGeom>
          <a:solidFill>
            <a:schemeClr val="bg1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marL="461063" indent="-461063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614751" rtl="0" eaLnBrk="1" latinLnBrk="0" hangingPunct="1">
              <a:spcBef>
                <a:spcPct val="20000"/>
              </a:spcBef>
              <a:buFont typeface="Arial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614751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614751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61475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r>
              <a:rPr lang="es-CL" sz="1200" b="1" dirty="0">
                <a:latin typeface="gobCL" pitchFamily="50" charset="0"/>
              </a:rPr>
              <a:t>Academia de Obras Públicas </a:t>
            </a:r>
          </a:p>
          <a:p>
            <a:pPr algn="ctr">
              <a:spcBef>
                <a:spcPts val="0"/>
              </a:spcBef>
              <a:buFont typeface="Arial"/>
              <a:buNone/>
            </a:pPr>
            <a:r>
              <a:rPr lang="es-CL" sz="1200" b="1" dirty="0">
                <a:latin typeface="gobCL" pitchFamily="50" charset="0"/>
              </a:rPr>
              <a:t>Presidente JM Balmaceda</a:t>
            </a:r>
            <a:endParaRPr lang="en" sz="1200" b="1" dirty="0">
              <a:latin typeface="gobCL" pitchFamily="50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24CFDE83-4E9F-4213-8714-813A9E40CF92}"/>
              </a:ext>
            </a:extLst>
          </p:cNvPr>
          <p:cNvGrpSpPr/>
          <p:nvPr/>
        </p:nvGrpSpPr>
        <p:grpSpPr>
          <a:xfrm>
            <a:off x="849152" y="787822"/>
            <a:ext cx="1672764" cy="1672762"/>
            <a:chOff x="3705688" y="5185238"/>
            <a:chExt cx="1672764" cy="1672762"/>
          </a:xfrm>
        </p:grpSpPr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B4D033D3-1A3F-44BD-A86E-E8B53232F779}"/>
                </a:ext>
              </a:extLst>
            </p:cNvPr>
            <p:cNvSpPr/>
            <p:nvPr/>
          </p:nvSpPr>
          <p:spPr>
            <a:xfrm>
              <a:off x="3705688" y="5185238"/>
              <a:ext cx="752744" cy="167276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300">
                <a:latin typeface="gobCL" pitchFamily="50" charset="0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A14766B9-C496-4FDA-A8B7-A678186DD27B}"/>
                </a:ext>
              </a:extLst>
            </p:cNvPr>
            <p:cNvSpPr/>
            <p:nvPr/>
          </p:nvSpPr>
          <p:spPr>
            <a:xfrm>
              <a:off x="4458432" y="5185238"/>
              <a:ext cx="920020" cy="167276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300">
                <a:latin typeface="gobCL" pitchFamily="50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F5417ACF-FD73-480D-B694-3F876F543EAD}"/>
                </a:ext>
              </a:extLst>
            </p:cNvPr>
            <p:cNvSpPr/>
            <p:nvPr/>
          </p:nvSpPr>
          <p:spPr>
            <a:xfrm>
              <a:off x="4545652" y="5268876"/>
              <a:ext cx="752744" cy="418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CL" sz="1000" b="1" dirty="0">
                  <a:latin typeface="gobCL" pitchFamily="50" charset="0"/>
                </a:rPr>
                <a:t>Dirección de</a:t>
              </a:r>
            </a:p>
            <a:p>
              <a:r>
                <a:rPr lang="es-CL" sz="1000" b="1" dirty="0">
                  <a:latin typeface="gobCL" pitchFamily="50" charset="0"/>
                </a:rPr>
                <a:t>Obras Hidráulicas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D51EE7DF-8DE6-409A-8E69-7F2AFC89DF21}"/>
                </a:ext>
              </a:extLst>
            </p:cNvPr>
            <p:cNvSpPr/>
            <p:nvPr/>
          </p:nvSpPr>
          <p:spPr>
            <a:xfrm>
              <a:off x="4545652" y="5763172"/>
              <a:ext cx="752744" cy="2360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CL" sz="600" b="1" dirty="0">
                  <a:latin typeface="gobCL" pitchFamily="50" charset="0"/>
                </a:rPr>
                <a:t>Ministerio de </a:t>
              </a:r>
            </a:p>
            <a:p>
              <a:r>
                <a:rPr lang="es-CL" sz="600" b="1" dirty="0">
                  <a:latin typeface="gobCL" pitchFamily="50" charset="0"/>
                </a:rPr>
                <a:t>Obras Públicas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96789BC6-5A9B-4B99-8199-A0B8E2327D74}"/>
                </a:ext>
              </a:extLst>
            </p:cNvPr>
            <p:cNvSpPr/>
            <p:nvPr/>
          </p:nvSpPr>
          <p:spPr>
            <a:xfrm>
              <a:off x="4548602" y="6728488"/>
              <a:ext cx="752744" cy="50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s-CL" sz="700" b="1" dirty="0">
                  <a:latin typeface="gobCL" pitchFamily="50" charset="0"/>
                </a:rPr>
                <a:t>Gobierno de Chile</a:t>
              </a:r>
            </a:p>
          </p:txBody>
        </p:sp>
        <p:pic>
          <p:nvPicPr>
            <p:cNvPr id="13" name="Imagen 12">
              <a:extLst>
                <a:ext uri="{FF2B5EF4-FFF2-40B4-BE49-F238E27FC236}">
                  <a16:creationId xmlns="" xmlns:a16="http://schemas.microsoft.com/office/drawing/2014/main" id="{9C317DA2-2E4D-43F0-B544-1676DAD8B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76BAC"/>
                </a:clrFrom>
                <a:clrTo>
                  <a:srgbClr val="076BA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"/>
            <a:stretch/>
          </p:blipFill>
          <p:spPr>
            <a:xfrm>
              <a:off x="3779742" y="5252079"/>
              <a:ext cx="604636" cy="42372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997369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2" title="Cierre PPT-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3"/>
            <a:ext cx="12188822" cy="6858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echa derecha 2">
            <a:extLst>
              <a:ext uri="{FF2B5EF4-FFF2-40B4-BE49-F238E27FC236}">
                <a16:creationId xmlns="" xmlns:a16="http://schemas.microsoft.com/office/drawing/2014/main" id="{C440A604-12D5-4682-8596-112CB791145A}"/>
              </a:ext>
            </a:extLst>
          </p:cNvPr>
          <p:cNvSpPr/>
          <p:nvPr/>
        </p:nvSpPr>
        <p:spPr>
          <a:xfrm>
            <a:off x="4753949" y="1418759"/>
            <a:ext cx="1777497" cy="105295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err="1"/>
              <a:t>Preinversión</a:t>
            </a:r>
            <a:endParaRPr lang="es-ES" b="1" dirty="0"/>
          </a:p>
        </p:txBody>
      </p:sp>
      <p:sp>
        <p:nvSpPr>
          <p:cNvPr id="6" name="Flecha derecha 6">
            <a:extLst>
              <a:ext uri="{FF2B5EF4-FFF2-40B4-BE49-F238E27FC236}">
                <a16:creationId xmlns="" xmlns:a16="http://schemas.microsoft.com/office/drawing/2014/main" id="{9ACFCA66-0CBF-4FD0-BCF9-14C3E3E0CF51}"/>
              </a:ext>
            </a:extLst>
          </p:cNvPr>
          <p:cNvSpPr/>
          <p:nvPr/>
        </p:nvSpPr>
        <p:spPr>
          <a:xfrm>
            <a:off x="7262102" y="1413750"/>
            <a:ext cx="1777498" cy="1052957"/>
          </a:xfrm>
          <a:prstGeom prst="rightArrow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Inversión</a:t>
            </a:r>
            <a:endParaRPr lang="es-ES" sz="2000" b="1" dirty="0"/>
          </a:p>
        </p:txBody>
      </p:sp>
      <p:sp>
        <p:nvSpPr>
          <p:cNvPr id="7" name="Flecha derecha 8">
            <a:extLst>
              <a:ext uri="{FF2B5EF4-FFF2-40B4-BE49-F238E27FC236}">
                <a16:creationId xmlns="" xmlns:a16="http://schemas.microsoft.com/office/drawing/2014/main" id="{02BF9EF7-D358-4BE6-96B0-2A0863B1DEC8}"/>
              </a:ext>
            </a:extLst>
          </p:cNvPr>
          <p:cNvSpPr/>
          <p:nvPr/>
        </p:nvSpPr>
        <p:spPr>
          <a:xfrm>
            <a:off x="9815863" y="1413749"/>
            <a:ext cx="1744709" cy="105295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Operación</a:t>
            </a:r>
            <a:endParaRPr lang="es-ES" sz="2000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76E8850C-B443-4263-BADC-5A9788E01290}"/>
              </a:ext>
            </a:extLst>
          </p:cNvPr>
          <p:cNvSpPr/>
          <p:nvPr/>
        </p:nvSpPr>
        <p:spPr>
          <a:xfrm>
            <a:off x="4864599" y="2750476"/>
            <a:ext cx="1551866" cy="41501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>
                <a:solidFill>
                  <a:schemeClr val="tx1"/>
                </a:solidFill>
              </a:rPr>
              <a:t>Idea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059B21B6-6F67-4B53-AC04-D38AF9A3C717}"/>
              </a:ext>
            </a:extLst>
          </p:cNvPr>
          <p:cNvSpPr/>
          <p:nvPr/>
        </p:nvSpPr>
        <p:spPr>
          <a:xfrm>
            <a:off x="4864599" y="3496044"/>
            <a:ext cx="1551866" cy="416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>
                <a:solidFill>
                  <a:schemeClr val="tx1"/>
                </a:solidFill>
              </a:rPr>
              <a:t>Perfil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1A569A8C-F2AA-4C44-953A-EE8BAE8BA1DD}"/>
              </a:ext>
            </a:extLst>
          </p:cNvPr>
          <p:cNvSpPr/>
          <p:nvPr/>
        </p:nvSpPr>
        <p:spPr>
          <a:xfrm>
            <a:off x="4864598" y="4249915"/>
            <a:ext cx="1551867" cy="4150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Prefactibilidad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="" xmlns:a16="http://schemas.microsoft.com/office/drawing/2014/main" id="{B7C2BA04-E2A7-4080-8615-C8ABF844AA2F}"/>
              </a:ext>
            </a:extLst>
          </p:cNvPr>
          <p:cNvSpPr/>
          <p:nvPr/>
        </p:nvSpPr>
        <p:spPr>
          <a:xfrm>
            <a:off x="4864599" y="5013580"/>
            <a:ext cx="1551866" cy="4150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Factibilidad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="" xmlns:a16="http://schemas.microsoft.com/office/drawing/2014/main" id="{647FB8A6-3896-49A6-B7F8-E52E6C2D9F7E}"/>
              </a:ext>
            </a:extLst>
          </p:cNvPr>
          <p:cNvSpPr/>
          <p:nvPr/>
        </p:nvSpPr>
        <p:spPr>
          <a:xfrm>
            <a:off x="6136688" y="3096111"/>
            <a:ext cx="227744" cy="474646"/>
          </a:xfrm>
          <a:prstGeom prst="downArrow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Flecha: hacia abajo 12">
            <a:extLst>
              <a:ext uri="{FF2B5EF4-FFF2-40B4-BE49-F238E27FC236}">
                <a16:creationId xmlns="" xmlns:a16="http://schemas.microsoft.com/office/drawing/2014/main" id="{5304A1DE-79CE-4AC8-A11D-CD0768E33473}"/>
              </a:ext>
            </a:extLst>
          </p:cNvPr>
          <p:cNvSpPr/>
          <p:nvPr/>
        </p:nvSpPr>
        <p:spPr>
          <a:xfrm>
            <a:off x="6133545" y="3828816"/>
            <a:ext cx="227744" cy="474646"/>
          </a:xfrm>
          <a:prstGeom prst="downArrow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Flecha: hacia abajo 13">
            <a:extLst>
              <a:ext uri="{FF2B5EF4-FFF2-40B4-BE49-F238E27FC236}">
                <a16:creationId xmlns="" xmlns:a16="http://schemas.microsoft.com/office/drawing/2014/main" id="{28B51E67-95BD-4620-B250-DC2929D2F378}"/>
              </a:ext>
            </a:extLst>
          </p:cNvPr>
          <p:cNvSpPr/>
          <p:nvPr/>
        </p:nvSpPr>
        <p:spPr>
          <a:xfrm>
            <a:off x="6137625" y="4636234"/>
            <a:ext cx="227744" cy="474646"/>
          </a:xfrm>
          <a:prstGeom prst="downArrow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EA6506F5-F923-4E3B-BC08-AAEE80D3AA72}"/>
              </a:ext>
            </a:extLst>
          </p:cNvPr>
          <p:cNvSpPr/>
          <p:nvPr/>
        </p:nvSpPr>
        <p:spPr>
          <a:xfrm>
            <a:off x="7322611" y="2750476"/>
            <a:ext cx="1551867" cy="4150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>
                <a:solidFill>
                  <a:schemeClr val="tx1"/>
                </a:solidFill>
              </a:rPr>
              <a:t>Diseño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2C86E112-3653-4297-A094-8D54B68E83EB}"/>
              </a:ext>
            </a:extLst>
          </p:cNvPr>
          <p:cNvSpPr/>
          <p:nvPr/>
        </p:nvSpPr>
        <p:spPr>
          <a:xfrm>
            <a:off x="7318359" y="3491994"/>
            <a:ext cx="1551867" cy="4150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Ejecución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="" xmlns:a16="http://schemas.microsoft.com/office/drawing/2014/main" id="{4C6C40EB-88E7-4349-BE02-C6163FD17D2C}"/>
              </a:ext>
            </a:extLst>
          </p:cNvPr>
          <p:cNvSpPr/>
          <p:nvPr/>
        </p:nvSpPr>
        <p:spPr>
          <a:xfrm>
            <a:off x="8550942" y="3096111"/>
            <a:ext cx="227744" cy="474646"/>
          </a:xfrm>
          <a:prstGeom prst="downArrow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3D79FD1F-D0A3-4359-BD63-3A75834AB1D4}"/>
              </a:ext>
            </a:extLst>
          </p:cNvPr>
          <p:cNvSpPr/>
          <p:nvPr/>
        </p:nvSpPr>
        <p:spPr>
          <a:xfrm>
            <a:off x="9822302" y="2678756"/>
            <a:ext cx="1738269" cy="4746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Puesta en Marcha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="" xmlns:a16="http://schemas.microsoft.com/office/drawing/2014/main" id="{9219A9C8-87D1-4BF5-9C53-22687A74F8A0}"/>
              </a:ext>
            </a:extLst>
          </p:cNvPr>
          <p:cNvSpPr/>
          <p:nvPr/>
        </p:nvSpPr>
        <p:spPr>
          <a:xfrm>
            <a:off x="9799466" y="3457167"/>
            <a:ext cx="1761105" cy="6058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Operación Plena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0" name="Flecha: hacia abajo 19">
            <a:extLst>
              <a:ext uri="{FF2B5EF4-FFF2-40B4-BE49-F238E27FC236}">
                <a16:creationId xmlns="" xmlns:a16="http://schemas.microsoft.com/office/drawing/2014/main" id="{8CC5CD46-3E32-4B9F-A544-F7377151F1E2}"/>
              </a:ext>
            </a:extLst>
          </p:cNvPr>
          <p:cNvSpPr/>
          <p:nvPr/>
        </p:nvSpPr>
        <p:spPr>
          <a:xfrm>
            <a:off x="11192517" y="3067962"/>
            <a:ext cx="227744" cy="474646"/>
          </a:xfrm>
          <a:prstGeom prst="downArrow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="" xmlns:a16="http://schemas.microsoft.com/office/drawing/2014/main" id="{7F919360-A17F-4F01-877E-4E585C07B5F2}"/>
              </a:ext>
            </a:extLst>
          </p:cNvPr>
          <p:cNvSpPr/>
          <p:nvPr/>
        </p:nvSpPr>
        <p:spPr>
          <a:xfrm>
            <a:off x="9815863" y="4339475"/>
            <a:ext cx="1744708" cy="8722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>
                <a:solidFill>
                  <a:schemeClr val="tx1"/>
                </a:solidFill>
              </a:rPr>
              <a:t>Abandono o </a:t>
            </a:r>
            <a:r>
              <a:rPr lang="es-CL" sz="1400" b="1" dirty="0">
                <a:solidFill>
                  <a:schemeClr val="tx1"/>
                </a:solidFill>
              </a:rPr>
              <a:t>Desmantelamiento</a:t>
            </a:r>
            <a:endParaRPr lang="es-ES" sz="1500" b="1" dirty="0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67617C24-94DC-4246-982E-4D8283205113}"/>
              </a:ext>
            </a:extLst>
          </p:cNvPr>
          <p:cNvSpPr/>
          <p:nvPr/>
        </p:nvSpPr>
        <p:spPr>
          <a:xfrm>
            <a:off x="4244691" y="1284671"/>
            <a:ext cx="2556999" cy="4427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2BF3992A-D202-4C06-9ED9-596E2D1BC04B}"/>
              </a:ext>
            </a:extLst>
          </p:cNvPr>
          <p:cNvSpPr/>
          <p:nvPr/>
        </p:nvSpPr>
        <p:spPr>
          <a:xfrm>
            <a:off x="6801690" y="1284671"/>
            <a:ext cx="2577852" cy="4427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hacia abajo 26">
            <a:extLst>
              <a:ext uri="{FF2B5EF4-FFF2-40B4-BE49-F238E27FC236}">
                <a16:creationId xmlns="" xmlns:a16="http://schemas.microsoft.com/office/drawing/2014/main" id="{15180DF4-B8FF-439D-94EE-EC1F1128E3B4}"/>
              </a:ext>
            </a:extLst>
          </p:cNvPr>
          <p:cNvSpPr/>
          <p:nvPr/>
        </p:nvSpPr>
        <p:spPr>
          <a:xfrm>
            <a:off x="11192517" y="3963922"/>
            <a:ext cx="227744" cy="474646"/>
          </a:xfrm>
          <a:prstGeom prst="downArrow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F14A663B-2E61-47AD-BB18-59E061A0A23B}"/>
              </a:ext>
            </a:extLst>
          </p:cNvPr>
          <p:cNvSpPr/>
          <p:nvPr/>
        </p:nvSpPr>
        <p:spPr>
          <a:xfrm>
            <a:off x="9378890" y="1282280"/>
            <a:ext cx="2577852" cy="4427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38F5C878-5CAE-454A-BF96-4D1B0B5D32DD}"/>
              </a:ext>
            </a:extLst>
          </p:cNvPr>
          <p:cNvSpPr/>
          <p:nvPr/>
        </p:nvSpPr>
        <p:spPr>
          <a:xfrm>
            <a:off x="351692" y="162586"/>
            <a:ext cx="10269416" cy="7109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bg1"/>
                </a:solidFill>
              </a:rPr>
              <a:t>CICLO DE VIDA DE UN PROYECTO (FASES Y ETAPAS)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66CA8948-40C7-4A38-AAA1-37DF6C88C7D7}"/>
              </a:ext>
            </a:extLst>
          </p:cNvPr>
          <p:cNvSpPr/>
          <p:nvPr/>
        </p:nvSpPr>
        <p:spPr>
          <a:xfrm>
            <a:off x="7121531" y="5712200"/>
            <a:ext cx="1938169" cy="1020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ysClr val="windowText" lastClr="000000"/>
                </a:solidFill>
              </a:rPr>
              <a:t>CONTRATOS</a:t>
            </a:r>
            <a:r>
              <a:rPr lang="es-CL" b="1" dirty="0">
                <a:solidFill>
                  <a:sysClr val="windowText" lastClr="000000"/>
                </a:solidFill>
                <a:sym typeface="Wingdings" pitchFamily="2" charset="2"/>
              </a:rPr>
              <a:t> I.F.</a:t>
            </a:r>
            <a:endParaRPr lang="es-ES" b="1" dirty="0">
              <a:solidFill>
                <a:sysClr val="windowText" lastClr="000000"/>
              </a:solidFill>
            </a:endParaRPr>
          </a:p>
        </p:txBody>
      </p:sp>
      <p:cxnSp>
        <p:nvCxnSpPr>
          <p:cNvPr id="32" name="Conector: angular 31">
            <a:extLst>
              <a:ext uri="{FF2B5EF4-FFF2-40B4-BE49-F238E27FC236}">
                <a16:creationId xmlns="" xmlns:a16="http://schemas.microsoft.com/office/drawing/2014/main" id="{BEEBAE67-10FE-4994-96EB-7C826EB40F34}"/>
              </a:ext>
            </a:extLst>
          </p:cNvPr>
          <p:cNvCxnSpPr>
            <a:cxnSpLocks/>
            <a:stCxn id="30" idx="1"/>
            <a:endCxn id="22" idx="2"/>
          </p:cNvCxnSpPr>
          <p:nvPr/>
        </p:nvCxnSpPr>
        <p:spPr>
          <a:xfrm rot="10800000">
            <a:off x="5523191" y="5712200"/>
            <a:ext cx="1598340" cy="510417"/>
          </a:xfrm>
          <a:prstGeom prst="bentConnector2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="" xmlns:a16="http://schemas.microsoft.com/office/drawing/2014/main" id="{1D75D02E-6644-41B0-A817-D64FFC71B4F0}"/>
              </a:ext>
            </a:extLst>
          </p:cNvPr>
          <p:cNvCxnSpPr>
            <a:stCxn id="30" idx="3"/>
            <a:endCxn id="28" idx="2"/>
          </p:cNvCxnSpPr>
          <p:nvPr/>
        </p:nvCxnSpPr>
        <p:spPr>
          <a:xfrm flipV="1">
            <a:off x="9059700" y="5709808"/>
            <a:ext cx="1608116" cy="512808"/>
          </a:xfrm>
          <a:prstGeom prst="bentConnector2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="" xmlns:a16="http://schemas.microsoft.com/office/drawing/2014/main" id="{D8673AB6-0CE4-482D-8AB1-1369B491B3D4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8089964" y="4190778"/>
            <a:ext cx="652" cy="1521422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lecha izquierda y derecha 25">
            <a:extLst>
              <a:ext uri="{FF2B5EF4-FFF2-40B4-BE49-F238E27FC236}">
                <a16:creationId xmlns="" xmlns:a16="http://schemas.microsoft.com/office/drawing/2014/main" id="{BC788A57-7223-475D-8C4C-432F7F435211}"/>
              </a:ext>
            </a:extLst>
          </p:cNvPr>
          <p:cNvSpPr/>
          <p:nvPr/>
        </p:nvSpPr>
        <p:spPr>
          <a:xfrm>
            <a:off x="4244691" y="996283"/>
            <a:ext cx="2577852" cy="42691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ysClr val="windowText" lastClr="000000"/>
                </a:solidFill>
              </a:rPr>
              <a:t>Ex Ante</a:t>
            </a:r>
            <a:endParaRPr lang="es-E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42" name="Flecha izquierda y derecha 25">
            <a:extLst>
              <a:ext uri="{FF2B5EF4-FFF2-40B4-BE49-F238E27FC236}">
                <a16:creationId xmlns="" xmlns:a16="http://schemas.microsoft.com/office/drawing/2014/main" id="{A3725D73-31C4-44B0-B039-568CAD65F5ED}"/>
              </a:ext>
            </a:extLst>
          </p:cNvPr>
          <p:cNvSpPr/>
          <p:nvPr/>
        </p:nvSpPr>
        <p:spPr>
          <a:xfrm>
            <a:off x="6829273" y="993892"/>
            <a:ext cx="5136754" cy="426915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ysClr val="windowText" lastClr="000000"/>
                </a:solidFill>
              </a:rPr>
              <a:t>Ex Post</a:t>
            </a:r>
            <a:endParaRPr lang="es-E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43" name="17 CuadroTexto">
            <a:extLst>
              <a:ext uri="{FF2B5EF4-FFF2-40B4-BE49-F238E27FC236}">
                <a16:creationId xmlns="" xmlns:a16="http://schemas.microsoft.com/office/drawing/2014/main" id="{4642B440-0B3A-4993-A587-7D0084147F88}"/>
              </a:ext>
            </a:extLst>
          </p:cNvPr>
          <p:cNvSpPr txBox="1"/>
          <p:nvPr/>
        </p:nvSpPr>
        <p:spPr>
          <a:xfrm>
            <a:off x="529730" y="1305341"/>
            <a:ext cx="3301606" cy="4370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latin typeface="gobCL" pitchFamily="50" charset="0"/>
              </a:rPr>
              <a:t> </a:t>
            </a:r>
            <a:r>
              <a:rPr lang="es-CL" sz="1800" b="1" dirty="0">
                <a:latin typeface="Calibri" pitchFamily="34" charset="0"/>
                <a:cs typeface="Calibri" pitchFamily="34" charset="0"/>
              </a:rPr>
              <a:t>Artículo 1.°- </a:t>
            </a:r>
            <a:r>
              <a:rPr lang="es-CL" sz="1800" dirty="0">
                <a:latin typeface="Calibri" pitchFamily="34" charset="0"/>
                <a:cs typeface="Calibri" pitchFamily="34" charset="0"/>
              </a:rPr>
              <a:t>El Ministerio de Obras Públicas es la Secretaría de Estado encargada </a:t>
            </a:r>
            <a:r>
              <a:rPr lang="es-CL" sz="18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del </a:t>
            </a:r>
            <a:r>
              <a:rPr 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planeamiento</a:t>
            </a:r>
            <a:r>
              <a:rPr lang="es-CL" sz="20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, estudio, proyección</a:t>
            </a:r>
            <a:r>
              <a:rPr lang="es-CL" sz="2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s-C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construcción</a:t>
            </a:r>
            <a:r>
              <a:rPr lang="es-CL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s-CL" sz="2000" b="1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ampliación, reparación</a:t>
            </a:r>
            <a:r>
              <a:rPr lang="es-CL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CL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conservación y explotación </a:t>
            </a:r>
            <a:r>
              <a:rPr lang="es-CL" sz="1800" dirty="0">
                <a:latin typeface="Calibri" pitchFamily="34" charset="0"/>
                <a:cs typeface="Calibri" pitchFamily="34" charset="0"/>
              </a:rPr>
              <a:t>de las </a:t>
            </a:r>
            <a:r>
              <a:rPr lang="es-CL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Obras Públicas Fiscales </a:t>
            </a:r>
            <a:r>
              <a:rPr lang="es-CL" sz="1800" dirty="0">
                <a:latin typeface="Calibri" pitchFamily="34" charset="0"/>
                <a:cs typeface="Calibri" pitchFamily="34" charset="0"/>
              </a:rPr>
              <a:t>y el organismo coordinador </a:t>
            </a:r>
            <a:r>
              <a:rPr lang="es-CL" sz="1800" dirty="0">
                <a:latin typeface="gobCL" pitchFamily="50" charset="0"/>
              </a:rPr>
              <a:t>de </a:t>
            </a:r>
            <a:r>
              <a:rPr lang="es-CL" sz="1800" dirty="0">
                <a:latin typeface="Calibri" pitchFamily="34" charset="0"/>
                <a:cs typeface="Calibri" pitchFamily="34" charset="0"/>
              </a:rPr>
              <a:t>los planes de ejecución de las obras que realicen los Servicios que lo constituyen y de las demás entidades a que se refieren los artículos 2.° y 3.° de esta ley.  </a:t>
            </a:r>
            <a:r>
              <a:rPr lang="es-CL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(DFL 15.840 -1964</a:t>
            </a:r>
            <a:r>
              <a:rPr lang="es-CL" sz="18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2" name="Sonido grabad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4930" y="6123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1 Imagen">
            <a:extLst>
              <a:ext uri="{FF2B5EF4-FFF2-40B4-BE49-F238E27FC236}">
                <a16:creationId xmlns="" xmlns:a16="http://schemas.microsoft.com/office/drawing/2014/main" id="{7CAC5554-C5D4-4BF3-84A6-7D54B31F6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4" t="34636" r="36298" b="36885"/>
          <a:stretch/>
        </p:blipFill>
        <p:spPr bwMode="auto">
          <a:xfrm>
            <a:off x="873077" y="898227"/>
            <a:ext cx="4591687" cy="296817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="" xmlns:a16="http://schemas.microsoft.com/office/drawing/2014/main" id="{D88173FB-DAC9-463E-9F2D-7C8AF84D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47" y="3230968"/>
            <a:ext cx="4695674" cy="332400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4 CuadroTexto">
            <a:extLst>
              <a:ext uri="{FF2B5EF4-FFF2-40B4-BE49-F238E27FC236}">
                <a16:creationId xmlns="" xmlns:a16="http://schemas.microsoft.com/office/drawing/2014/main" id="{5EC5C665-A0C1-47FC-BDEE-A69863BC6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52" y="5199417"/>
            <a:ext cx="5641364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MX" altLang="es-CL" sz="2800" b="1" dirty="0">
                <a:latin typeface="Calibri" pitchFamily="34" charset="0"/>
                <a:cs typeface="Calibri" pitchFamily="34" charset="0"/>
              </a:rPr>
              <a:t>Diseño y Construcción (Ejecución)</a:t>
            </a:r>
            <a:endParaRPr lang="es-ES" altLang="es-CL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4 CuadroTexto">
            <a:extLst>
              <a:ext uri="{FF2B5EF4-FFF2-40B4-BE49-F238E27FC236}">
                <a16:creationId xmlns="" xmlns:a16="http://schemas.microsoft.com/office/drawing/2014/main" id="{35BD9802-9BF7-410D-AA64-50C52F136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262" y="887609"/>
            <a:ext cx="4858338" cy="52322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7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CL" sz="2800" b="1" dirty="0">
                <a:latin typeface="Calibri" pitchFamily="34" charset="0"/>
                <a:cs typeface="Calibri" pitchFamily="34" charset="0"/>
              </a:rPr>
              <a:t>PREIVERSIÓN</a:t>
            </a:r>
            <a:endParaRPr lang="es-ES" altLang="es-CL" sz="2800" b="1" dirty="0">
              <a:latin typeface="gobCL" pitchFamily="50" charset="0"/>
            </a:endParaRPr>
          </a:p>
        </p:txBody>
      </p:sp>
      <p:pic>
        <p:nvPicPr>
          <p:cNvPr id="2" name="Sonido grabad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5418" y="6059424"/>
            <a:ext cx="609600" cy="609600"/>
          </a:xfrm>
          <a:prstGeom prst="rect">
            <a:avLst/>
          </a:prstGeom>
        </p:spPr>
      </p:pic>
      <p:sp>
        <p:nvSpPr>
          <p:cNvPr id="9" name="4 CuadroTexto">
            <a:extLst>
              <a:ext uri="{FF2B5EF4-FFF2-40B4-BE49-F238E27FC236}">
                <a16:creationId xmlns="" xmlns:a16="http://schemas.microsoft.com/office/drawing/2014/main" id="{35BD9802-9BF7-410D-AA64-50C52F136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52" y="4628454"/>
            <a:ext cx="5641364" cy="52322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7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altLang="es-CL" sz="2800" b="1" dirty="0">
                <a:latin typeface="Calibri" pitchFamily="34" charset="0"/>
                <a:cs typeface="Calibri" pitchFamily="34" charset="0"/>
              </a:rPr>
              <a:t>INVERSIÓN</a:t>
            </a:r>
            <a:endParaRPr lang="es-ES" altLang="es-CL" sz="2800" b="1" dirty="0">
              <a:latin typeface="gobCL" pitchFamily="50" charset="0"/>
            </a:endParaRPr>
          </a:p>
        </p:txBody>
      </p:sp>
      <p:sp>
        <p:nvSpPr>
          <p:cNvPr id="10" name="4 CuadroTexto">
            <a:extLst>
              <a:ext uri="{FF2B5EF4-FFF2-40B4-BE49-F238E27FC236}">
                <a16:creationId xmlns="" xmlns:a16="http://schemas.microsoft.com/office/drawing/2014/main" id="{5EC5C665-A0C1-47FC-BDEE-A69863BC6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062" y="1472417"/>
            <a:ext cx="3745088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MX" altLang="es-CL" sz="2800" b="1" dirty="0">
                <a:latin typeface="Calibri" pitchFamily="34" charset="0"/>
                <a:cs typeface="Calibri" pitchFamily="34" charset="0"/>
              </a:rPr>
              <a:t>Estudios de viabilidad con distintas precisión</a:t>
            </a:r>
            <a:endParaRPr lang="es-ES" altLang="es-CL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24261" y="69271"/>
            <a:ext cx="6243883" cy="52322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75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" dirty="0"/>
              <a:t>ÁMBITOS DE MAYOR DEMANDA DE </a:t>
            </a:r>
            <a:r>
              <a:rPr lang="es-ES" dirty="0" err="1"/>
              <a:t>I.F</a:t>
            </a:r>
            <a:r>
              <a:rPr lang="es-ES" dirty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87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2798BF5D-9794-4607-9147-E3DBAC8878B0}"/>
              </a:ext>
            </a:extLst>
          </p:cNvPr>
          <p:cNvSpPr txBox="1">
            <a:spLocks/>
          </p:cNvSpPr>
          <p:nvPr/>
        </p:nvSpPr>
        <p:spPr>
          <a:xfrm>
            <a:off x="222798" y="204850"/>
            <a:ext cx="10497754" cy="75684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 Concepto de Entorno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10C45BA-6C1E-497D-B2EA-C4000A829F87}"/>
              </a:ext>
            </a:extLst>
          </p:cNvPr>
          <p:cNvSpPr/>
          <p:nvPr/>
        </p:nvSpPr>
        <p:spPr>
          <a:xfrm>
            <a:off x="215953" y="1103586"/>
            <a:ext cx="10497755" cy="549117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Según lo anterior, el </a:t>
            </a:r>
            <a:r>
              <a:rPr lang="es-CL" altLang="es-CL" sz="31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Concepto de Entorno</a:t>
            </a:r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se podría entender como el conjunto de </a:t>
            </a:r>
            <a:r>
              <a:rPr lang="es-CL" altLang="es-CL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áreas temáticas específicas</a:t>
            </a:r>
            <a:r>
              <a:rPr lang="es-CL" altLang="es-CL" sz="31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y </a:t>
            </a:r>
            <a:r>
              <a:rPr lang="es-CL" altLang="es-CL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actores relevantes</a:t>
            </a:r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que rodean la gestión de una </a:t>
            </a:r>
            <a:r>
              <a:rPr lang="es-CL" altLang="es-CL" sz="3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iniciativa de Inversión</a:t>
            </a:r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es-CL" altLang="es-CL" sz="31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“Plan-Programa-Proyectos” (PPP)</a:t>
            </a:r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Por lo general estas áreas están mezcladas, por lo cual </a:t>
            </a:r>
            <a:r>
              <a:rPr lang="es-CL" altLang="es-CL" sz="3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será conveniente efectuar un análisis de c/u de ellas en forma particular o independiente</a:t>
            </a:r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endParaRPr lang="es-CL" altLang="es-CL" sz="3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Una forma de separarlas, es basarse en las </a:t>
            </a:r>
            <a:r>
              <a:rPr lang="es-CL" altLang="es-CL" sz="3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áreas específicas, </a:t>
            </a:r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denominadas </a:t>
            </a:r>
            <a:r>
              <a:rPr lang="es-CL" altLang="es-CL" sz="31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“viabilidades o factibilidades específicas”</a:t>
            </a:r>
            <a:r>
              <a:rPr lang="es-CL" altLang="es-CL" sz="3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utilizadas metodológicamente para realizar los estudios </a:t>
            </a:r>
            <a:r>
              <a:rPr lang="es-CL" altLang="es-CL" sz="31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preinversionarios</a:t>
            </a:r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(PPP) y/o en </a:t>
            </a:r>
            <a:r>
              <a:rPr lang="es-CL" altLang="es-CL" sz="31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Modelos de Priorización</a:t>
            </a:r>
            <a:r>
              <a:rPr lang="es-CL" altLang="es-CL" sz="31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04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2798BF5D-9794-4607-9147-E3DBAC8878B0}"/>
              </a:ext>
            </a:extLst>
          </p:cNvPr>
          <p:cNvSpPr txBox="1">
            <a:spLocks/>
          </p:cNvSpPr>
          <p:nvPr/>
        </p:nvSpPr>
        <p:spPr>
          <a:xfrm>
            <a:off x="222798" y="204850"/>
            <a:ext cx="10497754" cy="75684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Funciones del Inspector Fiscal (I.F.)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10C45BA-6C1E-497D-B2EA-C4000A829F87}"/>
              </a:ext>
            </a:extLst>
          </p:cNvPr>
          <p:cNvSpPr/>
          <p:nvPr/>
        </p:nvSpPr>
        <p:spPr>
          <a:xfrm>
            <a:off x="215953" y="1217445"/>
            <a:ext cx="10497755" cy="7568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kumimoji="0" lang="es-ES_tradnl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Velar por el estricto cumplimiento de los </a:t>
            </a:r>
            <a:r>
              <a:rPr lang="es-ES_tradnl" b="1" u="sng" noProof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kumimoji="0" lang="es-ES_tradnl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BJETIVOS DEL PROYECTO</a:t>
            </a:r>
            <a:r>
              <a:rPr kumimoji="0" lang="es-ES_tradnl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mediante la </a:t>
            </a:r>
            <a:r>
              <a:rPr kumimoji="0" lang="es-ES_tradnl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aplicación del CONTRATO </a:t>
            </a:r>
            <a:r>
              <a:rPr kumimoji="0" lang="es-ES_tradnl" b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 Materializar un muy buen Contrato</a:t>
            </a:r>
            <a:r>
              <a:rPr kumimoji="0" lang="es-ES_tradnl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0167E5A-9270-4D93-AB7F-964BE367FABB}"/>
              </a:ext>
            </a:extLst>
          </p:cNvPr>
          <p:cNvSpPr/>
          <p:nvPr/>
        </p:nvSpPr>
        <p:spPr>
          <a:xfrm>
            <a:off x="215952" y="2141921"/>
            <a:ext cx="10497755" cy="37501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kumimoji="0" lang="es-ES_tradnl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Vigilar, Supervisar y Controlar </a:t>
            </a:r>
            <a:r>
              <a:rPr kumimoji="0" lang="es-ES_tradnl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el </a:t>
            </a:r>
            <a:r>
              <a:rPr lang="es-ES_tradnl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TRABAJO a</a:t>
            </a:r>
            <a:r>
              <a:rPr kumimoji="0" lang="es-ES_tradnl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sociado</a:t>
            </a:r>
            <a:r>
              <a:rPr kumimoji="0" lang="es-ES_tradnl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ES_tradnl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al Contrato.</a:t>
            </a:r>
          </a:p>
          <a:p>
            <a:pPr algn="just"/>
            <a:r>
              <a:rPr lang="es-ES_tradnl" sz="12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Rae (Supervisar) : Vigilar, Controlar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0" lang="es-ES_tradnl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Responsable</a:t>
            </a: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 la</a:t>
            </a:r>
            <a:r>
              <a:rPr kumimoji="0" lang="es-ES_tradnl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Veracidad </a:t>
            </a: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 los </a:t>
            </a:r>
            <a:r>
              <a:rPr kumimoji="0" lang="es-ES_tradnl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datos y antecedentes</a:t>
            </a:r>
            <a:r>
              <a:rPr kumimoji="0" lang="es-ES_tradnl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que proporcione, así como de cada documento que emita con su respectiva firma.</a:t>
            </a:r>
          </a:p>
          <a:p>
            <a:pPr algn="just"/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0" lang="es-ES_tradnl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Mantención </a:t>
            </a:r>
            <a:r>
              <a:rPr kumimoji="0" lang="es-ES_tradnl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actualizada y permanentemente de la </a:t>
            </a:r>
            <a:r>
              <a:rPr kumimoji="0" lang="es-ES_tradnl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Documentación</a:t>
            </a:r>
            <a:r>
              <a:rPr kumimoji="0" lang="es-ES_tradnl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y </a:t>
            </a:r>
            <a:r>
              <a:rPr kumimoji="0" lang="es-ES_tradnl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Registros</a:t>
            </a:r>
            <a:r>
              <a:rPr kumimoji="0" lang="es-ES_tradnl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asociados al Contrato; Libro de Obras, Libro de Comunicaciones, Acta de reuniones, Minutas, informes, 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0" lang="es-ES_tradnl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Revisar, Aprobar-Firmar o Rechazar</a:t>
            </a:r>
            <a:r>
              <a:rPr kumimoji="0" lang="es-ES_tradnl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oportunamente los </a:t>
            </a:r>
            <a:r>
              <a:rPr kumimoji="0" lang="es-ES_tradnl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Estados de Pago </a:t>
            </a:r>
            <a:r>
              <a:rPr kumimoji="0" lang="es-ES_tradnl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contemplados en el Contrato, en función a los trabajos contratados y realizados. </a:t>
            </a:r>
            <a:endParaRPr kumimoji="0" lang="es-ES_tradnl" b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1E26F21-7BFE-4FAE-8FB6-543DFB1126B3}"/>
              </a:ext>
            </a:extLst>
          </p:cNvPr>
          <p:cNvSpPr/>
          <p:nvPr/>
        </p:nvSpPr>
        <p:spPr>
          <a:xfrm>
            <a:off x="215951" y="6130580"/>
            <a:ext cx="10497755" cy="445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(Fuente: Guía Metodológica para la Inspección Fiscal  de Obras Públicas,</a:t>
            </a:r>
            <a:r>
              <a:rPr kumimoji="0" lang="es-ES_tradnl" sz="1600" b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2005</a:t>
            </a: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" name="Flecha: hacia la izquierda 1">
            <a:hlinkClick r:id="rId5" action="ppaction://hlinksldjump"/>
            <a:extLst>
              <a:ext uri="{FF2B5EF4-FFF2-40B4-BE49-F238E27FC236}">
                <a16:creationId xmlns="" xmlns:a16="http://schemas.microsoft.com/office/drawing/2014/main" id="{C45D5A7D-5B20-4F1E-B196-EE618468F010}"/>
              </a:ext>
            </a:extLst>
          </p:cNvPr>
          <p:cNvSpPr/>
          <p:nvPr/>
        </p:nvSpPr>
        <p:spPr>
          <a:xfrm>
            <a:off x="11155680" y="2602523"/>
            <a:ext cx="548640" cy="5767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33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018" y="152401"/>
            <a:ext cx="1075009" cy="95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2798BF5D-9794-4607-9147-E3DBAC8878B0}"/>
              </a:ext>
            </a:extLst>
          </p:cNvPr>
          <p:cNvSpPr txBox="1">
            <a:spLocks/>
          </p:cNvSpPr>
          <p:nvPr/>
        </p:nvSpPr>
        <p:spPr>
          <a:xfrm>
            <a:off x="222798" y="204850"/>
            <a:ext cx="10497754" cy="75684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ct val="100000"/>
              <a:buFont typeface="Montserrat"/>
              <a:defRPr sz="4400">
                <a:solidFill>
                  <a:srgbClr val="0070C0"/>
                </a:solidFill>
                <a:latin typeface="gobCL" pitchFamily="50" charset="0"/>
                <a:ea typeface="Montserrat"/>
                <a:cs typeface="Montserrat"/>
              </a:defRPr>
            </a:lvl1pPr>
            <a:lvl2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2pPr>
            <a:lvl3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3pPr>
            <a:lvl4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4pPr>
            <a:lvl5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5pPr>
            <a:lvl6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6pPr>
            <a:lvl7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7pPr>
            <a:lvl8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8pPr>
            <a:lvl9pPr algn="ctr">
              <a:buClr>
                <a:schemeClr val="dk1"/>
              </a:buClr>
              <a:buSzPct val="100000"/>
              <a:buFont typeface="Montserrat"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9pPr>
          </a:lstStyle>
          <a:p>
            <a:r>
              <a:rPr lang="es-MX" altLang="es-CL" sz="34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Análisis de Involucrados (Relacionados </a:t>
            </a:r>
            <a:r>
              <a:rPr lang="es-MX" altLang="es-CL" sz="3400" b="1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con el proyecto)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10C45BA-6C1E-497D-B2EA-C4000A829F87}"/>
              </a:ext>
            </a:extLst>
          </p:cNvPr>
          <p:cNvSpPr/>
          <p:nvPr/>
        </p:nvSpPr>
        <p:spPr>
          <a:xfrm>
            <a:off x="222798" y="1132900"/>
            <a:ext cx="10497755" cy="41872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0" lang="es-ES_tradnl" sz="2800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1.- </a:t>
            </a:r>
            <a:r>
              <a:rPr kumimoji="0" lang="es-ES_tradnl" sz="2800" b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Calibri" pitchFamily="34" charset="0"/>
              </a:rPr>
              <a:t>Clas</a:t>
            </a:r>
            <a:r>
              <a:rPr lang="es-ES_tradnl" sz="2800" b="1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ificar</a:t>
            </a:r>
            <a:r>
              <a:rPr lang="es-ES_tradnl" sz="2800" b="1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 los grupos involucrados</a:t>
            </a:r>
          </a:p>
          <a:p>
            <a:pPr algn="just"/>
            <a:endParaRPr lang="es-ES_tradnl" sz="2800" b="1" dirty="0">
              <a:solidFill>
                <a:sysClr val="windowText" lastClr="000000"/>
              </a:solidFill>
              <a:latin typeface="+mj-lt"/>
            </a:endParaRPr>
          </a:p>
          <a:p>
            <a:pPr marL="1074738" lvl="0" indent="-363538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Relacionados con la </a:t>
            </a:r>
            <a:r>
              <a:rPr lang="es-CL" sz="2800" b="1" dirty="0">
                <a:solidFill>
                  <a:srgbClr val="FF0000"/>
                </a:solidFill>
                <a:latin typeface="+mj-lt"/>
              </a:rPr>
              <a:t>Oferta del  Bien </a:t>
            </a: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o Servicio</a:t>
            </a:r>
          </a:p>
          <a:p>
            <a:pPr marL="1074738" lvl="0" indent="-363538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Relacionados con la </a:t>
            </a:r>
            <a:r>
              <a:rPr lang="es-CL" sz="2800" b="1" dirty="0">
                <a:solidFill>
                  <a:srgbClr val="FF0000"/>
                </a:solidFill>
                <a:latin typeface="+mj-lt"/>
              </a:rPr>
              <a:t>Demanda del Bien </a:t>
            </a: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o Servicio</a:t>
            </a:r>
          </a:p>
          <a:p>
            <a:pPr marL="1074738" lvl="0" indent="-363538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Relacionados con los </a:t>
            </a:r>
            <a:r>
              <a:rPr lang="es-CL" sz="2800" b="1" dirty="0">
                <a:solidFill>
                  <a:srgbClr val="FF0000"/>
                </a:solidFill>
                <a:latin typeface="+mj-lt"/>
              </a:rPr>
              <a:t>Proveedores</a:t>
            </a: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 del </a:t>
            </a:r>
            <a:r>
              <a:rPr lang="es-CL" sz="2800" b="1" dirty="0">
                <a:solidFill>
                  <a:srgbClr val="0070C0"/>
                </a:solidFill>
                <a:latin typeface="+mj-lt"/>
              </a:rPr>
              <a:t>PPP </a:t>
            </a:r>
          </a:p>
          <a:p>
            <a:pPr marL="1074738" lvl="0" indent="-363538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Relacionados con el </a:t>
            </a:r>
            <a:r>
              <a:rPr lang="es-CL" sz="28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de efectos o </a:t>
            </a:r>
            <a:r>
              <a:rPr lang="es-CL" sz="2800" b="1" dirty="0">
                <a:solidFill>
                  <a:srgbClr val="FF0000"/>
                </a:solidFill>
                <a:latin typeface="+mj-lt"/>
              </a:rPr>
              <a:t>impactos directos.</a:t>
            </a:r>
          </a:p>
          <a:p>
            <a:pPr marL="1074738" lvl="0" indent="-363538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Relacionados con la </a:t>
            </a:r>
            <a:r>
              <a:rPr lang="es-CL" sz="2800" b="1" dirty="0">
                <a:solidFill>
                  <a:srgbClr val="FF0000"/>
                </a:solidFill>
                <a:latin typeface="+mj-lt"/>
              </a:rPr>
              <a:t>Institucionalidad</a:t>
            </a: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 del </a:t>
            </a:r>
            <a:r>
              <a:rPr lang="es-CL" sz="2800" b="1" dirty="0">
                <a:solidFill>
                  <a:srgbClr val="0070C0"/>
                </a:solidFill>
                <a:latin typeface="+mj-lt"/>
              </a:rPr>
              <a:t>PPP</a:t>
            </a:r>
          </a:p>
          <a:p>
            <a:pPr marL="1074738" lvl="0" indent="-363538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sysClr val="windowText" lastClr="000000"/>
                </a:solidFill>
                <a:latin typeface="+mj-lt"/>
              </a:rPr>
              <a:t>Relacionados con  otras categorías</a:t>
            </a:r>
          </a:p>
          <a:p>
            <a:pPr marL="711200">
              <a:defRPr/>
            </a:pPr>
            <a:endParaRPr lang="es-CL" sz="1800" b="1" dirty="0">
              <a:solidFill>
                <a:schemeClr val="tx1"/>
              </a:solidFill>
            </a:endParaRPr>
          </a:p>
          <a:p>
            <a:pPr marL="711200">
              <a:defRPr/>
            </a:pPr>
            <a:r>
              <a:rPr lang="es-CL" sz="1800" b="1" dirty="0">
                <a:solidFill>
                  <a:schemeClr val="tx1"/>
                </a:solidFill>
              </a:rPr>
              <a:t>(PPP</a:t>
            </a:r>
            <a:r>
              <a:rPr lang="es-CL" sz="1800" b="1" i="1" dirty="0">
                <a:solidFill>
                  <a:schemeClr val="tx1"/>
                </a:solidFill>
              </a:rPr>
              <a:t>: P</a:t>
            </a:r>
            <a:r>
              <a:rPr lang="es-CL" sz="1800" dirty="0">
                <a:solidFill>
                  <a:schemeClr val="tx1"/>
                </a:solidFill>
              </a:rPr>
              <a:t>lan-</a:t>
            </a:r>
            <a:r>
              <a:rPr lang="es-CL" sz="1800" b="1" dirty="0">
                <a:solidFill>
                  <a:schemeClr val="tx1"/>
                </a:solidFill>
              </a:rPr>
              <a:t>P</a:t>
            </a:r>
            <a:r>
              <a:rPr lang="es-CL" sz="1800" dirty="0">
                <a:solidFill>
                  <a:schemeClr val="tx1"/>
                </a:solidFill>
              </a:rPr>
              <a:t>rograma-</a:t>
            </a:r>
            <a:r>
              <a:rPr lang="es-CL" sz="1800" b="1" dirty="0">
                <a:solidFill>
                  <a:schemeClr val="tx1"/>
                </a:solidFill>
              </a:rPr>
              <a:t>P</a:t>
            </a:r>
            <a:r>
              <a:rPr lang="es-CL" sz="1800" dirty="0">
                <a:solidFill>
                  <a:schemeClr val="tx1"/>
                </a:solidFill>
              </a:rPr>
              <a:t>royecto</a:t>
            </a:r>
            <a:r>
              <a:rPr lang="es-CL" sz="1800" b="1" dirty="0">
                <a:solidFill>
                  <a:schemeClr val="tx1"/>
                </a:solidFill>
              </a:rPr>
              <a:t>)</a:t>
            </a:r>
            <a:r>
              <a:rPr lang="es-CL" sz="1800" dirty="0">
                <a:solidFill>
                  <a:schemeClr val="tx1"/>
                </a:solidFill>
              </a:rPr>
              <a:t>.</a:t>
            </a:r>
          </a:p>
          <a:p>
            <a:pPr marL="1074738" lvl="0" indent="-363538">
              <a:buFont typeface="Arial" panose="020B0604020202020204" pitchFamily="34" charset="0"/>
              <a:buChar char="•"/>
              <a:defRPr/>
            </a:pPr>
            <a:endParaRPr lang="es-CL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82F81E9D-DFC2-4357-B2A5-2B459F618D62}"/>
              </a:ext>
            </a:extLst>
          </p:cNvPr>
          <p:cNvSpPr/>
          <p:nvPr/>
        </p:nvSpPr>
        <p:spPr>
          <a:xfrm>
            <a:off x="222797" y="5611055"/>
            <a:ext cx="10497755" cy="5931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2000" b="1" noProof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s-ES_tradnl" sz="3200" b="1" noProof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Caracterizar y/o </a:t>
            </a:r>
            <a:r>
              <a:rPr kumimoji="0" lang="es-ES_tradnl" sz="3200" b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Definir  cada grupo interés </a:t>
            </a:r>
            <a:endParaRPr lang="es-CL" sz="32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73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7352</TotalTime>
  <Words>4763</Words>
  <Application>Microsoft Office PowerPoint</Application>
  <PresentationFormat>Personalizado</PresentationFormat>
  <Paragraphs>483</Paragraphs>
  <Slides>48</Slides>
  <Notes>40</Notes>
  <HiddenSlides>11</HiddenSlides>
  <MMClips>3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61" baseType="lpstr">
      <vt:lpstr>Adobe Devanagari</vt:lpstr>
      <vt:lpstr>Arial</vt:lpstr>
      <vt:lpstr>Calibri</vt:lpstr>
      <vt:lpstr>Calibri Light</vt:lpstr>
      <vt:lpstr>gobCL</vt:lpstr>
      <vt:lpstr>Montserrat</vt:lpstr>
      <vt:lpstr>Segoe UI</vt:lpstr>
      <vt:lpstr>Times New Roman</vt:lpstr>
      <vt:lpstr>Verdana</vt:lpstr>
      <vt:lpstr>Wingdings</vt:lpstr>
      <vt:lpstr>Tema de Office</vt:lpstr>
      <vt:lpstr>Simple Light</vt:lpstr>
      <vt:lpstr>DWG TrueView Drawing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SECOM Digital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Barbara Vallejos</dc:creator>
  <cp:lastModifiedBy>James Spencer Olave (SOP)</cp:lastModifiedBy>
  <cp:revision>560</cp:revision>
  <cp:lastPrinted>2019-11-06T13:12:55Z</cp:lastPrinted>
  <dcterms:created xsi:type="dcterms:W3CDTF">2018-03-14T19:41:34Z</dcterms:created>
  <dcterms:modified xsi:type="dcterms:W3CDTF">2026-06-15T16:30:50Z</dcterms:modified>
</cp:coreProperties>
</file>