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17" r:id="rId2"/>
    <p:sldMasterId id="2147483729" r:id="rId3"/>
    <p:sldMasterId id="2147483741" r:id="rId4"/>
  </p:sldMasterIdLst>
  <p:notesMasterIdLst>
    <p:notesMasterId r:id="rId30"/>
  </p:notesMasterIdLst>
  <p:sldIdLst>
    <p:sldId id="33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334" r:id="rId28"/>
    <p:sldId id="336" r:id="rId29"/>
  </p:sldIdLst>
  <p:sldSz cx="9144000" cy="6858000" type="screen4x3"/>
  <p:notesSz cx="9144000" cy="6858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9" autoAdjust="0"/>
    <p:restoredTop sz="94660"/>
  </p:normalViewPr>
  <p:slideViewPr>
    <p:cSldViewPr>
      <p:cViewPr varScale="1">
        <p:scale>
          <a:sx n="67" d="100"/>
          <a:sy n="67" d="100"/>
        </p:scale>
        <p:origin x="1128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58B53-CC3A-4885-A70C-27CD0EF8BAD1}" type="datetimeFigureOut">
              <a:rPr lang="es-CL" smtClean="0"/>
              <a:t>06-08-2026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8F6B4-1260-412A-8640-B023CBD919F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9333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96;g3c5ada25ca5_1_4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Google Shape;97;g3c5ada25ca5_1_45:notes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s-CL" altLang="es-CL" smtClean="0"/>
          </a:p>
        </p:txBody>
      </p:sp>
    </p:spTree>
    <p:extLst>
      <p:ext uri="{BB962C8B-B14F-4D97-AF65-F5344CB8AC3E}">
        <p14:creationId xmlns:p14="http://schemas.microsoft.com/office/powerpoint/2010/main" val="2909856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Google Shape;152;g3c5ada25ca5_1_95:notes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Google Shape;153;g3c5ada25ca5_1_95:notes"/>
          <p:cNvSpPr>
            <a:spLocks noGrp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s-CL" altLang="es-CL" smtClean="0"/>
          </a:p>
        </p:txBody>
      </p:sp>
    </p:spTree>
    <p:extLst>
      <p:ext uri="{BB962C8B-B14F-4D97-AF65-F5344CB8AC3E}">
        <p14:creationId xmlns:p14="http://schemas.microsoft.com/office/powerpoint/2010/main" val="1030368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4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4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1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030E785-86AD-4D85-8BBC-8B7F3E457E1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2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2A87B-A1BD-4BA4-B10C-A585873AC4A5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0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73EBCE0-1FE5-4821-A477-16D1723ACE93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401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244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4" indent="0">
              <a:buNone/>
              <a:defRPr sz="506"/>
            </a:lvl5pPr>
            <a:lvl6pPr marL="1286218" indent="0">
              <a:buNone/>
              <a:defRPr sz="506"/>
            </a:lvl6pPr>
            <a:lvl7pPr marL="1543461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866BFD2C-9B09-42D0-885A-BFDF3687874F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42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244" indent="0">
              <a:buNone/>
              <a:defRPr sz="1575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4" indent="0">
              <a:buNone/>
              <a:defRPr sz="1125"/>
            </a:lvl5pPr>
            <a:lvl6pPr marL="1286218" indent="0">
              <a:buNone/>
              <a:defRPr sz="1125"/>
            </a:lvl6pPr>
            <a:lvl7pPr marL="1543461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244" indent="0">
              <a:buNone/>
              <a:defRPr sz="675"/>
            </a:lvl2pPr>
            <a:lvl3pPr marL="514487" indent="0">
              <a:buNone/>
              <a:defRPr sz="563"/>
            </a:lvl3pPr>
            <a:lvl4pPr marL="771731" indent="0">
              <a:buNone/>
              <a:defRPr sz="506"/>
            </a:lvl4pPr>
            <a:lvl5pPr marL="1028974" indent="0">
              <a:buNone/>
              <a:defRPr sz="506"/>
            </a:lvl5pPr>
            <a:lvl6pPr marL="1286218" indent="0">
              <a:buNone/>
              <a:defRPr sz="506"/>
            </a:lvl6pPr>
            <a:lvl7pPr marL="1543461" indent="0">
              <a:buNone/>
              <a:defRPr sz="506"/>
            </a:lvl7pPr>
            <a:lvl8pPr marL="1800705" indent="0">
              <a:buNone/>
              <a:defRPr sz="506"/>
            </a:lvl8pPr>
            <a:lvl9pPr marL="205794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86AB2A8-415F-4F1A-ABF2-3660FB44B734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03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CB300A5-152A-442F-8728-925695FE4084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19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12C7C53-2F3C-4387-9380-ED0CC626B33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77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9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925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75"/>
            </a:lvl9pPr>
          </a:lstStyle>
          <a:p>
            <a:endParaRPr/>
          </a:p>
        </p:txBody>
      </p:sp>
      <p:sp>
        <p:nvSpPr>
          <p:cNvPr id="4" name="Google Shape;57;p1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8AE5187-0EAE-4DE9-9D84-229058BA5F04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0695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9287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61;p15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AD8D5132-0DC8-4F65-928D-654CC7CFE5E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4080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025"/>
            </a:lvl9pPr>
          </a:lstStyle>
          <a:p>
            <a:endParaRPr/>
          </a:p>
        </p:txBody>
      </p:sp>
      <p:sp>
        <p:nvSpPr>
          <p:cNvPr id="3" name="Google Shape;64;p16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315CFB4-7B18-43EE-A730-49BF02076F41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15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788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788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5" name="Google Shape;69;p17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D6F7E71-4B84-4B50-98A7-C19AD2FCCAD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939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72;p18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F660014-8918-48D7-A230-12B4413AC70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1180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1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35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1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1pPr>
            <a:lvl2pPr marL="514341" lvl="1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2pPr>
            <a:lvl3pPr marL="771512" lvl="2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3pPr>
            <a:lvl4pPr marL="1028683" lvl="3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4pPr>
            <a:lvl5pPr marL="1285854" lvl="4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5pPr>
            <a:lvl6pPr marL="1543025" lvl="5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6pPr>
            <a:lvl7pPr marL="1800195" lvl="6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675"/>
            </a:lvl7pPr>
            <a:lvl8pPr marL="2057366" lvl="7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675"/>
            </a:lvl8pPr>
            <a:lvl9pPr marL="2314536" lvl="8" indent="-17144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675"/>
            </a:lvl9pPr>
          </a:lstStyle>
          <a:p>
            <a:endParaRPr/>
          </a:p>
        </p:txBody>
      </p:sp>
      <p:sp>
        <p:nvSpPr>
          <p:cNvPr id="4" name="Google Shape;76;p19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D84DA975-9CD6-452D-AD01-4A4BAAA58CA6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037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1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9pPr>
          </a:lstStyle>
          <a:p>
            <a:endParaRPr/>
          </a:p>
        </p:txBody>
      </p:sp>
      <p:sp>
        <p:nvSpPr>
          <p:cNvPr id="3" name="Google Shape;79;p20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55E2166-8C3A-4C38-A420-43723F24BF49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6786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7" tIns="51427" rIns="51427" bIns="51427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68577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pPr>
            <a:endParaRPr lang="es-CL" altLang="es-CL" sz="788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362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82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257171" lvl="0" indent="-19287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95E93AA-BF0B-46C9-95CE-FD06A67B3232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1255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1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257171" lvl="0" indent="-12858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8;p22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F603C15-6A7F-4597-ACEF-1646676C2F93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9090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6750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257171" lvl="0" indent="-19287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514341" lvl="1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771512" lvl="2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028683" lvl="3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285854" lvl="4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1543025" lvl="5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800195" lvl="6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057366" lvl="7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314536" lvl="8" indent="-1785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92;p23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B1CAEA98-C5F1-4531-9B81-EC548A16AEC8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5215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257166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56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5444983-ECFD-406E-8C7D-3773EA2A6F2B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3299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9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9pPr>
          </a:lstStyle>
          <a:p>
            <a:endParaRPr/>
          </a:p>
        </p:txBody>
      </p:sp>
      <p:sp>
        <p:nvSpPr>
          <p:cNvPr id="4" name="Google Shape;57;p1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8AE5187-0EAE-4DE9-9D84-229058BA5F04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4226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571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61;p15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AD8D5132-0DC8-4F65-928D-654CC7CFE5E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764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/>
          </a:p>
        </p:txBody>
      </p:sp>
      <p:sp>
        <p:nvSpPr>
          <p:cNvPr id="3" name="Google Shape;64;p16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315CFB4-7B18-43EE-A730-49BF02076F41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6681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5" name="Google Shape;69;p17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D6F7E71-4B84-4B50-98A7-C19AD2FCCAD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688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72;p18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F660014-8918-48D7-A230-12B4413AC70E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8141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1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1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1pPr>
            <a:lvl2pPr marL="685789" lvl="1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83" lvl="2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76" lvl="3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71" lvl="4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66" lvl="5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60" lvl="6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54" lvl="7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48" lvl="8" indent="-22859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4" name="Google Shape;76;p19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D84DA975-9CD6-452D-AD01-4A4BAAA58CA6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87834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1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79;p20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255E2166-8C3A-4C38-A420-43723F24BF49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38416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68569" rIns="68569" bIns="685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68577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pPr>
            <a:endParaRPr lang="es-CL" altLang="es-CL" sz="105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342895" lvl="0" indent="-2571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395E93AA-BF0B-46C9-95CE-FD06A67B3232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5107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1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anchor="ctr">
            <a:normAutofit/>
          </a:bodyPr>
          <a:lstStyle>
            <a:lvl1pPr marL="342895" lvl="0" indent="-17144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8;p22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F603C15-6A7F-4597-ACEF-1646676C2F93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2854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anchor="b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8999"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rmAutofit/>
          </a:bodyPr>
          <a:lstStyle>
            <a:lvl1pPr marL="342895" lvl="0" indent="-25717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789" lvl="1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683" lvl="2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576" lvl="3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471" lvl="4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366" lvl="5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260" lvl="6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154" lvl="7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048" lvl="8" indent="-23812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92;p23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B1CAEA98-C5F1-4531-9B81-EC548A16AEC8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5715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4"/>
          <p:cNvSpPr txBox="1">
            <a:spLocks noGrp="1"/>
          </p:cNvSpPr>
          <p:nvPr>
            <p:ph type="sldNum" idx="10"/>
          </p:nvPr>
        </p:nvSpPr>
        <p:spPr/>
        <p:txBody>
          <a:bodyPr spcFirstLastPara="1">
            <a:normAutofit/>
          </a:bodyPr>
          <a:lstStyle>
            <a:lvl1pPr marL="0" marR="0" lvl="0" indent="0" algn="r" defTabSz="342889" ea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7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15444983-ECFD-406E-8C7D-3773EA2A6F2B}" type="slidenum">
              <a:rPr lang="es-419"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038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635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F0866AB-CECE-49FB-B224-2BD758280BD3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6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225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244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4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73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974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621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46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70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9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5F1658F-5D61-448F-B90C-DEDDADD425B8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26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CL">
                <a:solidFill>
                  <a:prstClr val="black"/>
                </a:solidFill>
                <a:ea typeface="ヒラギノ角ゴ Pro W3" charset="-128"/>
              </a:rPr>
              <a:t>Gobierno de Chile | Ministerio de Obras Pública | Academia de Obras Públicas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4"/>
            <a:ext cx="2133600" cy="3651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03936C26-BFED-40D8-A99D-5A4A8E2038F0}" type="slidenum">
              <a:rPr lang="en-US" altLang="es-CL">
                <a:solidFill>
                  <a:prstClr val="black"/>
                </a:solidFill>
              </a:rPr>
              <a:pPr/>
              <a:t>‹Nº›</a:t>
            </a:fld>
            <a:endParaRPr lang="en-US" alt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5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7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39911" y="19811"/>
            <a:ext cx="286511" cy="86868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413750" y="0"/>
            <a:ext cx="284480" cy="860425"/>
          </a:xfrm>
          <a:custGeom>
            <a:avLst/>
            <a:gdLst/>
            <a:ahLst/>
            <a:cxnLst/>
            <a:rect l="l" t="t" r="r" b="b"/>
            <a:pathLst>
              <a:path w="284479" h="860425">
                <a:moveTo>
                  <a:pt x="0" y="860425"/>
                </a:moveTo>
                <a:lnTo>
                  <a:pt x="284162" y="860425"/>
                </a:lnTo>
                <a:lnTo>
                  <a:pt x="284162" y="0"/>
                </a:lnTo>
                <a:lnTo>
                  <a:pt x="0" y="0"/>
                </a:lnTo>
                <a:lnTo>
                  <a:pt x="0" y="860425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23375" y="25907"/>
            <a:ext cx="350520" cy="86258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8697975" y="0"/>
            <a:ext cx="347980" cy="860425"/>
          </a:xfrm>
          <a:custGeom>
            <a:avLst/>
            <a:gdLst/>
            <a:ahLst/>
            <a:cxnLst/>
            <a:rect l="l" t="t" r="r" b="b"/>
            <a:pathLst>
              <a:path w="347979" h="860425">
                <a:moveTo>
                  <a:pt x="347662" y="0"/>
                </a:moveTo>
                <a:lnTo>
                  <a:pt x="0" y="0"/>
                </a:lnTo>
                <a:lnTo>
                  <a:pt x="0" y="860425"/>
                </a:lnTo>
                <a:lnTo>
                  <a:pt x="347662" y="860425"/>
                </a:lnTo>
                <a:lnTo>
                  <a:pt x="347662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80476" y="6377938"/>
            <a:ext cx="288035" cy="46024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8413750" y="6400799"/>
            <a:ext cx="284480" cy="457200"/>
          </a:xfrm>
          <a:custGeom>
            <a:avLst/>
            <a:gdLst/>
            <a:ahLst/>
            <a:cxnLst/>
            <a:rect l="l" t="t" r="r" b="b"/>
            <a:pathLst>
              <a:path w="284479" h="457200">
                <a:moveTo>
                  <a:pt x="284162" y="0"/>
                </a:moveTo>
                <a:lnTo>
                  <a:pt x="0" y="0"/>
                </a:lnTo>
                <a:lnTo>
                  <a:pt x="0" y="457200"/>
                </a:lnTo>
                <a:lnTo>
                  <a:pt x="284162" y="457200"/>
                </a:lnTo>
                <a:lnTo>
                  <a:pt x="284162" y="0"/>
                </a:lnTo>
                <a:close/>
              </a:path>
            </a:pathLst>
          </a:custGeom>
          <a:solidFill>
            <a:srgbClr val="006CB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65464" y="6377938"/>
            <a:ext cx="350520" cy="460248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8697976" y="6400799"/>
            <a:ext cx="347980" cy="457200"/>
          </a:xfrm>
          <a:custGeom>
            <a:avLst/>
            <a:gdLst/>
            <a:ahLst/>
            <a:cxnLst/>
            <a:rect l="l" t="t" r="r" b="b"/>
            <a:pathLst>
              <a:path w="347979" h="457200">
                <a:moveTo>
                  <a:pt x="347662" y="0"/>
                </a:moveTo>
                <a:lnTo>
                  <a:pt x="0" y="0"/>
                </a:lnTo>
                <a:lnTo>
                  <a:pt x="0" y="457200"/>
                </a:lnTo>
                <a:lnTo>
                  <a:pt x="347662" y="457200"/>
                </a:lnTo>
                <a:lnTo>
                  <a:pt x="347662" y="0"/>
                </a:lnTo>
                <a:close/>
              </a:path>
            </a:pathLst>
          </a:custGeom>
          <a:solidFill>
            <a:srgbClr val="EE41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429625" y="5786437"/>
            <a:ext cx="631825" cy="5540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1302765"/>
            <a:ext cx="6653530" cy="1494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302765"/>
            <a:ext cx="6653530" cy="1494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7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4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pPr defTabSz="257244" fontAlgn="base">
              <a:spcBef>
                <a:spcPct val="0"/>
              </a:spcBef>
              <a:spcAft>
                <a:spcPct val="0"/>
              </a:spcAft>
              <a:defRPr/>
            </a:pPr>
            <a:endParaRPr lang="es-CL" sz="1013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307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title style</a:t>
            </a:r>
          </a:p>
        </p:txBody>
      </p:sp>
      <p:pic>
        <p:nvPicPr>
          <p:cNvPr id="3078" name="16 Imagen" descr="logo mop alta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2" y="2071692"/>
            <a:ext cx="1998663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6 Imagen" descr="logo_ajust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40" y="285750"/>
            <a:ext cx="1404937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1000125"/>
            <a:ext cx="603250" cy="330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257244" fontAlgn="base">
              <a:spcBef>
                <a:spcPct val="0"/>
              </a:spcBef>
              <a:spcAft>
                <a:spcPct val="0"/>
              </a:spcAft>
            </a:pPr>
            <a:fld id="{30C548BC-70A3-4ABD-AC47-DEAA11956B08}" type="slidenum">
              <a:rPr lang="en-US" altLang="es-CL" smtClean="0">
                <a:solidFill>
                  <a:prstClr val="black"/>
                </a:solidFill>
                <a:latin typeface="Arial" panose="020B0604020202020204" pitchFamily="34" charset="0"/>
                <a:ea typeface="ヒラギノ角ゴ Pro W3" charset="-128"/>
              </a:rPr>
              <a:pPr defTabSz="257244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US" altLang="es-CL">
              <a:solidFill>
                <a:prstClr val="black"/>
              </a:solidFill>
              <a:latin typeface="Arial" panose="020B0604020202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454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 dt="0"/>
  <p:txStyles>
    <p:titleStyle>
      <a:lvl1pPr algn="l" defTabSz="257244" rtl="0" eaLnBrk="0" fontAlgn="base" hangingPunct="0">
        <a:spcBef>
          <a:spcPct val="0"/>
        </a:spcBef>
        <a:spcAft>
          <a:spcPct val="0"/>
        </a:spcAft>
        <a:defRPr sz="2476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257244" rtl="0" eaLnBrk="0" fontAlgn="base" hangingPunct="0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257244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6pPr>
      <a:lvl7pPr marL="514487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7pPr>
      <a:lvl8pPr marL="771731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028974" algn="l" defTabSz="257244" rtl="0" fontAlgn="base">
        <a:spcBef>
          <a:spcPct val="0"/>
        </a:spcBef>
        <a:spcAft>
          <a:spcPct val="0"/>
        </a:spcAft>
        <a:defRPr sz="2476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192933" indent="-192933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418021" indent="-160778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643109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900353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1157596" indent="-128622" algn="l" defTabSz="2572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1414840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25724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4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4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1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2572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1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099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1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100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90" y="6218243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defTabSz="514333" eaLnBrk="1" hangingPunct="1">
              <a:buClr>
                <a:srgbClr val="000000"/>
              </a:buClr>
              <a:buSzPts val="1000"/>
              <a:buFont typeface="Arial" panose="020B0604020202020204" pitchFamily="34" charset="0"/>
              <a:buNone/>
              <a:defRPr sz="563">
                <a:solidFill>
                  <a:srgbClr val="595959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8EEC2-44C6-41CC-817C-4B2681C580C8}" type="slidenum">
              <a:rPr lang="es-419" altLang="es-CL">
                <a:ea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419" altLang="es-CL"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60770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788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099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L" altLang="es-CL" smtClean="0">
              <a:sym typeface="Arial" panose="020B0604020202020204" pitchFamily="34" charset="0"/>
            </a:endParaRPr>
          </a:p>
        </p:txBody>
      </p:sp>
      <p:sp>
        <p:nvSpPr>
          <p:cNvPr id="4100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9" y="6218241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defTabSz="685777" eaLnBrk="1" hangingPunct="1">
              <a:buClr>
                <a:srgbClr val="000000"/>
              </a:buClr>
              <a:buSzPts val="1000"/>
              <a:buFont typeface="Arial" panose="020B0604020202020204" pitchFamily="34" charset="0"/>
              <a:buNone/>
              <a:defRPr sz="750">
                <a:solidFill>
                  <a:srgbClr val="595959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8EEC2-44C6-41CC-817C-4B2681C580C8}" type="slidenum">
              <a:rPr lang="es-419" altLang="es-CL">
                <a:ea typeface="ヒラギノ角ゴ Pro W3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419" altLang="es-CL"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71702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05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0" y="1828800"/>
            <a:ext cx="9144000" cy="1895775"/>
          </a:xfrm>
          <a:prstGeom prst="rect">
            <a:avLst/>
          </a:prstGeom>
          <a:noFill/>
          <a:ln>
            <a:noFill/>
          </a:ln>
        </p:spPr>
        <p:txBody>
          <a:bodyPr spcFirstLastPara="1" lIns="38574" tIns="19279" rIns="38574" bIns="19279">
            <a:normAutofit/>
          </a:bodyPr>
          <a:lstStyle/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pt-BR" sz="32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Programa Inspectores Fiscales 2026 </a:t>
            </a: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pt-BR" sz="24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Curso Inspección Fiscal II Marco Normativo</a:t>
            </a: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Módulo IV: “Reglamento de Contratación de Trabajos </a:t>
            </a:r>
            <a:endParaRPr lang="es-CL" dirty="0" smtClean="0">
              <a:solidFill>
                <a:srgbClr val="FFFFFF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 smtClean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de Consultoría. RCTC </a:t>
            </a:r>
            <a:r>
              <a:rPr lang="es-CL" dirty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N° 48. </a:t>
            </a:r>
            <a:endParaRPr lang="es-CL" dirty="0" smtClean="0">
              <a:solidFill>
                <a:srgbClr val="FFFFFF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r>
              <a:rPr lang="es-CL" dirty="0" smtClean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Capítulos</a:t>
            </a:r>
            <a:r>
              <a:rPr lang="es-CL" dirty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: I al X / Bases  Tipo Vigente” </a:t>
            </a:r>
            <a:r>
              <a:rPr lang="es-CL" dirty="0" smtClean="0">
                <a:solidFill>
                  <a:srgbClr val="FFFFFF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S2.</a:t>
            </a:r>
            <a:endParaRPr lang="pt-BR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es-ES" sz="2000" kern="0" dirty="0" smtClean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es-CL" sz="1013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pt-BR" sz="1013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3000"/>
              <a:defRPr/>
            </a:pPr>
            <a:endParaRPr lang="pt-BR" sz="844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514341">
              <a:lnSpc>
                <a:spcPct val="120000"/>
              </a:lnSpc>
              <a:buClr>
                <a:srgbClr val="000000"/>
              </a:buClr>
              <a:buSzPts val="3000"/>
              <a:defRPr/>
            </a:pPr>
            <a:endParaRPr sz="619" kern="0" dirty="0">
              <a:solidFill>
                <a:srgbClr val="000000"/>
              </a:solidFill>
              <a:ea typeface="ヒラギノ角ゴ Pro W3" charset="-128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1" y="4876800"/>
            <a:ext cx="9143999" cy="524174"/>
          </a:xfrm>
          <a:prstGeom prst="rect">
            <a:avLst/>
          </a:prstGeom>
          <a:noFill/>
          <a:ln>
            <a:noFill/>
          </a:ln>
        </p:spPr>
        <p:txBody>
          <a:bodyPr spcFirstLastPara="1" lIns="38574" tIns="19279" rIns="38574" bIns="19279"/>
          <a:lstStyle/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Academia de Obras </a:t>
            </a: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Públicas Chile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Presidente José Manuel Balmaceda 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División de Desarrollo y Gestión de Personas. </a:t>
            </a: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Subsecretaría de Obras </a:t>
            </a: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Públicas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Jueves 13 y Viernes 14 de Agosto.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Docente: Carlos Carrasco </a:t>
            </a: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López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[DV].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514341">
              <a:lnSpc>
                <a:spcPct val="120000"/>
              </a:lnSpc>
              <a:buClr>
                <a:srgbClr val="000000"/>
              </a:buClr>
              <a:buSzPts val="1100"/>
              <a:defRPr/>
            </a:pPr>
            <a:endParaRPr lang="es-ES" sz="11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514341">
              <a:buClr>
                <a:srgbClr val="000000"/>
              </a:buClr>
              <a:buSzPts val="1100"/>
              <a:defRPr/>
            </a:pP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 de</a:t>
            </a:r>
            <a:endParaRPr sz="11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Arial"/>
            </a:endParaRPr>
          </a:p>
        </p:txBody>
      </p:sp>
      <p:pic>
        <p:nvPicPr>
          <p:cNvPr id="49157" name="Google Shape;103;p25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490183"/>
            <a:ext cx="2191005" cy="101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4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10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9201" y="486233"/>
            <a:ext cx="8081645" cy="6280150"/>
            <a:chOff x="139201" y="486233"/>
            <a:chExt cx="8081645" cy="62801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9341" y="5374024"/>
              <a:ext cx="892973" cy="12276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201" y="486233"/>
              <a:ext cx="8081393" cy="24934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6012" y="2979799"/>
              <a:ext cx="6985000" cy="37861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495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latin typeface="Arial MT"/>
                <a:cs typeface="Arial MT"/>
              </a:rPr>
              <a:t>11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1758" y="131878"/>
            <a:ext cx="2080732" cy="2007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407" y="447367"/>
            <a:ext cx="7318548" cy="219739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105" y="2813148"/>
            <a:ext cx="7197393" cy="8914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0249" y="3942948"/>
            <a:ext cx="2078841" cy="16443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3965" y="4260850"/>
            <a:ext cx="7266157" cy="25318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12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3367" y="449707"/>
            <a:ext cx="69113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latin typeface="Arial MT"/>
                <a:cs typeface="Arial MT"/>
              </a:rPr>
              <a:t>Empleo</a:t>
            </a:r>
            <a:r>
              <a:rPr sz="3600" b="0" spc="-15" dirty="0">
                <a:latin typeface="Arial MT"/>
                <a:cs typeface="Arial MT"/>
              </a:rPr>
              <a:t> </a:t>
            </a:r>
            <a:r>
              <a:rPr sz="3600" b="0" spc="-5" dirty="0">
                <a:latin typeface="Arial MT"/>
                <a:cs typeface="Arial MT"/>
              </a:rPr>
              <a:t>del</a:t>
            </a:r>
            <a:r>
              <a:rPr sz="3600" b="0" dirty="0">
                <a:latin typeface="Arial MT"/>
                <a:cs typeface="Arial MT"/>
              </a:rPr>
              <a:t> </a:t>
            </a:r>
            <a:r>
              <a:rPr sz="3600" b="0" spc="-5" dirty="0">
                <a:latin typeface="Arial MT"/>
                <a:cs typeface="Arial MT"/>
              </a:rPr>
              <a:t>Instructivo</a:t>
            </a:r>
            <a:r>
              <a:rPr sz="3600" b="0" dirty="0">
                <a:latin typeface="Arial MT"/>
                <a:cs typeface="Arial MT"/>
              </a:rPr>
              <a:t> </a:t>
            </a:r>
            <a:r>
              <a:rPr sz="3600" b="0" spc="-5" dirty="0">
                <a:latin typeface="Arial MT"/>
                <a:cs typeface="Arial MT"/>
              </a:rPr>
              <a:t>sobre</a:t>
            </a:r>
            <a:endParaRPr sz="36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600" dirty="0">
                <a:latin typeface="Arial"/>
                <a:cs typeface="Arial"/>
              </a:rPr>
              <a:t>Atraviesos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b="0" spc="-5" dirty="0">
                <a:latin typeface="Arial MT"/>
                <a:cs typeface="Arial MT"/>
              </a:rPr>
              <a:t>en</a:t>
            </a:r>
            <a:r>
              <a:rPr sz="3600" b="0" spc="-40" dirty="0">
                <a:latin typeface="Arial MT"/>
                <a:cs typeface="Arial MT"/>
              </a:rPr>
              <a:t> </a:t>
            </a:r>
            <a:r>
              <a:rPr sz="3600" b="0" dirty="0">
                <a:latin typeface="Arial MT"/>
                <a:cs typeface="Arial MT"/>
              </a:rPr>
              <a:t>Caminos</a:t>
            </a:r>
            <a:r>
              <a:rPr sz="3600" b="0" spc="-40" dirty="0">
                <a:latin typeface="Arial MT"/>
                <a:cs typeface="Arial MT"/>
              </a:rPr>
              <a:t> </a:t>
            </a:r>
            <a:r>
              <a:rPr sz="3600" b="0" dirty="0">
                <a:latin typeface="Arial MT"/>
                <a:cs typeface="Arial MT"/>
              </a:rPr>
              <a:t>Públicos.</a:t>
            </a:r>
            <a:endParaRPr sz="36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4540" y="2224917"/>
            <a:ext cx="8119645" cy="58329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4713" y="1787779"/>
            <a:ext cx="2329924" cy="2314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8984" y="3429000"/>
            <a:ext cx="8116903" cy="15779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13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90662" y="285686"/>
            <a:ext cx="6826884" cy="1371600"/>
            <a:chOff x="1490662" y="285686"/>
            <a:chExt cx="6826884" cy="1371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0250" y="285686"/>
              <a:ext cx="6816725" cy="11001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0250" y="1428749"/>
              <a:ext cx="2657475" cy="2190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95425" y="1423924"/>
              <a:ext cx="2667000" cy="228600"/>
            </a:xfrm>
            <a:custGeom>
              <a:avLst/>
              <a:gdLst/>
              <a:ahLst/>
              <a:cxnLst/>
              <a:rect l="l" t="t" r="r" b="b"/>
              <a:pathLst>
                <a:path w="2667000" h="228600">
                  <a:moveTo>
                    <a:pt x="0" y="228600"/>
                  </a:moveTo>
                  <a:lnTo>
                    <a:pt x="2667000" y="228600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1625" y="1785873"/>
            <a:ext cx="6929374" cy="133032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419161" y="3205162"/>
            <a:ext cx="3091180" cy="447675"/>
            <a:chOff x="1419161" y="3205162"/>
            <a:chExt cx="3091180" cy="44767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4263" y="3310845"/>
              <a:ext cx="2912067" cy="3324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23924" y="3209925"/>
              <a:ext cx="3081655" cy="438150"/>
            </a:xfrm>
            <a:custGeom>
              <a:avLst/>
              <a:gdLst/>
              <a:ahLst/>
              <a:cxnLst/>
              <a:rect l="l" t="t" r="r" b="b"/>
              <a:pathLst>
                <a:path w="3081654" h="438150">
                  <a:moveTo>
                    <a:pt x="0" y="438150"/>
                  </a:moveTo>
                  <a:lnTo>
                    <a:pt x="3081401" y="438150"/>
                  </a:lnTo>
                  <a:lnTo>
                    <a:pt x="3081401" y="0"/>
                  </a:lnTo>
                  <a:lnTo>
                    <a:pt x="0" y="0"/>
                  </a:lnTo>
                  <a:lnTo>
                    <a:pt x="0" y="438150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1625" y="3967346"/>
            <a:ext cx="2121086" cy="11025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14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6035" y="235876"/>
            <a:ext cx="8210550" cy="4845685"/>
            <a:chOff x="486035" y="235876"/>
            <a:chExt cx="8210550" cy="48456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035" y="235876"/>
              <a:ext cx="7741027" cy="24819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2275" y="1989073"/>
              <a:ext cx="7004050" cy="3092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15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89384" y="211358"/>
            <a:ext cx="7760970" cy="5864225"/>
            <a:chOff x="489384" y="211358"/>
            <a:chExt cx="7760970" cy="5864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9384" y="211358"/>
              <a:ext cx="7694176" cy="4293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9512" y="4494212"/>
              <a:ext cx="7070725" cy="15811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16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8075" y="37945"/>
            <a:ext cx="6714698" cy="25625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9511" y="2733200"/>
            <a:ext cx="6691356" cy="40532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17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644" y="142427"/>
            <a:ext cx="6949228" cy="104721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59012" y="1310385"/>
            <a:ext cx="6921500" cy="2426970"/>
            <a:chOff x="659012" y="1310385"/>
            <a:chExt cx="6921500" cy="242697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012" y="1310385"/>
              <a:ext cx="6753248" cy="196888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2375" y="3255962"/>
              <a:ext cx="6357874" cy="48101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8294" y="3795261"/>
            <a:ext cx="6709916" cy="29383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18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590" y="344667"/>
            <a:ext cx="7621998" cy="231031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08874" y="2777567"/>
            <a:ext cx="7873365" cy="3872865"/>
            <a:chOff x="308874" y="2777567"/>
            <a:chExt cx="7873365" cy="38728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874" y="2777567"/>
              <a:ext cx="7794605" cy="13408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7400" y="3716337"/>
              <a:ext cx="6624574" cy="29337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19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3703" y="5085197"/>
            <a:ext cx="1104422" cy="15222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0847" y="765175"/>
            <a:ext cx="7928323" cy="27642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2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2044" y="2767964"/>
            <a:ext cx="6994525" cy="94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Criterios de Aplicación de </a:t>
            </a:r>
            <a:r>
              <a:rPr sz="2000" spc="-5" dirty="0">
                <a:solidFill>
                  <a:srgbClr val="006CB7"/>
                </a:solidFill>
                <a:latin typeface="Arial"/>
                <a:cs typeface="Arial"/>
              </a:rPr>
              <a:t>Instructivos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para Autorizar el </a:t>
            </a:r>
            <a:r>
              <a:rPr sz="2000" spc="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emplazamiento</a:t>
            </a:r>
            <a:r>
              <a:rPr sz="2000" spc="-5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de</a:t>
            </a:r>
            <a:r>
              <a:rPr sz="2000" spc="-9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Atraviesos</a:t>
            </a:r>
            <a:r>
              <a:rPr sz="2000" spc="-3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y</a:t>
            </a:r>
            <a:r>
              <a:rPr sz="2000" spc="-1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Paralelismos</a:t>
            </a:r>
            <a:r>
              <a:rPr sz="2000" spc="-4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de</a:t>
            </a:r>
            <a:r>
              <a:rPr sz="2000" spc="-2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CB7"/>
                </a:solidFill>
                <a:latin typeface="Arial"/>
                <a:cs typeface="Arial"/>
              </a:rPr>
              <a:t>Servicios </a:t>
            </a:r>
            <a:r>
              <a:rPr sz="2000" spc="-54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Públicos</a:t>
            </a:r>
            <a:r>
              <a:rPr sz="2000" spc="-1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en</a:t>
            </a:r>
            <a:r>
              <a:rPr sz="2000" spc="-15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la</a:t>
            </a:r>
            <a:r>
              <a:rPr sz="2000" spc="-1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Faja</a:t>
            </a:r>
            <a:r>
              <a:rPr sz="2000" spc="-20" dirty="0">
                <a:solidFill>
                  <a:srgbClr val="006CB7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CB7"/>
                </a:solidFill>
                <a:latin typeface="Arial"/>
                <a:cs typeface="Arial"/>
              </a:rPr>
              <a:t>Fiscal.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20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840" y="269454"/>
            <a:ext cx="7605535" cy="341762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61478" y="3838649"/>
            <a:ext cx="7907655" cy="3019425"/>
            <a:chOff x="161478" y="3838649"/>
            <a:chExt cx="7907655" cy="30194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478" y="3838649"/>
              <a:ext cx="7907040" cy="19264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349" y="5411786"/>
              <a:ext cx="6600825" cy="1446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21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5375" y="0"/>
            <a:ext cx="7563484" cy="6788150"/>
            <a:chOff x="155375" y="0"/>
            <a:chExt cx="7563484" cy="67881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375" y="0"/>
              <a:ext cx="7289305" cy="13980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250" y="981075"/>
              <a:ext cx="5880100" cy="3454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2416" y="4450521"/>
              <a:ext cx="6786213" cy="23372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22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491" y="378765"/>
            <a:ext cx="7669023" cy="15646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9364" y="2012470"/>
            <a:ext cx="7797199" cy="6756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378" y="3236861"/>
            <a:ext cx="8048072" cy="237057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13750" y="0"/>
            <a:ext cx="660400" cy="889000"/>
            <a:chOff x="8413750" y="0"/>
            <a:chExt cx="660400" cy="889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39911" y="19811"/>
              <a:ext cx="286511" cy="8686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13750" y="0"/>
              <a:ext cx="284480" cy="860425"/>
            </a:xfrm>
            <a:custGeom>
              <a:avLst/>
              <a:gdLst/>
              <a:ahLst/>
              <a:cxnLst/>
              <a:rect l="l" t="t" r="r" b="b"/>
              <a:pathLst>
                <a:path w="284479" h="860425">
                  <a:moveTo>
                    <a:pt x="0" y="860425"/>
                  </a:moveTo>
                  <a:lnTo>
                    <a:pt x="284162" y="860425"/>
                  </a:lnTo>
                  <a:lnTo>
                    <a:pt x="284162" y="0"/>
                  </a:lnTo>
                  <a:lnTo>
                    <a:pt x="0" y="0"/>
                  </a:lnTo>
                  <a:lnTo>
                    <a:pt x="0" y="860425"/>
                  </a:lnTo>
                  <a:close/>
                </a:path>
              </a:pathLst>
            </a:custGeom>
            <a:solidFill>
              <a:srgbClr val="006CB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3375" y="25907"/>
              <a:ext cx="350520" cy="8625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697975" y="0"/>
              <a:ext cx="347980" cy="860425"/>
            </a:xfrm>
            <a:custGeom>
              <a:avLst/>
              <a:gdLst/>
              <a:ahLst/>
              <a:cxnLst/>
              <a:rect l="l" t="t" r="r" b="b"/>
              <a:pathLst>
                <a:path w="347979" h="860425">
                  <a:moveTo>
                    <a:pt x="347662" y="0"/>
                  </a:moveTo>
                  <a:lnTo>
                    <a:pt x="0" y="0"/>
                  </a:lnTo>
                  <a:lnTo>
                    <a:pt x="0" y="860425"/>
                  </a:lnTo>
                  <a:lnTo>
                    <a:pt x="347662" y="860425"/>
                  </a:lnTo>
                  <a:lnTo>
                    <a:pt x="347662" y="0"/>
                  </a:lnTo>
                  <a:close/>
                </a:path>
              </a:pathLst>
            </a:custGeom>
            <a:solidFill>
              <a:srgbClr val="EE41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380476" y="5786437"/>
            <a:ext cx="681355" cy="1071880"/>
            <a:chOff x="8380476" y="5786437"/>
            <a:chExt cx="681355" cy="10718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0476" y="6377938"/>
              <a:ext cx="288035" cy="4602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413750" y="6400799"/>
              <a:ext cx="284480" cy="457200"/>
            </a:xfrm>
            <a:custGeom>
              <a:avLst/>
              <a:gdLst/>
              <a:ahLst/>
              <a:cxnLst/>
              <a:rect l="l" t="t" r="r" b="b"/>
              <a:pathLst>
                <a:path w="284479" h="457200">
                  <a:moveTo>
                    <a:pt x="28416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284162" y="457200"/>
                  </a:lnTo>
                  <a:lnTo>
                    <a:pt x="284162" y="0"/>
                  </a:lnTo>
                  <a:close/>
                </a:path>
              </a:pathLst>
            </a:custGeom>
            <a:solidFill>
              <a:srgbClr val="006CB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5464" y="6377938"/>
              <a:ext cx="350520" cy="4602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697976" y="6400799"/>
              <a:ext cx="347980" cy="457200"/>
            </a:xfrm>
            <a:custGeom>
              <a:avLst/>
              <a:gdLst/>
              <a:ahLst/>
              <a:cxnLst/>
              <a:rect l="l" t="t" r="r" b="b"/>
              <a:pathLst>
                <a:path w="347979" h="457200">
                  <a:moveTo>
                    <a:pt x="34766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347662" y="457200"/>
                  </a:lnTo>
                  <a:lnTo>
                    <a:pt x="347662" y="0"/>
                  </a:lnTo>
                  <a:close/>
                </a:path>
              </a:pathLst>
            </a:custGeom>
            <a:solidFill>
              <a:srgbClr val="EE414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9625" y="5786437"/>
              <a:ext cx="631825" cy="55403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538209" y="1027303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23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03195" y="291795"/>
            <a:ext cx="2106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0000FF"/>
                </a:solidFill>
                <a:latin typeface="Verdana"/>
                <a:cs typeface="Verdana"/>
              </a:rPr>
              <a:t>BASES</a:t>
            </a:r>
            <a:r>
              <a:rPr sz="2400" b="0" spc="-80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sz="2400" b="0" spc="-5" dirty="0">
                <a:solidFill>
                  <a:srgbClr val="0000FF"/>
                </a:solidFill>
                <a:latin typeface="Verdana"/>
                <a:cs typeface="Verdana"/>
              </a:rPr>
              <a:t>TIPOS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3592" y="1254023"/>
            <a:ext cx="7475855" cy="4192904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129539" indent="-117475">
              <a:lnSpc>
                <a:spcPct val="100000"/>
              </a:lnSpc>
              <a:spcBef>
                <a:spcPts val="384"/>
              </a:spcBef>
              <a:buSzPct val="114285"/>
              <a:buFont typeface="Arial MT"/>
              <a:buChar char="•"/>
              <a:tabLst>
                <a:tab pos="130175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RES.</a:t>
            </a:r>
            <a:r>
              <a:rPr sz="1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258 de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fecha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 09.10.2009</a:t>
            </a:r>
            <a:endParaRPr sz="1400" dirty="0">
              <a:latin typeface="Calibri"/>
              <a:cs typeface="Calibri"/>
            </a:endParaRPr>
          </a:p>
          <a:p>
            <a:pPr marL="12700" marR="6350" algn="just">
              <a:lnSpc>
                <a:spcPts val="1080"/>
              </a:lnSpc>
              <a:spcBef>
                <a:spcPts val="330"/>
              </a:spcBef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Modifica la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RES DGOP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Nº 48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2009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sobre Bases Administrativas para Contratos de Obras Públicas, Construcción y Conservación y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Fija Texto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 refundido de la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citada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Resolución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DGOP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Nº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48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sus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 modificaciones.</a:t>
            </a:r>
            <a:endParaRPr sz="1000" dirty="0">
              <a:latin typeface="Calibri"/>
              <a:cs typeface="Calibri"/>
            </a:endParaRPr>
          </a:p>
          <a:p>
            <a:pPr marL="113030" indent="-100965">
              <a:lnSpc>
                <a:spcPct val="100000"/>
              </a:lnSpc>
              <a:spcBef>
                <a:spcPts val="125"/>
              </a:spcBef>
              <a:buSzPct val="71428"/>
              <a:buFont typeface="Arial MT"/>
              <a:buChar char="•"/>
              <a:tabLst>
                <a:tab pos="113664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RES.</a:t>
            </a:r>
            <a:r>
              <a:rPr sz="1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48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fecha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13.03.2009</a:t>
            </a:r>
            <a:endParaRPr sz="1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Aprueba formato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 de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Bases</a:t>
            </a:r>
            <a:r>
              <a:rPr sz="1000" spc="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Administrativas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para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Contratos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Obras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Públicas,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Construcción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Conservación.</a:t>
            </a:r>
            <a:endParaRPr sz="1000" dirty="0">
              <a:latin typeface="Calibri"/>
              <a:cs typeface="Calibri"/>
            </a:endParaRPr>
          </a:p>
          <a:p>
            <a:pPr marL="129539" indent="-117475">
              <a:lnSpc>
                <a:spcPct val="100000"/>
              </a:lnSpc>
              <a:spcBef>
                <a:spcPts val="359"/>
              </a:spcBef>
              <a:buSzPct val="114285"/>
              <a:buFont typeface="Arial MT"/>
              <a:buChar char="•"/>
              <a:tabLst>
                <a:tab pos="130175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RES.</a:t>
            </a:r>
            <a:r>
              <a:rPr sz="1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132</a:t>
            </a:r>
            <a:r>
              <a:rPr sz="14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fecha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04.06.2009</a:t>
            </a:r>
            <a:endParaRPr sz="1400" dirty="0">
              <a:latin typeface="Calibri"/>
              <a:cs typeface="Calibri"/>
            </a:endParaRPr>
          </a:p>
          <a:p>
            <a:pPr marL="12700" marR="5715" algn="just">
              <a:lnSpc>
                <a:spcPts val="1080"/>
              </a:lnSpc>
              <a:spcBef>
                <a:spcPts val="334"/>
              </a:spcBef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Aprueba formato tipo de Bases Administrativas Especiales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 para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contratos de Conservación</a:t>
            </a:r>
            <a:r>
              <a:rPr sz="1000" spc="2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Global de Caminos a Serie de</a:t>
            </a:r>
            <a:r>
              <a:rPr sz="1000" spc="2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Precios</a:t>
            </a:r>
            <a:r>
              <a:rPr sz="1000" spc="2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Unitarios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Dirección</a:t>
            </a:r>
            <a:r>
              <a:rPr sz="100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 Vialidad</a:t>
            </a:r>
            <a:r>
              <a:rPr sz="10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Ministerio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 Obras Públicas.</a:t>
            </a:r>
            <a:endParaRPr sz="1000" dirty="0">
              <a:latin typeface="Calibri"/>
              <a:cs typeface="Calibri"/>
            </a:endParaRPr>
          </a:p>
          <a:p>
            <a:pPr marL="75565" indent="-63500">
              <a:lnSpc>
                <a:spcPct val="100000"/>
              </a:lnSpc>
              <a:spcBef>
                <a:spcPts val="120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RES.</a:t>
            </a:r>
            <a:r>
              <a:rPr sz="1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211</a:t>
            </a:r>
            <a:r>
              <a:rPr sz="1400" spc="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 fecha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18.08.2009</a:t>
            </a:r>
            <a:endParaRPr sz="1400" dirty="0">
              <a:latin typeface="Calibri"/>
              <a:cs typeface="Calibri"/>
            </a:endParaRPr>
          </a:p>
          <a:p>
            <a:pPr marL="12700" marR="5080" algn="just">
              <a:lnSpc>
                <a:spcPts val="1080"/>
              </a:lnSpc>
              <a:spcBef>
                <a:spcPts val="285"/>
              </a:spcBef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Aprueba formato tipo de Bases Administrativas Especiales Tipo para contratos de Conservación Global Mixto por Nivel de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Servicio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por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Precios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Unitarios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(CG-NS)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sus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Anexos;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las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Especificaciones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Técnicas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Generales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(ETG)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</a:t>
            </a:r>
            <a:r>
              <a:rPr sz="1000" spc="8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para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Contratos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Conservación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Global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Mixto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Nivel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Servicio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Precios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Unitarios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(CG-NS)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su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Anexo,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Dirección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 Vialidad</a:t>
            </a:r>
            <a:r>
              <a:rPr sz="10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Ministerio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Obras</a:t>
            </a:r>
            <a:r>
              <a:rPr sz="10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Públicas.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  <a:p>
            <a:pPr marL="75565" indent="-63500">
              <a:lnSpc>
                <a:spcPct val="100000"/>
              </a:lnSpc>
              <a:spcBef>
                <a:spcPts val="710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RES.</a:t>
            </a:r>
            <a:r>
              <a:rPr sz="1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227</a:t>
            </a:r>
            <a:r>
              <a:rPr sz="1400" spc="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 fecha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28.08.2009</a:t>
            </a:r>
            <a:endParaRPr sz="1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50"/>
              </a:spcBef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Aprueba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Formato</a:t>
            </a:r>
            <a:r>
              <a:rPr sz="10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 de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Bases</a:t>
            </a:r>
            <a:r>
              <a:rPr sz="100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para Contratos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Asesoría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 la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Inspección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Fiscal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para la Ejecución</a:t>
            </a:r>
            <a:r>
              <a:rPr sz="10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Obras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Públicas.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 dirty="0">
              <a:latin typeface="Calibri"/>
              <a:cs typeface="Calibri"/>
            </a:endParaRPr>
          </a:p>
          <a:p>
            <a:pPr marL="114300" indent="-102235">
              <a:lnSpc>
                <a:spcPct val="100000"/>
              </a:lnSpc>
              <a:buClr>
                <a:srgbClr val="585858"/>
              </a:buClr>
              <a:buFont typeface="Arial MT"/>
              <a:buChar char="•"/>
              <a:tabLst>
                <a:tab pos="114935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</a:t>
            </a:r>
            <a:r>
              <a:rPr sz="1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162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fecha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11.10.2013</a:t>
            </a: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ts val="1080"/>
              </a:lnSpc>
              <a:spcBef>
                <a:spcPts val="285"/>
              </a:spcBef>
              <a:buSzPct val="90000"/>
              <a:buFont typeface="Arial MT"/>
              <a:buChar char="•"/>
              <a:tabLst>
                <a:tab pos="57785" algn="l"/>
              </a:tabLst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Aprueba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formato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</a:t>
            </a:r>
            <a:r>
              <a:rPr sz="1000" spc="7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Bases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Administrativas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Tipo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para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Contratos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Estudio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la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Dirección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Vialidad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000" spc="7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Ministerio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000" spc="1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Obras</a:t>
            </a:r>
            <a:r>
              <a:rPr sz="1000" spc="6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Públicas</a:t>
            </a:r>
            <a:r>
              <a:rPr sz="1000" spc="6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y 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sus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respectivos</a:t>
            </a:r>
            <a:r>
              <a:rPr sz="1000" spc="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formularios.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1150" dirty="0">
              <a:latin typeface="Calibri"/>
              <a:cs typeface="Calibri"/>
            </a:endParaRPr>
          </a:p>
          <a:p>
            <a:pPr marL="75565" indent="-63500">
              <a:lnSpc>
                <a:spcPct val="100000"/>
              </a:lnSpc>
              <a:spcBef>
                <a:spcPts val="5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RES</a:t>
            </a:r>
            <a:r>
              <a:rPr sz="1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DGOP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Nº</a:t>
            </a:r>
            <a:r>
              <a:rPr sz="1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40</a:t>
            </a:r>
            <a:r>
              <a:rPr sz="1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de</a:t>
            </a:r>
            <a:r>
              <a:rPr sz="14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00FF"/>
                </a:solidFill>
                <a:latin typeface="Calibri"/>
                <a:cs typeface="Calibri"/>
              </a:rPr>
              <a:t>fecha</a:t>
            </a:r>
            <a:r>
              <a:rPr sz="1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Calibri"/>
                <a:cs typeface="Calibri"/>
              </a:rPr>
              <a:t>24.04.2017</a:t>
            </a:r>
            <a:endParaRPr sz="1400" dirty="0">
              <a:latin typeface="Calibri"/>
              <a:cs typeface="Calibri"/>
            </a:endParaRPr>
          </a:p>
          <a:p>
            <a:pPr marL="57150" indent="-45085">
              <a:lnSpc>
                <a:spcPct val="100000"/>
              </a:lnSpc>
              <a:spcBef>
                <a:spcPts val="170"/>
              </a:spcBef>
              <a:buSzPct val="90000"/>
              <a:buFont typeface="Arial MT"/>
              <a:buChar char="•"/>
              <a:tabLst>
                <a:tab pos="57785" algn="l"/>
              </a:tabLst>
            </a:pP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Complementa</a:t>
            </a:r>
            <a:r>
              <a:rPr sz="100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la</a:t>
            </a: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RES N</a:t>
            </a:r>
            <a:r>
              <a:rPr sz="1000" spc="-5" dirty="0">
                <a:solidFill>
                  <a:srgbClr val="585858"/>
                </a:solidFill>
                <a:latin typeface="MS PGothic"/>
                <a:cs typeface="MS PGothic"/>
              </a:rPr>
              <a:t>°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258</a:t>
            </a:r>
            <a:r>
              <a:rPr sz="1000" spc="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Establece</a:t>
            </a:r>
            <a:r>
              <a:rPr sz="1000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la</a:t>
            </a:r>
            <a:r>
              <a:rPr sz="100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Licitación Electrónica</a:t>
            </a:r>
            <a:r>
              <a:rPr sz="100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85858"/>
                </a:solidFill>
                <a:latin typeface="Calibri"/>
                <a:cs typeface="Calibri"/>
              </a:rPr>
              <a:t>.</a:t>
            </a:r>
            <a:endParaRPr sz="1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ctrTitle"/>
          </p:nvPr>
        </p:nvSpPr>
        <p:spPr>
          <a:xfrm>
            <a:off x="2385443" y="2816265"/>
            <a:ext cx="4373114" cy="827105"/>
          </a:xfrm>
        </p:spPr>
        <p:txBody>
          <a:bodyPr/>
          <a:lstStyle/>
          <a:p>
            <a:pPr eaLnBrk="1" hangingPunct="1"/>
            <a:r>
              <a:rPr lang="en-US" altLang="es-CL" sz="5176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2782131012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582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08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3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2044" y="1963928"/>
            <a:ext cx="69970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CB7"/>
                </a:solidFill>
                <a:latin typeface="Verdana"/>
                <a:cs typeface="Verdana"/>
              </a:rPr>
              <a:t>MARCO</a:t>
            </a:r>
            <a:r>
              <a:rPr sz="2400" spc="-15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006CB7"/>
                </a:solidFill>
                <a:latin typeface="Verdana"/>
                <a:cs typeface="Verdana"/>
              </a:rPr>
              <a:t>LEGAL </a:t>
            </a:r>
            <a:r>
              <a:rPr sz="2400" spc="-5" dirty="0">
                <a:solidFill>
                  <a:srgbClr val="006CB7"/>
                </a:solidFill>
                <a:latin typeface="Verdana"/>
                <a:cs typeface="Verdana"/>
              </a:rPr>
              <a:t>DEL</a:t>
            </a:r>
            <a:r>
              <a:rPr sz="2400" spc="-10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006CB7"/>
                </a:solidFill>
                <a:latin typeface="Verdana"/>
                <a:cs typeface="Verdana"/>
              </a:rPr>
              <a:t>INSTRUCTIVO</a:t>
            </a:r>
            <a:r>
              <a:rPr sz="2400" spc="30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006CB7"/>
                </a:solidFill>
                <a:latin typeface="Verdana"/>
                <a:cs typeface="Verdana"/>
              </a:rPr>
              <a:t>SOBRE </a:t>
            </a:r>
            <a:r>
              <a:rPr sz="2400" spc="-805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006CB7"/>
                </a:solidFill>
                <a:latin typeface="Verdana"/>
                <a:cs typeface="Verdana"/>
              </a:rPr>
              <a:t>ATRAVIESOS</a:t>
            </a:r>
            <a:r>
              <a:rPr sz="2400" spc="5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006CB7"/>
                </a:solidFill>
                <a:latin typeface="Verdana"/>
                <a:cs typeface="Verdana"/>
              </a:rPr>
              <a:t>Y</a:t>
            </a:r>
            <a:r>
              <a:rPr sz="2400" spc="-5" dirty="0">
                <a:solidFill>
                  <a:srgbClr val="006CB7"/>
                </a:solidFill>
                <a:latin typeface="Verdana"/>
                <a:cs typeface="Verdana"/>
              </a:rPr>
              <a:t> PARALELISMOS EN </a:t>
            </a:r>
            <a:r>
              <a:rPr sz="2400" dirty="0">
                <a:solidFill>
                  <a:srgbClr val="006CB7"/>
                </a:solidFill>
                <a:latin typeface="Verdana"/>
                <a:cs typeface="Verdana"/>
              </a:rPr>
              <a:t> CAMINOS</a:t>
            </a:r>
            <a:r>
              <a:rPr sz="2400" spc="-5" dirty="0">
                <a:solidFill>
                  <a:srgbClr val="006CB7"/>
                </a:solidFill>
                <a:latin typeface="Verdana"/>
                <a:cs typeface="Verdana"/>
              </a:rPr>
              <a:t> PUBLICOS</a:t>
            </a:r>
            <a:endParaRPr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4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42" y="6560921"/>
            <a:ext cx="4490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Gobierno</a:t>
            </a:r>
            <a:r>
              <a:rPr sz="900" spc="1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888888"/>
                </a:solidFill>
                <a:latin typeface="Verdana"/>
                <a:cs typeface="Verdana"/>
              </a:rPr>
              <a:t>de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 Chile</a:t>
            </a:r>
            <a:r>
              <a:rPr sz="900" spc="10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888888"/>
                </a:solidFill>
                <a:latin typeface="Verdana"/>
                <a:cs typeface="Verdana"/>
              </a:rPr>
              <a:t>|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Ministerio</a:t>
            </a:r>
            <a:r>
              <a:rPr sz="900" spc="1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888888"/>
                </a:solidFill>
                <a:latin typeface="Verdana"/>
                <a:cs typeface="Verdana"/>
              </a:rPr>
              <a:t>de</a:t>
            </a:r>
            <a:r>
              <a:rPr sz="900" spc="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Obras</a:t>
            </a:r>
            <a:r>
              <a:rPr sz="900" spc="1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Pública </a:t>
            </a:r>
            <a:r>
              <a:rPr sz="900" dirty="0">
                <a:solidFill>
                  <a:srgbClr val="888888"/>
                </a:solidFill>
                <a:latin typeface="Verdana"/>
                <a:cs typeface="Verdana"/>
              </a:rPr>
              <a:t>|</a:t>
            </a:r>
            <a:r>
              <a:rPr sz="900" spc="1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Academia</a:t>
            </a:r>
            <a:r>
              <a:rPr sz="900" spc="-1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888888"/>
                </a:solidFill>
                <a:latin typeface="Verdana"/>
                <a:cs typeface="Verdana"/>
              </a:rPr>
              <a:t>de</a:t>
            </a:r>
            <a:r>
              <a:rPr sz="900" spc="5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Obras</a:t>
            </a:r>
            <a:r>
              <a:rPr sz="900" spc="10" dirty="0">
                <a:solidFill>
                  <a:srgbClr val="888888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Verdana"/>
                <a:cs typeface="Verdana"/>
              </a:rPr>
              <a:t>Públicas</a:t>
            </a:r>
            <a:endParaRPr sz="900" dirty="0">
              <a:latin typeface="Verdana"/>
              <a:cs typeface="Verdan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5417" t="16447" r="35416" b="10062"/>
          <a:stretch/>
        </p:blipFill>
        <p:spPr>
          <a:xfrm>
            <a:off x="1435963" y="228601"/>
            <a:ext cx="630539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375" y="785812"/>
            <a:ext cx="7102475" cy="53022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5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6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2044" y="921765"/>
            <a:ext cx="6480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Empleo</a:t>
            </a:r>
            <a:r>
              <a:rPr sz="1800" spc="-10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del</a:t>
            </a:r>
            <a:r>
              <a:rPr sz="1800" spc="20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Instructivo</a:t>
            </a:r>
            <a:r>
              <a:rPr sz="1800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sobre</a:t>
            </a:r>
            <a:r>
              <a:rPr sz="1800" spc="15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006CB7"/>
                </a:solidFill>
                <a:latin typeface="Verdana"/>
                <a:cs typeface="Verdana"/>
              </a:rPr>
              <a:t>Paralelismos</a:t>
            </a:r>
            <a:r>
              <a:rPr sz="1800" b="1" spc="5" dirty="0">
                <a:solidFill>
                  <a:srgbClr val="006CB7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6CB7"/>
                </a:solidFill>
                <a:latin typeface="Verdana"/>
                <a:cs typeface="Verdana"/>
              </a:rPr>
              <a:t>en </a:t>
            </a: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Caminos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6CB7"/>
                </a:solidFill>
                <a:latin typeface="Verdana"/>
                <a:cs typeface="Verdana"/>
              </a:rPr>
              <a:t>Públicos.</a:t>
            </a:r>
            <a:endParaRPr sz="1800" dirty="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772" y="2514038"/>
            <a:ext cx="8225047" cy="1983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7</a:t>
            </a:r>
            <a:endParaRPr sz="1800" dirty="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80184" y="86091"/>
            <a:ext cx="6577965" cy="6772275"/>
            <a:chOff x="980184" y="86091"/>
            <a:chExt cx="6577965" cy="67722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0184" y="86091"/>
              <a:ext cx="6427855" cy="3384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775" y="2773425"/>
              <a:ext cx="5794375" cy="40845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8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4225" y="238125"/>
            <a:ext cx="2657475" cy="31432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2705" y="761216"/>
            <a:ext cx="7908290" cy="2691765"/>
            <a:chOff x="422705" y="761216"/>
            <a:chExt cx="7908290" cy="26917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05" y="761216"/>
              <a:ext cx="7907821" cy="19069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5100" y="1893823"/>
              <a:ext cx="6808724" cy="155892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92472" y="3653450"/>
            <a:ext cx="6657506" cy="25833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8209" y="102730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9</a:t>
            </a:r>
            <a:endParaRPr sz="1800" dirty="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520" y="382367"/>
            <a:ext cx="7229175" cy="210540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9398" y="2708148"/>
            <a:ext cx="6823008" cy="189022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816" y="4925829"/>
            <a:ext cx="7643863" cy="69269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9457" y="5724811"/>
            <a:ext cx="7424328" cy="7067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428</Words>
  <Application>Microsoft Office PowerPoint</Application>
  <PresentationFormat>Presentación en pantalla (4:3)</PresentationFormat>
  <Paragraphs>61</Paragraphs>
  <Slides>25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MS PGothic</vt:lpstr>
      <vt:lpstr>Arial</vt:lpstr>
      <vt:lpstr>Arial MT</vt:lpstr>
      <vt:lpstr>Calibri</vt:lpstr>
      <vt:lpstr>Segoe UI</vt:lpstr>
      <vt:lpstr>Verdana</vt:lpstr>
      <vt:lpstr>ヒラギノ角ゴ Pro W3</vt:lpstr>
      <vt:lpstr>Office Theme</vt:lpstr>
      <vt:lpstr>2_Office Theme</vt:lpstr>
      <vt:lpstr>Simple Light</vt:lpstr>
      <vt:lpstr>1_Simple Light</vt:lpstr>
      <vt:lpstr>Presentación de PowerPoint</vt:lpstr>
      <vt:lpstr>Criterios de Aplicación de Instructivos para Autorizar el  emplazamiento de Atraviesos y Paralelismos de Servicios  Públicos en la Faja Fiscal.</vt:lpstr>
      <vt:lpstr>MARCO LEGAL DEL INSTRUCTIVO SOBRE  ATRAVIESOS Y PARALELISMOS EN  CAMINOS PUBLICOS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Empleo del Instructivo sobre Atraviesos en Caminos Públicos.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BASES TIPOS</vt:lpstr>
      <vt:lpstr>Gracias.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James Spencer Olave (SOP)</cp:lastModifiedBy>
  <cp:revision>13</cp:revision>
  <dcterms:created xsi:type="dcterms:W3CDTF">2022-08-24T15:56:30Z</dcterms:created>
  <dcterms:modified xsi:type="dcterms:W3CDTF">2026-08-06T21:52:23Z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2022-08-24T00:00:00Z</vt:filetime>
  </property>
</Properties>
</file>